
<file path=[Content_Types].xml><?xml version="1.0" encoding="utf-8"?>
<Types xmlns="http://schemas.openxmlformats.org/package/2006/content-types">
  <Default Extension="jpeg" ContentType="image/jpe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 id="2147483667" r:id="rId4"/>
  </p:sldMasterIdLst>
  <p:notesMasterIdLst>
    <p:notesMasterId r:id="rId6"/>
  </p:notesMasterIdLst>
  <p:handoutMasterIdLst>
    <p:handoutMasterId r:id="rId72"/>
  </p:handoutMasterIdLst>
  <p:sldIdLst>
    <p:sldId id="295" r:id="rId5"/>
    <p:sldId id="311" r:id="rId7"/>
    <p:sldId id="298" r:id="rId8"/>
    <p:sldId id="378" r:id="rId9"/>
    <p:sldId id="377" r:id="rId10"/>
    <p:sldId id="379" r:id="rId11"/>
    <p:sldId id="380" r:id="rId12"/>
    <p:sldId id="332" r:id="rId13"/>
    <p:sldId id="381" r:id="rId14"/>
    <p:sldId id="383" r:id="rId15"/>
    <p:sldId id="382" r:id="rId16"/>
    <p:sldId id="385" r:id="rId17"/>
    <p:sldId id="386" r:id="rId18"/>
    <p:sldId id="387" r:id="rId19"/>
    <p:sldId id="333" r:id="rId20"/>
    <p:sldId id="388" r:id="rId21"/>
    <p:sldId id="389" r:id="rId22"/>
    <p:sldId id="390" r:id="rId23"/>
    <p:sldId id="391" r:id="rId24"/>
    <p:sldId id="392" r:id="rId25"/>
    <p:sldId id="399" r:id="rId26"/>
    <p:sldId id="393" r:id="rId27"/>
    <p:sldId id="397" r:id="rId28"/>
    <p:sldId id="400" r:id="rId29"/>
    <p:sldId id="401" r:id="rId30"/>
    <p:sldId id="402" r:id="rId31"/>
    <p:sldId id="403" r:id="rId32"/>
    <p:sldId id="404" r:id="rId33"/>
    <p:sldId id="405" r:id="rId34"/>
    <p:sldId id="406" r:id="rId35"/>
    <p:sldId id="407" r:id="rId36"/>
    <p:sldId id="408" r:id="rId37"/>
    <p:sldId id="409" r:id="rId38"/>
    <p:sldId id="413" r:id="rId39"/>
    <p:sldId id="414" r:id="rId40"/>
    <p:sldId id="415" r:id="rId41"/>
    <p:sldId id="416" r:id="rId42"/>
    <p:sldId id="417" r:id="rId43"/>
    <p:sldId id="418" r:id="rId44"/>
    <p:sldId id="419" r:id="rId45"/>
    <p:sldId id="420" r:id="rId46"/>
    <p:sldId id="421" r:id="rId47"/>
    <p:sldId id="422" r:id="rId48"/>
    <p:sldId id="423" r:id="rId49"/>
    <p:sldId id="424" r:id="rId50"/>
    <p:sldId id="425" r:id="rId51"/>
    <p:sldId id="426" r:id="rId52"/>
    <p:sldId id="427" r:id="rId53"/>
    <p:sldId id="428" r:id="rId54"/>
    <p:sldId id="429" r:id="rId55"/>
    <p:sldId id="430" r:id="rId56"/>
    <p:sldId id="431" r:id="rId57"/>
    <p:sldId id="432" r:id="rId58"/>
    <p:sldId id="433" r:id="rId59"/>
    <p:sldId id="434" r:id="rId60"/>
    <p:sldId id="435" r:id="rId61"/>
    <p:sldId id="436" r:id="rId62"/>
    <p:sldId id="437" r:id="rId63"/>
    <p:sldId id="438" r:id="rId64"/>
    <p:sldId id="439" r:id="rId65"/>
    <p:sldId id="440" r:id="rId66"/>
    <p:sldId id="441" r:id="rId67"/>
    <p:sldId id="442" r:id="rId68"/>
    <p:sldId id="443" r:id="rId69"/>
    <p:sldId id="444" r:id="rId70"/>
    <p:sldId id="445" r:id="rId7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C49B25C1-263F-4DFE-87BD-D4882B97C93C}">
          <p14:sldIdLst>
            <p14:sldId id="295"/>
            <p14:sldId id="311"/>
            <p14:sldId id="298"/>
            <p14:sldId id="378"/>
            <p14:sldId id="377"/>
            <p14:sldId id="379"/>
            <p14:sldId id="380"/>
            <p14:sldId id="332"/>
            <p14:sldId id="381"/>
            <p14:sldId id="383"/>
            <p14:sldId id="382"/>
            <p14:sldId id="385"/>
            <p14:sldId id="386"/>
            <p14:sldId id="387"/>
            <p14:sldId id="333"/>
            <p14:sldId id="388"/>
            <p14:sldId id="389"/>
            <p14:sldId id="390"/>
            <p14:sldId id="391"/>
            <p14:sldId id="392"/>
            <p14:sldId id="399"/>
            <p14:sldId id="393"/>
            <p14:sldId id="397"/>
            <p14:sldId id="400"/>
            <p14:sldId id="401"/>
            <p14:sldId id="402"/>
            <p14:sldId id="403"/>
            <p14:sldId id="404"/>
            <p14:sldId id="405"/>
            <p14:sldId id="406"/>
            <p14:sldId id="407"/>
            <p14:sldId id="408"/>
            <p14:sldId id="409"/>
            <p14:sldId id="413"/>
            <p14:sldId id="414"/>
            <p14:sldId id="415"/>
            <p14:sldId id="416"/>
            <p14:sldId id="417"/>
            <p14:sldId id="418"/>
            <p14:sldId id="419"/>
            <p14:sldId id="420"/>
            <p14:sldId id="421"/>
            <p14:sldId id="422"/>
            <p14:sldId id="423"/>
            <p14:sldId id="424"/>
            <p14:sldId id="425"/>
            <p14:sldId id="426"/>
            <p14:sldId id="427"/>
            <p14:sldId id="428"/>
            <p14:sldId id="429"/>
            <p14:sldId id="430"/>
            <p14:sldId id="431"/>
            <p14:sldId id="432"/>
            <p14:sldId id="433"/>
            <p14:sldId id="434"/>
            <p14:sldId id="435"/>
            <p14:sldId id="436"/>
            <p14:sldId id="437"/>
            <p14:sldId id="438"/>
            <p14:sldId id="439"/>
            <p14:sldId id="440"/>
            <p14:sldId id="441"/>
            <p14:sldId id="442"/>
            <p14:sldId id="443"/>
            <p14:sldId id="444"/>
            <p14:sldId id="44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404040"/>
    <a:srgbClr val="40ABDB"/>
    <a:srgbClr val="D0EAF0"/>
    <a:srgbClr val="0E5671"/>
    <a:srgbClr val="2593C5"/>
    <a:srgbClr val="E3F3F6"/>
    <a:srgbClr val="2C6176"/>
    <a:srgbClr val="90F0DE"/>
    <a:srgbClr val="68AB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94" autoAdjust="0"/>
    <p:restoredTop sz="92022" autoAdjust="0"/>
  </p:normalViewPr>
  <p:slideViewPr>
    <p:cSldViewPr snapToGrid="0">
      <p:cViewPr>
        <p:scale>
          <a:sx n="66" d="100"/>
          <a:sy n="66" d="100"/>
        </p:scale>
        <p:origin x="-1358" y="-331"/>
      </p:cViewPr>
      <p:guideLst>
        <p:guide orient="horz" pos="2303"/>
        <p:guide pos="3964"/>
      </p:guideLst>
    </p:cSldViewPr>
  </p:slideViewPr>
  <p:outlineViewPr>
    <p:cViewPr>
      <p:scale>
        <a:sx n="33" d="100"/>
        <a:sy n="33" d="100"/>
      </p:scale>
      <p:origin x="0" y="0"/>
    </p:cViewPr>
  </p:outlineViewPr>
  <p:notesTextViewPr>
    <p:cViewPr>
      <p:scale>
        <a:sx n="50" d="100"/>
        <a:sy n="50" d="100"/>
      </p:scale>
      <p:origin x="0" y="0"/>
    </p:cViewPr>
  </p:notesTextViewPr>
  <p:sorterViewPr>
    <p:cViewPr>
      <p:scale>
        <a:sx n="75" d="100"/>
        <a:sy n="75" d="100"/>
      </p:scale>
      <p:origin x="0" y="0"/>
    </p:cViewPr>
  </p:sorterViewPr>
  <p:notesViewPr>
    <p:cSldViewPr snapToGrid="0">
      <p:cViewPr varScale="1">
        <p:scale>
          <a:sx n="48" d="100"/>
          <a:sy n="48" d="100"/>
        </p:scale>
        <p:origin x="1205" y="3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5" Type="http://schemas.openxmlformats.org/officeDocument/2006/relationships/tableStyles" Target="tableStyles.xml"/><Relationship Id="rId74" Type="http://schemas.openxmlformats.org/officeDocument/2006/relationships/viewProps" Target="viewProps.xml"/><Relationship Id="rId73" Type="http://schemas.openxmlformats.org/officeDocument/2006/relationships/presProps" Target="presProps.xml"/><Relationship Id="rId72" Type="http://schemas.openxmlformats.org/officeDocument/2006/relationships/handoutMaster" Target="handoutMasters/handoutMaster1.xml"/><Relationship Id="rId71" Type="http://schemas.openxmlformats.org/officeDocument/2006/relationships/slide" Target="slides/slide66.xml"/><Relationship Id="rId70" Type="http://schemas.openxmlformats.org/officeDocument/2006/relationships/slide" Target="slides/slide65.xml"/><Relationship Id="rId7" Type="http://schemas.openxmlformats.org/officeDocument/2006/relationships/slide" Target="slides/slide2.xml"/><Relationship Id="rId69" Type="http://schemas.openxmlformats.org/officeDocument/2006/relationships/slide" Target="slides/slide64.xml"/><Relationship Id="rId68" Type="http://schemas.openxmlformats.org/officeDocument/2006/relationships/slide" Target="slides/slide63.xml"/><Relationship Id="rId67" Type="http://schemas.openxmlformats.org/officeDocument/2006/relationships/slide" Target="slides/slide62.xml"/><Relationship Id="rId66" Type="http://schemas.openxmlformats.org/officeDocument/2006/relationships/slide" Target="slides/slide61.xml"/><Relationship Id="rId65" Type="http://schemas.openxmlformats.org/officeDocument/2006/relationships/slide" Target="slides/slide60.xml"/><Relationship Id="rId64" Type="http://schemas.openxmlformats.org/officeDocument/2006/relationships/slide" Target="slides/slide59.xml"/><Relationship Id="rId63" Type="http://schemas.openxmlformats.org/officeDocument/2006/relationships/slide" Target="slides/slide58.xml"/><Relationship Id="rId62" Type="http://schemas.openxmlformats.org/officeDocument/2006/relationships/slide" Target="slides/slide57.xml"/><Relationship Id="rId61" Type="http://schemas.openxmlformats.org/officeDocument/2006/relationships/slide" Target="slides/slide56.xml"/><Relationship Id="rId60" Type="http://schemas.openxmlformats.org/officeDocument/2006/relationships/slide" Target="slides/slide55.xml"/><Relationship Id="rId6" Type="http://schemas.openxmlformats.org/officeDocument/2006/relationships/notesMaster" Target="notesMasters/notesMaster1.xml"/><Relationship Id="rId59" Type="http://schemas.openxmlformats.org/officeDocument/2006/relationships/slide" Target="slides/slide54.xml"/><Relationship Id="rId58" Type="http://schemas.openxmlformats.org/officeDocument/2006/relationships/slide" Target="slides/slide53.xml"/><Relationship Id="rId57" Type="http://schemas.openxmlformats.org/officeDocument/2006/relationships/slide" Target="slides/slide52.xml"/><Relationship Id="rId56" Type="http://schemas.openxmlformats.org/officeDocument/2006/relationships/slide" Target="slides/slide51.xml"/><Relationship Id="rId55" Type="http://schemas.openxmlformats.org/officeDocument/2006/relationships/slide" Target="slides/slide50.xml"/><Relationship Id="rId54" Type="http://schemas.openxmlformats.org/officeDocument/2006/relationships/slide" Target="slides/slide49.xml"/><Relationship Id="rId53" Type="http://schemas.openxmlformats.org/officeDocument/2006/relationships/slide" Target="slides/slide48.xml"/><Relationship Id="rId52" Type="http://schemas.openxmlformats.org/officeDocument/2006/relationships/slide" Target="slides/slide47.xml"/><Relationship Id="rId51" Type="http://schemas.openxmlformats.org/officeDocument/2006/relationships/slide" Target="slides/slide46.xml"/><Relationship Id="rId50" Type="http://schemas.openxmlformats.org/officeDocument/2006/relationships/slide" Target="slides/slide45.xml"/><Relationship Id="rId5" Type="http://schemas.openxmlformats.org/officeDocument/2006/relationships/slide" Target="slides/slide1.xml"/><Relationship Id="rId49" Type="http://schemas.openxmlformats.org/officeDocument/2006/relationships/slide" Target="slides/slide44.xml"/><Relationship Id="rId48" Type="http://schemas.openxmlformats.org/officeDocument/2006/relationships/slide" Target="slides/slide43.xml"/><Relationship Id="rId47" Type="http://schemas.openxmlformats.org/officeDocument/2006/relationships/slide" Target="slides/slide42.xml"/><Relationship Id="rId46" Type="http://schemas.openxmlformats.org/officeDocument/2006/relationships/slide" Target="slides/slide4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469CD8F-39B7-4988-8A5D-23EA609CE3F7}"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4AB212-3580-4EE9-9764-18B641C35B50}"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FCD121-7C1C-4E68-9C45-AB43DB7ED14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F28521-6DB2-4DDD-93A1-AB847EC00BB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5F28521-6DB2-4DDD-93A1-AB847EC00BB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smtClean="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9CB0EF90-3272-4F68-BB2F-432BCF7F3157}"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F28521-6DB2-4DDD-93A1-AB847EC00BB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F28521-6DB2-4DDD-93A1-AB847EC00BB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F28521-6DB2-4DDD-93A1-AB847EC00BB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F28521-6DB2-4DDD-93A1-AB847EC00BB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F28521-6DB2-4DDD-93A1-AB847EC00BB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F28521-6DB2-4DDD-93A1-AB847EC00BB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F28521-6DB2-4DDD-93A1-AB847EC00BB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F28521-6DB2-4DDD-93A1-AB847EC00BB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F28521-6DB2-4DDD-93A1-AB847EC00BB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F28521-6DB2-4DDD-93A1-AB847EC00BB9}"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幻灯片图像占位符 1"/>
          <p:cNvSpPr>
            <a:spLocks noGrp="1" noRot="1" noChangeAspect="1"/>
          </p:cNvSpPr>
          <p:nvPr>
            <p:ph type="sldImg"/>
          </p:nvPr>
        </p:nvSpPr>
        <p:spPr bwMode="auto">
          <a:noFill/>
          <a:ln>
            <a:solidFill>
              <a:srgbClr val="000000"/>
            </a:solidFill>
            <a:miter lim="800000"/>
          </a:ln>
        </p:spPr>
      </p:sp>
      <p:sp>
        <p:nvSpPr>
          <p:cNvPr id="47106"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4710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97EFF601-0D64-459D-8542-7791561CC57C}" type="slidenum">
              <a:rPr lang="zh-CN" altLang="en-US">
                <a:cs typeface="幼圆"/>
              </a:rPr>
            </a:fld>
            <a:endParaRPr lang="en-US" altLang="zh-CN">
              <a:cs typeface="幼圆"/>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幻灯片图像占位符 1"/>
          <p:cNvSpPr>
            <a:spLocks noGrp="1" noRot="1" noChangeAspect="1" noTextEdit="1"/>
          </p:cNvSpPr>
          <p:nvPr>
            <p:ph type="sldImg"/>
          </p:nvPr>
        </p:nvSpPr>
        <p:spPr bwMode="auto">
          <a:noFill/>
          <a:ln>
            <a:solidFill>
              <a:srgbClr val="000000"/>
            </a:solidFill>
            <a:miter lim="800000"/>
          </a:ln>
        </p:spPr>
      </p:sp>
      <p:sp>
        <p:nvSpPr>
          <p:cNvPr id="115715"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15716"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711640C4-E8D5-4ABF-8B77-135F55FBED00}"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幻灯片图像占位符 1"/>
          <p:cNvSpPr>
            <a:spLocks noGrp="1" noRot="1" noChangeAspect="1" noTextEdit="1"/>
          </p:cNvSpPr>
          <p:nvPr>
            <p:ph type="sldImg"/>
          </p:nvPr>
        </p:nvSpPr>
        <p:spPr bwMode="auto">
          <a:noFill/>
          <a:ln>
            <a:solidFill>
              <a:srgbClr val="000000"/>
            </a:solidFill>
            <a:miter lim="800000"/>
          </a:ln>
        </p:spPr>
      </p:sp>
      <p:sp>
        <p:nvSpPr>
          <p:cNvPr id="117763"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17764"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D0D53304-F8AB-4F3E-A2A9-148EBE6F2DB3}"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幻灯片图像占位符 1"/>
          <p:cNvSpPr>
            <a:spLocks noGrp="1" noRot="1" noChangeAspect="1" noTextEdit="1"/>
          </p:cNvSpPr>
          <p:nvPr>
            <p:ph type="sldImg"/>
          </p:nvPr>
        </p:nvSpPr>
        <p:spPr bwMode="auto">
          <a:noFill/>
          <a:ln>
            <a:solidFill>
              <a:srgbClr val="000000"/>
            </a:solidFill>
            <a:miter lim="800000"/>
          </a:ln>
        </p:spPr>
      </p:sp>
      <p:sp>
        <p:nvSpPr>
          <p:cNvPr id="119811"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19812"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E75DE244-BC12-4E3B-BCE8-8343FF6AC4E2}"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幻灯片图像占位符 1"/>
          <p:cNvSpPr>
            <a:spLocks noGrp="1" noRot="1" noChangeAspect="1" noTextEdit="1"/>
          </p:cNvSpPr>
          <p:nvPr>
            <p:ph type="sldImg"/>
          </p:nvPr>
        </p:nvSpPr>
        <p:spPr bwMode="auto">
          <a:noFill/>
          <a:ln>
            <a:solidFill>
              <a:srgbClr val="000000"/>
            </a:solidFill>
            <a:miter lim="800000"/>
          </a:ln>
        </p:spPr>
      </p:sp>
      <p:sp>
        <p:nvSpPr>
          <p:cNvPr id="121859"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21860"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E41F7F67-29BB-4208-B67D-1EE1BA8F334B}"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幻灯片图像占位符 1"/>
          <p:cNvSpPr>
            <a:spLocks noGrp="1" noRot="1" noChangeAspect="1" noTextEdit="1"/>
          </p:cNvSpPr>
          <p:nvPr>
            <p:ph type="sldImg"/>
          </p:nvPr>
        </p:nvSpPr>
        <p:spPr bwMode="auto">
          <a:noFill/>
          <a:ln>
            <a:solidFill>
              <a:srgbClr val="000000"/>
            </a:solidFill>
            <a:miter lim="800000"/>
          </a:ln>
        </p:spPr>
      </p:sp>
      <p:sp>
        <p:nvSpPr>
          <p:cNvPr id="123907"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23908"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40B6B9F8-39D7-4A32-B122-D399CE5180D2}"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幻灯片图像占位符 1"/>
          <p:cNvSpPr>
            <a:spLocks noGrp="1" noRot="1" noChangeAspect="1" noTextEdit="1"/>
          </p:cNvSpPr>
          <p:nvPr>
            <p:ph type="sldImg"/>
          </p:nvPr>
        </p:nvSpPr>
        <p:spPr bwMode="auto">
          <a:noFill/>
          <a:ln>
            <a:solidFill>
              <a:srgbClr val="000000"/>
            </a:solidFill>
            <a:miter lim="800000"/>
          </a:ln>
        </p:spPr>
      </p:sp>
      <p:sp>
        <p:nvSpPr>
          <p:cNvPr id="128003"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28004"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50829173-9EB5-417E-9C3F-E93957DF2A8E}"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幻灯片图像占位符 1"/>
          <p:cNvSpPr>
            <a:spLocks noGrp="1" noRot="1" noChangeAspect="1" noTextEdit="1"/>
          </p:cNvSpPr>
          <p:nvPr>
            <p:ph type="sldImg"/>
          </p:nvPr>
        </p:nvSpPr>
        <p:spPr bwMode="auto">
          <a:noFill/>
          <a:ln>
            <a:solidFill>
              <a:srgbClr val="000000"/>
            </a:solidFill>
            <a:miter lim="800000"/>
          </a:ln>
        </p:spPr>
      </p:sp>
      <p:sp>
        <p:nvSpPr>
          <p:cNvPr id="125955"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25956"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3D3344FE-A3CE-4DB9-83E3-7059A74D80D8}"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幻灯片图像占位符 1"/>
          <p:cNvSpPr>
            <a:spLocks noGrp="1" noRot="1" noChangeAspect="1" noTextEdit="1"/>
          </p:cNvSpPr>
          <p:nvPr>
            <p:ph type="sldImg"/>
          </p:nvPr>
        </p:nvSpPr>
        <p:spPr bwMode="auto">
          <a:noFill/>
          <a:ln>
            <a:solidFill>
              <a:srgbClr val="000000"/>
            </a:solidFill>
            <a:miter lim="800000"/>
          </a:ln>
        </p:spPr>
      </p:sp>
      <p:sp>
        <p:nvSpPr>
          <p:cNvPr id="130051"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30052"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3D6F2DE1-BD1D-4B8D-96E6-8BDA2F38E498}"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幻灯片图像占位符 1"/>
          <p:cNvSpPr>
            <a:spLocks noGrp="1" noRot="1" noChangeAspect="1" noTextEdit="1"/>
          </p:cNvSpPr>
          <p:nvPr>
            <p:ph type="sldImg"/>
          </p:nvPr>
        </p:nvSpPr>
        <p:spPr bwMode="auto">
          <a:noFill/>
          <a:ln>
            <a:solidFill>
              <a:srgbClr val="000000"/>
            </a:solidFill>
            <a:miter lim="800000"/>
          </a:ln>
        </p:spPr>
      </p:sp>
      <p:sp>
        <p:nvSpPr>
          <p:cNvPr id="132099"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32100"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AA391D2A-8CFB-43FC-AED4-35409729C976}"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幻灯片图像占位符 1"/>
          <p:cNvSpPr>
            <a:spLocks noGrp="1" noRot="1" noChangeAspect="1" noTextEdit="1"/>
          </p:cNvSpPr>
          <p:nvPr>
            <p:ph type="sldImg"/>
          </p:nvPr>
        </p:nvSpPr>
        <p:spPr bwMode="auto">
          <a:noFill/>
          <a:ln>
            <a:solidFill>
              <a:srgbClr val="000000"/>
            </a:solidFill>
            <a:miter lim="800000"/>
          </a:ln>
        </p:spPr>
      </p:sp>
      <p:sp>
        <p:nvSpPr>
          <p:cNvPr id="134147"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34148"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3F6B32CB-B718-4678-A65B-74388251BF79}"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幻灯片图像占位符 1"/>
          <p:cNvSpPr>
            <a:spLocks noGrp="1" noRot="1" noChangeAspect="1" noTextEdit="1"/>
          </p:cNvSpPr>
          <p:nvPr>
            <p:ph type="sldImg"/>
          </p:nvPr>
        </p:nvSpPr>
        <p:spPr bwMode="auto">
          <a:noFill/>
          <a:ln>
            <a:solidFill>
              <a:srgbClr val="000000"/>
            </a:solidFill>
            <a:miter lim="800000"/>
          </a:ln>
        </p:spPr>
      </p:sp>
      <p:sp>
        <p:nvSpPr>
          <p:cNvPr id="136195"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36196"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F1EFD101-0A9C-4603-9A43-C9CD3E8C63D8}"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幻灯片图像占位符 1"/>
          <p:cNvSpPr>
            <a:spLocks noGrp="1" noRot="1" noChangeAspect="1" noTextEdit="1"/>
          </p:cNvSpPr>
          <p:nvPr>
            <p:ph type="sldImg"/>
          </p:nvPr>
        </p:nvSpPr>
        <p:spPr bwMode="auto">
          <a:noFill/>
          <a:ln>
            <a:solidFill>
              <a:srgbClr val="000000"/>
            </a:solidFill>
            <a:miter lim="800000"/>
          </a:ln>
        </p:spPr>
      </p:sp>
      <p:sp>
        <p:nvSpPr>
          <p:cNvPr id="138243"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38244"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C028A890-0894-4FE1-91CF-500E525C6C5C}"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幻灯片图像占位符 1"/>
          <p:cNvSpPr>
            <a:spLocks noGrp="1" noRot="1" noChangeAspect="1" noTextEdit="1"/>
          </p:cNvSpPr>
          <p:nvPr>
            <p:ph type="sldImg"/>
          </p:nvPr>
        </p:nvSpPr>
        <p:spPr bwMode="auto">
          <a:noFill/>
          <a:ln>
            <a:solidFill>
              <a:srgbClr val="000000"/>
            </a:solidFill>
            <a:miter lim="800000"/>
          </a:ln>
        </p:spPr>
      </p:sp>
      <p:sp>
        <p:nvSpPr>
          <p:cNvPr id="140291"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40292"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A99F3993-1AE9-4537-9D70-04FF0C458936}"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幻灯片图像占位符 1"/>
          <p:cNvSpPr>
            <a:spLocks noGrp="1" noRot="1" noChangeAspect="1" noTextEdit="1"/>
          </p:cNvSpPr>
          <p:nvPr>
            <p:ph type="sldImg"/>
          </p:nvPr>
        </p:nvSpPr>
        <p:spPr bwMode="auto">
          <a:noFill/>
          <a:ln>
            <a:solidFill>
              <a:srgbClr val="000000"/>
            </a:solidFill>
            <a:miter lim="800000"/>
          </a:ln>
        </p:spPr>
      </p:sp>
      <p:sp>
        <p:nvSpPr>
          <p:cNvPr id="142339"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42340"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52B2CC48-5BF9-4FD7-A8E4-6BFFC2DE33CC}"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幻灯片图像占位符 1"/>
          <p:cNvSpPr>
            <a:spLocks noGrp="1" noRot="1" noChangeAspect="1" noTextEdit="1"/>
          </p:cNvSpPr>
          <p:nvPr>
            <p:ph type="sldImg"/>
          </p:nvPr>
        </p:nvSpPr>
        <p:spPr bwMode="auto">
          <a:noFill/>
          <a:ln>
            <a:solidFill>
              <a:srgbClr val="000000"/>
            </a:solidFill>
            <a:miter lim="800000"/>
          </a:ln>
        </p:spPr>
      </p:sp>
      <p:sp>
        <p:nvSpPr>
          <p:cNvPr id="144387"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44388"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41DC04BA-A197-475B-91A4-0370B56B56CA}"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幻灯片图像占位符 1"/>
          <p:cNvSpPr>
            <a:spLocks noGrp="1" noRot="1" noChangeAspect="1" noTextEdit="1"/>
          </p:cNvSpPr>
          <p:nvPr>
            <p:ph type="sldImg"/>
          </p:nvPr>
        </p:nvSpPr>
        <p:spPr bwMode="auto">
          <a:noFill/>
          <a:ln>
            <a:solidFill>
              <a:srgbClr val="000000"/>
            </a:solidFill>
            <a:miter lim="800000"/>
          </a:ln>
        </p:spPr>
      </p:sp>
      <p:sp>
        <p:nvSpPr>
          <p:cNvPr id="146435"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46436"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798D5D38-5AB1-46F5-BF33-5E8B59517A9D}"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幻灯片图像占位符 1"/>
          <p:cNvSpPr>
            <a:spLocks noGrp="1" noRot="1" noChangeAspect="1" noTextEdit="1"/>
          </p:cNvSpPr>
          <p:nvPr>
            <p:ph type="sldImg"/>
          </p:nvPr>
        </p:nvSpPr>
        <p:spPr bwMode="auto">
          <a:noFill/>
          <a:ln>
            <a:solidFill>
              <a:srgbClr val="000000"/>
            </a:solidFill>
            <a:miter lim="800000"/>
          </a:ln>
        </p:spPr>
      </p:sp>
      <p:sp>
        <p:nvSpPr>
          <p:cNvPr id="148483"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48484"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98B0CB02-B295-4746-AA1B-B56EE808B96E}"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幻灯片图像占位符 1"/>
          <p:cNvSpPr>
            <a:spLocks noGrp="1" noRot="1" noChangeAspect="1"/>
          </p:cNvSpPr>
          <p:nvPr>
            <p:ph type="sldImg"/>
          </p:nvPr>
        </p:nvSpPr>
        <p:spPr bwMode="auto">
          <a:noFill/>
          <a:ln>
            <a:solidFill>
              <a:srgbClr val="000000"/>
            </a:solidFill>
            <a:miter lim="800000"/>
          </a:ln>
        </p:spPr>
      </p:sp>
      <p:sp>
        <p:nvSpPr>
          <p:cNvPr id="47106"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4710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D89505FB-12EB-4D3A-B8C3-2A6667B65AE0}" type="slidenum">
              <a:rPr lang="zh-CN" altLang="en-US">
                <a:cs typeface="幼圆"/>
              </a:rPr>
            </a:fld>
            <a:endParaRPr lang="en-US" altLang="zh-CN">
              <a:cs typeface="幼圆"/>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幻灯片图像占位符 1"/>
          <p:cNvSpPr>
            <a:spLocks noGrp="1" noRot="1" noChangeAspect="1" noTextEdit="1"/>
          </p:cNvSpPr>
          <p:nvPr>
            <p:ph type="sldImg"/>
          </p:nvPr>
        </p:nvSpPr>
        <p:spPr bwMode="auto">
          <a:noFill/>
          <a:ln>
            <a:solidFill>
              <a:srgbClr val="000000"/>
            </a:solidFill>
            <a:miter lim="800000"/>
          </a:ln>
        </p:spPr>
      </p:sp>
      <p:sp>
        <p:nvSpPr>
          <p:cNvPr id="115715"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15716"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2EAD6166-51B1-4217-A015-AC1007FF92EC}" type="slidenum">
              <a:rPr lang="zh-CN" altLang="en-US" sz="1200" b="0">
                <a:latin typeface="Calibri" panose="020F0502020204030204" pitchFamily="34" charset="0"/>
              </a:rPr>
            </a:fld>
            <a:endParaRPr lang="en-US" altLang="zh-CN" sz="1200" b="0">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幻灯片图像占位符 1"/>
          <p:cNvSpPr>
            <a:spLocks noGrp="1" noRot="1" noChangeAspect="1" noTextEdit="1"/>
          </p:cNvSpPr>
          <p:nvPr>
            <p:ph type="sldImg"/>
          </p:nvPr>
        </p:nvSpPr>
        <p:spPr bwMode="auto">
          <a:noFill/>
          <a:ln>
            <a:solidFill>
              <a:srgbClr val="000000"/>
            </a:solidFill>
            <a:miter lim="800000"/>
          </a:ln>
        </p:spPr>
      </p:sp>
      <p:sp>
        <p:nvSpPr>
          <p:cNvPr id="117763"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17764"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650730A1-1312-4DAD-A09D-58D8B4648364}" type="slidenum">
              <a:rPr lang="zh-CN" altLang="en-US" sz="1200" b="0">
                <a:latin typeface="Calibri" panose="020F0502020204030204" pitchFamily="34" charset="0"/>
              </a:rPr>
            </a:fld>
            <a:endParaRPr lang="en-US" altLang="zh-CN" sz="1200" b="0">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幻灯片图像占位符 1"/>
          <p:cNvSpPr>
            <a:spLocks noGrp="1" noRot="1" noChangeAspect="1" noTextEdit="1"/>
          </p:cNvSpPr>
          <p:nvPr>
            <p:ph type="sldImg"/>
          </p:nvPr>
        </p:nvSpPr>
        <p:spPr bwMode="auto">
          <a:noFill/>
          <a:ln>
            <a:solidFill>
              <a:srgbClr val="000000"/>
            </a:solidFill>
            <a:miter lim="800000"/>
          </a:ln>
        </p:spPr>
      </p:sp>
      <p:sp>
        <p:nvSpPr>
          <p:cNvPr id="119811"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19812"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57A31F46-DF2B-4AB7-B365-89DD1A82FCB9}" type="slidenum">
              <a:rPr lang="zh-CN" altLang="en-US" sz="1200" b="0">
                <a:latin typeface="Calibri" panose="020F0502020204030204" pitchFamily="34" charset="0"/>
              </a:rPr>
            </a:fld>
            <a:endParaRPr lang="en-US" altLang="zh-CN" sz="1200" b="0">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幻灯片图像占位符 1"/>
          <p:cNvSpPr>
            <a:spLocks noGrp="1" noRot="1" noChangeAspect="1" noTextEdit="1"/>
          </p:cNvSpPr>
          <p:nvPr>
            <p:ph type="sldImg"/>
          </p:nvPr>
        </p:nvSpPr>
        <p:spPr bwMode="auto">
          <a:noFill/>
          <a:ln>
            <a:solidFill>
              <a:srgbClr val="000000"/>
            </a:solidFill>
            <a:miter lim="800000"/>
          </a:ln>
        </p:spPr>
      </p:sp>
      <p:sp>
        <p:nvSpPr>
          <p:cNvPr id="121859"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21860"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5AF3DEC1-D32D-4B3B-8BDE-D657FB639673}" type="slidenum">
              <a:rPr lang="zh-CN" altLang="en-US" sz="1200" b="0">
                <a:latin typeface="Calibri" panose="020F0502020204030204" pitchFamily="34" charset="0"/>
              </a:rPr>
            </a:fld>
            <a:endParaRPr lang="en-US" altLang="zh-CN" sz="1200" b="0">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幻灯片图像占位符 1"/>
          <p:cNvSpPr>
            <a:spLocks noGrp="1" noRot="1" noChangeAspect="1" noTextEdit="1"/>
          </p:cNvSpPr>
          <p:nvPr>
            <p:ph type="sldImg"/>
          </p:nvPr>
        </p:nvSpPr>
        <p:spPr bwMode="auto">
          <a:noFill/>
          <a:ln>
            <a:solidFill>
              <a:srgbClr val="000000"/>
            </a:solidFill>
            <a:miter lim="800000"/>
          </a:ln>
        </p:spPr>
      </p:sp>
      <p:sp>
        <p:nvSpPr>
          <p:cNvPr id="123907"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23908"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F6CFB742-1F07-412E-AD6D-886493469093}" type="slidenum">
              <a:rPr lang="zh-CN" altLang="en-US" sz="1200" b="0">
                <a:latin typeface="Calibri" panose="020F0502020204030204" pitchFamily="34" charset="0"/>
              </a:rPr>
            </a:fld>
            <a:endParaRPr lang="en-US" altLang="zh-CN" sz="1200" b="0">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幻灯片图像占位符 1"/>
          <p:cNvSpPr>
            <a:spLocks noGrp="1" noRot="1" noChangeAspect="1" noTextEdit="1"/>
          </p:cNvSpPr>
          <p:nvPr>
            <p:ph type="sldImg"/>
          </p:nvPr>
        </p:nvSpPr>
        <p:spPr bwMode="auto">
          <a:noFill/>
          <a:ln>
            <a:solidFill>
              <a:srgbClr val="000000"/>
            </a:solidFill>
            <a:miter lim="800000"/>
          </a:ln>
        </p:spPr>
      </p:sp>
      <p:sp>
        <p:nvSpPr>
          <p:cNvPr id="125955"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25956"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95A31003-AE7C-4324-B90D-1AE25BA529E9}" type="slidenum">
              <a:rPr lang="zh-CN" altLang="en-US" sz="1200" b="0">
                <a:latin typeface="Calibri" panose="020F0502020204030204" pitchFamily="34" charset="0"/>
              </a:rPr>
            </a:fld>
            <a:endParaRPr lang="en-US" altLang="zh-CN" sz="1200" b="0">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幻灯片图像占位符 1"/>
          <p:cNvSpPr>
            <a:spLocks noGrp="1" noRot="1" noChangeAspect="1" noTextEdit="1"/>
          </p:cNvSpPr>
          <p:nvPr>
            <p:ph type="sldImg"/>
          </p:nvPr>
        </p:nvSpPr>
        <p:spPr bwMode="auto">
          <a:noFill/>
          <a:ln>
            <a:solidFill>
              <a:srgbClr val="000000"/>
            </a:solidFill>
            <a:miter lim="800000"/>
          </a:ln>
        </p:spPr>
      </p:sp>
      <p:sp>
        <p:nvSpPr>
          <p:cNvPr id="128003"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28004"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F7A48EF7-D106-4E38-BF7B-ACA8D1A8EBF7}" type="slidenum">
              <a:rPr lang="zh-CN" altLang="en-US" sz="1200" b="0">
                <a:latin typeface="Calibri" panose="020F0502020204030204" pitchFamily="34" charset="0"/>
              </a:rPr>
            </a:fld>
            <a:endParaRPr lang="en-US" altLang="zh-CN" sz="1200" b="0">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幻灯片图像占位符 1"/>
          <p:cNvSpPr>
            <a:spLocks noGrp="1" noRot="1" noChangeAspect="1" noTextEdit="1"/>
          </p:cNvSpPr>
          <p:nvPr>
            <p:ph type="sldImg"/>
          </p:nvPr>
        </p:nvSpPr>
        <p:spPr bwMode="auto">
          <a:noFill/>
          <a:ln>
            <a:solidFill>
              <a:srgbClr val="000000"/>
            </a:solidFill>
            <a:miter lim="800000"/>
          </a:ln>
        </p:spPr>
      </p:sp>
      <p:sp>
        <p:nvSpPr>
          <p:cNvPr id="130051"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30052"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D603B857-5119-4798-9C46-5D8CBD7C8B50}" type="slidenum">
              <a:rPr lang="zh-CN" altLang="en-US" sz="1200" b="0">
                <a:latin typeface="Calibri" panose="020F0502020204030204" pitchFamily="34" charset="0"/>
              </a:rPr>
            </a:fld>
            <a:endParaRPr lang="en-US" altLang="zh-CN" sz="1200" b="0">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幻灯片图像占位符 1"/>
          <p:cNvSpPr>
            <a:spLocks noGrp="1" noRot="1" noChangeAspect="1" noTextEdit="1"/>
          </p:cNvSpPr>
          <p:nvPr>
            <p:ph type="sldImg"/>
          </p:nvPr>
        </p:nvSpPr>
        <p:spPr bwMode="auto">
          <a:noFill/>
          <a:ln>
            <a:solidFill>
              <a:srgbClr val="000000"/>
            </a:solidFill>
            <a:miter lim="800000"/>
          </a:ln>
        </p:spPr>
      </p:sp>
      <p:sp>
        <p:nvSpPr>
          <p:cNvPr id="141315"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141316"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a:fld id="{DCFA81B6-52F7-436C-920F-D467F156A8B1}" type="slidenum">
              <a:rPr lang="zh-CN" altLang="en-US" sz="1200" b="0">
                <a:latin typeface="Calibri" panose="020F0502020204030204" pitchFamily="34" charset="0"/>
              </a:rPr>
            </a:fld>
            <a:endParaRPr lang="en-US" altLang="zh-CN" sz="1200" b="0">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4212" y="3843867"/>
            <a:ext cx="6400800" cy="1947333"/>
          </a:xfrm>
          <a:prstGeom prst="rect">
            <a:avLst/>
          </a:prstGeo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9904412" y="6172200"/>
            <a:ext cx="1600200" cy="365125"/>
          </a:xfrm>
          <a:prstGeom prst="rect">
            <a:avLst/>
          </a:prstGeom>
        </p:spPr>
        <p:txBody>
          <a:bodyPr/>
          <a:lstStyle/>
          <a:p>
            <a:fld id="{C98F7CD3-1291-47F0-A297-4385663E2E07}" type="datetimeFigureOut">
              <a:rPr lang="zh-CN" altLang="en-US" smtClean="0"/>
            </a:fld>
            <a:endParaRPr lang="zh-CN" altLang="en-US"/>
          </a:p>
        </p:txBody>
      </p:sp>
      <p:sp>
        <p:nvSpPr>
          <p:cNvPr id="5" name="Footer Placeholder 4"/>
          <p:cNvSpPr>
            <a:spLocks noGrp="1"/>
          </p:cNvSpPr>
          <p:nvPr>
            <p:ph type="ftr" sz="quarter" idx="11"/>
          </p:nvPr>
        </p:nvSpPr>
        <p:spPr>
          <a:xfrm>
            <a:off x="684212" y="6172200"/>
            <a:ext cx="7543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10363200" y="5578475"/>
            <a:ext cx="1142245" cy="669925"/>
          </a:xfrm>
          <a:prstGeom prst="rect">
            <a:avLst/>
          </a:prstGeom>
        </p:spPr>
        <p:txBody>
          <a:bodyPr/>
          <a:lstStyle/>
          <a:p>
            <a:fld id="{A15CB1F3-F789-4F91-BDB0-31BDC2AB39B1}" type="slidenum">
              <a:rPr lang="zh-CN" altLang="en-US" smtClean="0"/>
            </a:fld>
            <a:endParaRPr lang="zh-CN" alt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userDrawn="1"/>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838200" y="6356351"/>
            <a:ext cx="2743200" cy="365125"/>
          </a:xfrm>
          <a:prstGeom prst="rect">
            <a:avLst/>
          </a:prstGeom>
        </p:spPr>
        <p:txBody>
          <a:bodyPr/>
          <a:lstStyle>
            <a:lvl1pPr>
              <a:defRPr/>
            </a:lvl1pPr>
          </a:lstStyle>
          <a:p>
            <a:pPr>
              <a:defRPr/>
            </a:pPr>
            <a:fld id="{D96BA467-3CE8-44BE-8FB6-66C909855335}" type="datetimeFigureOut">
              <a:rPr lang="zh-CN" altLang="en-US"/>
            </a:fld>
            <a:endParaRPr lang="zh-CN" altLang="en-US"/>
          </a:p>
        </p:txBody>
      </p:sp>
      <p:sp>
        <p:nvSpPr>
          <p:cNvPr id="3" name="页脚占位符 4"/>
          <p:cNvSpPr>
            <a:spLocks noGrp="1"/>
          </p:cNvSpPr>
          <p:nvPr>
            <p:ph type="ftr" sz="quarter" idx="11"/>
          </p:nvPr>
        </p:nvSpPr>
        <p:spPr>
          <a:xfrm>
            <a:off x="4038600" y="6356351"/>
            <a:ext cx="4114800" cy="365125"/>
          </a:xfrm>
          <a:prstGeom prst="rect">
            <a:avLst/>
          </a:prstGeom>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a:xfrm>
            <a:off x="8610600" y="6356351"/>
            <a:ext cx="2743200" cy="365125"/>
          </a:xfrm>
          <a:prstGeom prst="rect">
            <a:avLst/>
          </a:prstGeom>
        </p:spPr>
        <p:txBody>
          <a:bodyPr/>
          <a:lstStyle>
            <a:lvl1pPr>
              <a:defRPr/>
            </a:lvl1pPr>
          </a:lstStyle>
          <a:p>
            <a:pPr>
              <a:defRPr/>
            </a:pPr>
            <a:fld id="{3695ABBB-213F-4DDA-A70D-C18EC5DD46F9}"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a:prstGeom prst="rect">
            <a:avLst/>
          </a:prstGeom>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a:xfrm>
            <a:off x="838200" y="6356351"/>
            <a:ext cx="2743200" cy="365125"/>
          </a:xfrm>
          <a:prstGeom prst="rect">
            <a:avLst/>
          </a:prstGeom>
        </p:spPr>
        <p:txBody>
          <a:bodyPr/>
          <a:lstStyle>
            <a:lvl1pPr>
              <a:defRPr/>
            </a:lvl1pPr>
          </a:lstStyle>
          <a:p>
            <a:pPr>
              <a:defRPr/>
            </a:pPr>
            <a:fld id="{6EE5FF63-7406-4AC4-A72D-B7317DA17BF8}" type="datetimeFigureOut">
              <a:rPr lang="zh-CN" altLang="en-US"/>
            </a:fld>
            <a:endParaRPr lang="zh-CN" altLang="en-US"/>
          </a:p>
        </p:txBody>
      </p:sp>
      <p:sp>
        <p:nvSpPr>
          <p:cNvPr id="4" name="页脚占位符 4"/>
          <p:cNvSpPr>
            <a:spLocks noGrp="1"/>
          </p:cNvSpPr>
          <p:nvPr>
            <p:ph type="ftr" sz="quarter" idx="11"/>
          </p:nvPr>
        </p:nvSpPr>
        <p:spPr>
          <a:xfrm>
            <a:off x="4038600" y="6356351"/>
            <a:ext cx="4114800" cy="365125"/>
          </a:xfrm>
          <a:prstGeom prst="rect">
            <a:avLst/>
          </a:prstGeom>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a:xfrm>
            <a:off x="8610600" y="6356351"/>
            <a:ext cx="2743200" cy="365125"/>
          </a:xfrm>
          <a:prstGeom prst="rect">
            <a:avLst/>
          </a:prstGeom>
        </p:spPr>
        <p:txBody>
          <a:bodyPr/>
          <a:lstStyle>
            <a:lvl1pPr>
              <a:defRPr/>
            </a:lvl1pPr>
          </a:lstStyle>
          <a:p>
            <a:pPr>
              <a:defRPr/>
            </a:pPr>
            <a:fld id="{EB2FA462-4A28-46D2-BB61-94A7F9BCBB45}"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pic>
        <p:nvPicPr>
          <p:cNvPr id="4" name="Picture 5" descr="英文"/>
          <p:cNvPicPr>
            <a:picLocks noChangeAspect="1" noChangeArrowheads="1"/>
          </p:cNvPicPr>
          <p:nvPr/>
        </p:nvPicPr>
        <p:blipFill>
          <a:blip r:embed="rId2" cstate="screen"/>
          <a:srcRect/>
          <a:stretch>
            <a:fillRect/>
          </a:stretch>
        </p:blipFill>
        <p:spPr bwMode="auto">
          <a:xfrm>
            <a:off x="11176000" y="6350000"/>
            <a:ext cx="9144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6"/>
          <p:cNvSpPr>
            <a:spLocks noChangeShapeType="1"/>
          </p:cNvSpPr>
          <p:nvPr/>
        </p:nvSpPr>
        <p:spPr bwMode="auto">
          <a:xfrm>
            <a:off x="0" y="3141663"/>
            <a:ext cx="12192000" cy="0"/>
          </a:xfrm>
          <a:prstGeom prst="line">
            <a:avLst/>
          </a:prstGeom>
          <a:noFill/>
          <a:ln w="31750">
            <a:solidFill>
              <a:srgbClr val="0063B0"/>
            </a:solidFill>
            <a:round/>
          </a:ln>
          <a:effectLst/>
        </p:spPr>
        <p:txBody>
          <a:bodyPr wrap="none" lIns="90000" tIns="46800" rIns="90000" bIns="46800" anchor="ctr"/>
          <a:lstStyle/>
          <a:p>
            <a:pPr fontAlgn="base">
              <a:spcBef>
                <a:spcPct val="0"/>
              </a:spcBef>
              <a:spcAft>
                <a:spcPct val="0"/>
              </a:spcAft>
              <a:defRPr/>
            </a:pPr>
            <a:endParaRPr lang="zh-CN" altLang="en-US" sz="1800">
              <a:solidFill>
                <a:srgbClr val="000000"/>
              </a:solidFill>
            </a:endParaRPr>
          </a:p>
        </p:txBody>
      </p:sp>
      <p:sp>
        <p:nvSpPr>
          <p:cNvPr id="3151874" name="Rectangle 2"/>
          <p:cNvSpPr>
            <a:spLocks noGrp="1" noChangeArrowheads="1"/>
          </p:cNvSpPr>
          <p:nvPr>
            <p:ph type="ctrTitle"/>
          </p:nvPr>
        </p:nvSpPr>
        <p:spPr>
          <a:xfrm>
            <a:off x="914400" y="3200400"/>
            <a:ext cx="10363200" cy="1143000"/>
          </a:xfrm>
        </p:spPr>
        <p:txBody>
          <a:bodyPr/>
          <a:lstStyle>
            <a:lvl1pPr algn="ctr">
              <a:tabLst>
                <a:tab pos="566420" algn="l"/>
              </a:tabLst>
              <a:defRPr/>
            </a:lvl1pPr>
          </a:lstStyle>
          <a:p>
            <a:pPr lvl="0"/>
            <a:r>
              <a:rPr lang="zh-CN" altLang="en-US" noProof="0" smtClean="0"/>
              <a:t>单击此处编辑母版标题样式</a:t>
            </a:r>
            <a:endParaRPr lang="zh-CN" altLang="en-US" noProof="0" smtClean="0"/>
          </a:p>
        </p:txBody>
      </p:sp>
      <p:sp>
        <p:nvSpPr>
          <p:cNvPr id="3151875" name="Rectangle 3"/>
          <p:cNvSpPr>
            <a:spLocks noGrp="1" noChangeArrowheads="1"/>
          </p:cNvSpPr>
          <p:nvPr>
            <p:ph type="subTitle" idx="1"/>
          </p:nvPr>
        </p:nvSpPr>
        <p:spPr>
          <a:xfrm>
            <a:off x="1828800" y="4495800"/>
            <a:ext cx="8534400" cy="1752600"/>
          </a:xfrm>
        </p:spPr>
        <p:txBody>
          <a:bodyPr/>
          <a:lstStyle>
            <a:lvl1pPr algn="ctr">
              <a:defRPr sz="1600" b="0"/>
            </a:lvl1pPr>
          </a:lstStyle>
          <a:p>
            <a:pPr lvl="0"/>
            <a:r>
              <a:rPr lang="zh-CN" altLang="en-US" noProof="0" smtClean="0"/>
              <a:t>单击此处编辑母版副标题样式</a:t>
            </a:r>
            <a:endParaRPr lang="zh-CN" altLang="en-US" noProof="0" smtClean="0"/>
          </a:p>
        </p:txBody>
      </p:sp>
      <p:sp>
        <p:nvSpPr>
          <p:cNvPr id="6" name="Rectangle 4"/>
          <p:cNvSpPr>
            <a:spLocks noGrp="1" noChangeArrowheads="1"/>
          </p:cNvSpPr>
          <p:nvPr>
            <p:ph type="sldNum" sz="quarter" idx="10"/>
          </p:nvPr>
        </p:nvSpPr>
        <p:spPr>
          <a:xfrm>
            <a:off x="5135033" y="6629401"/>
            <a:ext cx="1828800" cy="150813"/>
          </a:xfrm>
        </p:spPr>
        <p:txBody>
          <a:bodyPr/>
          <a:lstStyle>
            <a:lvl1pPr>
              <a:defRPr>
                <a:latin typeface="Arial" panose="020B0604020202020204" pitchFamily="34" charset="0"/>
              </a:defRPr>
            </a:lvl1pPr>
          </a:lstStyle>
          <a:p>
            <a:r>
              <a:rPr lang="zh-CN" altLang="en-US"/>
              <a:t>第</a:t>
            </a:r>
            <a:fld id="{D3CFE2D5-2E02-4F1D-92C7-FE012130E216}" type="slidenum">
              <a:rPr lang="zh-CN" altLang="en-US"/>
            </a:fld>
            <a:r>
              <a:rPr lang="zh-CN" altLang="en-US"/>
              <a:t>页</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5"/>
          <p:cNvSpPr>
            <a:spLocks noGrp="1" noChangeArrowheads="1"/>
          </p:cNvSpPr>
          <p:nvPr>
            <p:ph type="sldNum" sz="quarter" idx="10"/>
          </p:nvPr>
        </p:nvSpPr>
        <p:spPr/>
        <p:txBody>
          <a:bodyPr/>
          <a:lstStyle>
            <a:lvl1pPr>
              <a:defRPr/>
            </a:lvl1pPr>
          </a:lstStyle>
          <a:p>
            <a:r>
              <a:rPr lang="zh-CN" altLang="en-US"/>
              <a:t>第</a:t>
            </a:r>
            <a:fld id="{6427AAAD-B548-4122-9193-BBB2AD3EF25B}" type="slidenum">
              <a:rPr lang="zh-CN" altLang="en-US"/>
            </a:fld>
            <a:r>
              <a:rPr lang="zh-CN" altLang="en-US"/>
              <a:t>页</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Rectangle 5"/>
          <p:cNvSpPr>
            <a:spLocks noGrp="1" noChangeArrowheads="1"/>
          </p:cNvSpPr>
          <p:nvPr>
            <p:ph type="sldNum" sz="quarter" idx="10"/>
          </p:nvPr>
        </p:nvSpPr>
        <p:spPr/>
        <p:txBody>
          <a:bodyPr/>
          <a:lstStyle>
            <a:lvl1pPr>
              <a:defRPr/>
            </a:lvl1pPr>
          </a:lstStyle>
          <a:p>
            <a:r>
              <a:rPr lang="zh-CN" altLang="en-US"/>
              <a:t>第</a:t>
            </a:r>
            <a:fld id="{4D8C3B97-0AB3-40D7-BDAA-0AC41E270A27}" type="slidenum">
              <a:rPr lang="zh-CN" altLang="en-US"/>
            </a:fld>
            <a:r>
              <a:rPr lang="zh-CN" altLang="en-US"/>
              <a:t>页</a:t>
            </a: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Rectangle 5"/>
          <p:cNvSpPr>
            <a:spLocks noGrp="1" noChangeArrowheads="1"/>
          </p:cNvSpPr>
          <p:nvPr>
            <p:ph type="sldNum" sz="quarter" idx="10"/>
          </p:nvPr>
        </p:nvSpPr>
        <p:spPr/>
        <p:txBody>
          <a:bodyPr/>
          <a:lstStyle>
            <a:lvl1pPr>
              <a:defRPr/>
            </a:lvl1pPr>
          </a:lstStyle>
          <a:p>
            <a:r>
              <a:rPr lang="zh-CN" altLang="en-US"/>
              <a:t>第</a:t>
            </a:r>
            <a:fld id="{7C277CC3-BEB5-41DF-A54F-74574E3C91E4}" type="slidenum">
              <a:rPr lang="zh-CN" altLang="en-US"/>
            </a:fld>
            <a:r>
              <a:rPr lang="zh-CN" altLang="en-US"/>
              <a:t>页</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Rectangle 5"/>
          <p:cNvSpPr>
            <a:spLocks noGrp="1" noChangeArrowheads="1"/>
          </p:cNvSpPr>
          <p:nvPr>
            <p:ph type="sldNum" sz="quarter" idx="10"/>
          </p:nvPr>
        </p:nvSpPr>
        <p:spPr/>
        <p:txBody>
          <a:bodyPr/>
          <a:lstStyle>
            <a:lvl1pPr>
              <a:defRPr/>
            </a:lvl1pPr>
          </a:lstStyle>
          <a:p>
            <a:r>
              <a:rPr lang="zh-CN" altLang="en-US"/>
              <a:t>第</a:t>
            </a:r>
            <a:fld id="{B09A02B2-F40E-402A-9791-AAC9B9592E78}" type="slidenum">
              <a:rPr lang="zh-CN" altLang="en-US"/>
            </a:fld>
            <a:r>
              <a:rPr lang="zh-CN" altLang="en-US"/>
              <a:t>页</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5"/>
          <p:cNvSpPr>
            <a:spLocks noGrp="1" noChangeArrowheads="1"/>
          </p:cNvSpPr>
          <p:nvPr>
            <p:ph type="sldNum" sz="quarter" idx="10"/>
          </p:nvPr>
        </p:nvSpPr>
        <p:spPr/>
        <p:txBody>
          <a:bodyPr/>
          <a:lstStyle>
            <a:lvl1pPr>
              <a:defRPr/>
            </a:lvl1pPr>
          </a:lstStyle>
          <a:p>
            <a:r>
              <a:rPr lang="zh-CN" altLang="en-US"/>
              <a:t>第</a:t>
            </a:r>
            <a:fld id="{D7F3B8D8-C388-4969-9BFB-3BB0F0DB4319}" type="slidenum">
              <a:rPr lang="zh-CN" altLang="en-US"/>
            </a:fld>
            <a:r>
              <a:rPr lang="zh-CN" altLang="en-US"/>
              <a:t>页</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p:txBody>
          <a:bodyPr/>
          <a:lstStyle>
            <a:lvl1pPr>
              <a:defRPr/>
            </a:lvl1pPr>
          </a:lstStyle>
          <a:p>
            <a:r>
              <a:rPr lang="zh-CN" altLang="en-US"/>
              <a:t>第</a:t>
            </a:r>
            <a:fld id="{541F5507-9203-4FA9-8F20-A7A4F7A8CF01}" type="slidenum">
              <a:rPr lang="zh-CN" altLang="en-US"/>
            </a:fld>
            <a:r>
              <a:rPr lang="zh-CN" altLang="en-US"/>
              <a:t>页</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5"/>
          <p:cNvSpPr>
            <a:spLocks noGrp="1" noChangeArrowheads="1"/>
          </p:cNvSpPr>
          <p:nvPr>
            <p:ph type="sldNum" sz="quarter" idx="10"/>
          </p:nvPr>
        </p:nvSpPr>
        <p:spPr/>
        <p:txBody>
          <a:bodyPr/>
          <a:lstStyle>
            <a:lvl1pPr>
              <a:defRPr/>
            </a:lvl1pPr>
          </a:lstStyle>
          <a:p>
            <a:r>
              <a:rPr lang="zh-CN" altLang="en-US"/>
              <a:t>第</a:t>
            </a:r>
            <a:fld id="{28ADA457-AF91-44D9-90C6-086B9F3F351A}" type="slidenum">
              <a:rPr lang="zh-CN" altLang="en-US"/>
            </a:fld>
            <a:r>
              <a:rPr lang="zh-CN" altLang="en-US"/>
              <a:t>页</a:t>
            </a: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5"/>
          <p:cNvSpPr>
            <a:spLocks noGrp="1" noChangeArrowheads="1"/>
          </p:cNvSpPr>
          <p:nvPr>
            <p:ph type="sldNum" sz="quarter" idx="10"/>
          </p:nvPr>
        </p:nvSpPr>
        <p:spPr/>
        <p:txBody>
          <a:bodyPr/>
          <a:lstStyle>
            <a:lvl1pPr>
              <a:defRPr/>
            </a:lvl1pPr>
          </a:lstStyle>
          <a:p>
            <a:r>
              <a:rPr lang="zh-CN" altLang="en-US"/>
              <a:t>第</a:t>
            </a:r>
            <a:fld id="{AE8EA677-A49A-425E-AC52-41119A4B9BD9}" type="slidenum">
              <a:rPr lang="zh-CN" altLang="en-US"/>
            </a:fld>
            <a:r>
              <a:rPr lang="zh-CN" altLang="en-US"/>
              <a:t>页</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5"/>
          <p:cNvSpPr>
            <a:spLocks noGrp="1" noChangeArrowheads="1"/>
          </p:cNvSpPr>
          <p:nvPr>
            <p:ph type="sldNum" sz="quarter" idx="10"/>
          </p:nvPr>
        </p:nvSpPr>
        <p:spPr/>
        <p:txBody>
          <a:bodyPr/>
          <a:lstStyle>
            <a:lvl1pPr>
              <a:defRPr/>
            </a:lvl1pPr>
          </a:lstStyle>
          <a:p>
            <a:r>
              <a:rPr lang="zh-CN" altLang="en-US"/>
              <a:t>第</a:t>
            </a:r>
            <a:fld id="{73DC2BC0-C705-4445-A013-42C2C19094ED}" type="slidenum">
              <a:rPr lang="zh-CN" altLang="en-US"/>
            </a:fld>
            <a:r>
              <a:rPr lang="zh-CN" altLang="en-US"/>
              <a:t>页</a:t>
            </a:r>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650818" y="457200"/>
            <a:ext cx="2626783" cy="5638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68351" y="457200"/>
            <a:ext cx="7679267" cy="56388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5"/>
          <p:cNvSpPr>
            <a:spLocks noGrp="1" noChangeArrowheads="1"/>
          </p:cNvSpPr>
          <p:nvPr>
            <p:ph type="sldNum" sz="quarter" idx="10"/>
          </p:nvPr>
        </p:nvSpPr>
        <p:spPr/>
        <p:txBody>
          <a:bodyPr/>
          <a:lstStyle>
            <a:lvl1pPr>
              <a:defRPr/>
            </a:lvl1pPr>
          </a:lstStyle>
          <a:p>
            <a:r>
              <a:rPr lang="zh-CN" altLang="en-US"/>
              <a:t>第</a:t>
            </a:r>
            <a:fld id="{EDFE0AFE-51F0-4DC9-A07D-A484BC471351}" type="slidenum">
              <a:rPr lang="zh-CN" altLang="en-US"/>
            </a:fld>
            <a:r>
              <a:rPr lang="zh-CN" altLang="en-US"/>
              <a:t>页</a:t>
            </a: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a:xfrm>
            <a:off x="768352" y="457200"/>
            <a:ext cx="10509249" cy="685800"/>
          </a:xfrm>
        </p:spPr>
        <p:txBody>
          <a:bodyPr/>
          <a:lstStyle/>
          <a:p>
            <a:r>
              <a:rPr lang="zh-CN" altLang="en-US" smtClean="0"/>
              <a:t>单击此处编辑母版标题样式</a:t>
            </a:r>
            <a:endParaRPr lang="zh-CN" altLang="en-US"/>
          </a:p>
        </p:txBody>
      </p:sp>
      <p:sp>
        <p:nvSpPr>
          <p:cNvPr id="3" name="图表占位符 2"/>
          <p:cNvSpPr>
            <a:spLocks noGrp="1"/>
          </p:cNvSpPr>
          <p:nvPr>
            <p:ph type="chart" idx="1"/>
          </p:nvPr>
        </p:nvSpPr>
        <p:spPr>
          <a:xfrm>
            <a:off x="914400" y="1981200"/>
            <a:ext cx="10363200" cy="4114800"/>
          </a:xfrm>
        </p:spPr>
        <p:txBody>
          <a:bodyPr/>
          <a:lstStyle/>
          <a:p>
            <a:pPr lvl="0"/>
            <a:endParaRPr lang="zh-CN" altLang="en-US" noProof="0" smtClean="0"/>
          </a:p>
        </p:txBody>
      </p:sp>
      <p:sp>
        <p:nvSpPr>
          <p:cNvPr id="4" name="Rectangle 5"/>
          <p:cNvSpPr>
            <a:spLocks noGrp="1" noChangeArrowheads="1"/>
          </p:cNvSpPr>
          <p:nvPr>
            <p:ph type="sldNum" sz="quarter" idx="10"/>
          </p:nvPr>
        </p:nvSpPr>
        <p:spPr/>
        <p:txBody>
          <a:bodyPr/>
          <a:lstStyle>
            <a:lvl1pPr>
              <a:defRPr/>
            </a:lvl1pPr>
          </a:lstStyle>
          <a:p>
            <a:r>
              <a:rPr lang="zh-CN" altLang="en-US"/>
              <a:t>第</a:t>
            </a:r>
            <a:fld id="{6E14E445-69B7-4BFD-898A-7D72EFC9A7F6}" type="slidenum">
              <a:rPr lang="zh-CN" altLang="en-US"/>
            </a:fld>
            <a:r>
              <a:rPr lang="zh-CN" altLang="en-US"/>
              <a:t>页</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768352" y="457200"/>
            <a:ext cx="10509249" cy="6858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914400" y="1981200"/>
            <a:ext cx="10363200" cy="4114800"/>
          </a:xfrm>
        </p:spPr>
        <p:txBody>
          <a:bodyPr/>
          <a:lstStyle/>
          <a:p>
            <a:pPr lvl="0"/>
            <a:endParaRPr lang="zh-CN" altLang="en-US" noProof="0" smtClean="0"/>
          </a:p>
        </p:txBody>
      </p:sp>
      <p:sp>
        <p:nvSpPr>
          <p:cNvPr id="4" name="Rectangle 5"/>
          <p:cNvSpPr>
            <a:spLocks noGrp="1" noChangeArrowheads="1"/>
          </p:cNvSpPr>
          <p:nvPr>
            <p:ph type="sldNum" sz="quarter" idx="10"/>
          </p:nvPr>
        </p:nvSpPr>
        <p:spPr/>
        <p:txBody>
          <a:bodyPr/>
          <a:lstStyle>
            <a:lvl1pPr>
              <a:defRPr/>
            </a:lvl1pPr>
          </a:lstStyle>
          <a:p>
            <a:r>
              <a:rPr lang="zh-CN" altLang="en-US"/>
              <a:t>第</a:t>
            </a:r>
            <a:fld id="{4E908C06-86C0-4A67-AFD8-45769A237D29}" type="slidenum">
              <a:rPr lang="zh-CN" altLang="en-US"/>
            </a:fld>
            <a:r>
              <a:rPr lang="zh-CN" altLang="en-US"/>
              <a:t>页</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pic>
        <p:nvPicPr>
          <p:cNvPr id="4" name="Picture 5" descr="英文"/>
          <p:cNvPicPr>
            <a:picLocks noChangeAspect="1" noChangeArrowheads="1"/>
          </p:cNvPicPr>
          <p:nvPr/>
        </p:nvPicPr>
        <p:blipFill>
          <a:blip r:embed="rId2" cstate="screen"/>
          <a:srcRect/>
          <a:stretch>
            <a:fillRect/>
          </a:stretch>
        </p:blipFill>
        <p:spPr bwMode="auto">
          <a:xfrm>
            <a:off x="11176000" y="6350000"/>
            <a:ext cx="9144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6"/>
          <p:cNvSpPr>
            <a:spLocks noChangeShapeType="1"/>
          </p:cNvSpPr>
          <p:nvPr/>
        </p:nvSpPr>
        <p:spPr bwMode="auto">
          <a:xfrm>
            <a:off x="0" y="3141663"/>
            <a:ext cx="12192000" cy="0"/>
          </a:xfrm>
          <a:prstGeom prst="line">
            <a:avLst/>
          </a:prstGeom>
          <a:noFill/>
          <a:ln w="31750">
            <a:solidFill>
              <a:srgbClr val="0063B0"/>
            </a:solidFill>
            <a:round/>
          </a:ln>
          <a:effectLst/>
        </p:spPr>
        <p:txBody>
          <a:bodyPr wrap="none" lIns="90000" tIns="46800" rIns="90000" bIns="46800" anchor="ctr"/>
          <a:lstStyle/>
          <a:p>
            <a:pPr fontAlgn="base">
              <a:spcBef>
                <a:spcPct val="0"/>
              </a:spcBef>
              <a:spcAft>
                <a:spcPct val="0"/>
              </a:spcAft>
              <a:defRPr/>
            </a:pPr>
            <a:endParaRPr lang="zh-CN" altLang="en-US" sz="1800">
              <a:solidFill>
                <a:srgbClr val="000000"/>
              </a:solidFill>
            </a:endParaRPr>
          </a:p>
        </p:txBody>
      </p:sp>
      <p:sp>
        <p:nvSpPr>
          <p:cNvPr id="3151874" name="Rectangle 2"/>
          <p:cNvSpPr>
            <a:spLocks noGrp="1" noChangeArrowheads="1"/>
          </p:cNvSpPr>
          <p:nvPr>
            <p:ph type="ctrTitle"/>
          </p:nvPr>
        </p:nvSpPr>
        <p:spPr>
          <a:xfrm>
            <a:off x="914400" y="3200400"/>
            <a:ext cx="10363200" cy="1143000"/>
          </a:xfrm>
        </p:spPr>
        <p:txBody>
          <a:bodyPr/>
          <a:lstStyle>
            <a:lvl1pPr algn="ctr">
              <a:tabLst>
                <a:tab pos="566420" algn="l"/>
              </a:tabLst>
              <a:defRPr/>
            </a:lvl1pPr>
          </a:lstStyle>
          <a:p>
            <a:pPr lvl="0"/>
            <a:r>
              <a:rPr lang="zh-CN" altLang="en-US" noProof="0" smtClean="0"/>
              <a:t>单击此处编辑母版标题样式</a:t>
            </a:r>
            <a:endParaRPr lang="zh-CN" altLang="en-US" noProof="0" smtClean="0"/>
          </a:p>
        </p:txBody>
      </p:sp>
      <p:sp>
        <p:nvSpPr>
          <p:cNvPr id="3151875" name="Rectangle 3"/>
          <p:cNvSpPr>
            <a:spLocks noGrp="1" noChangeArrowheads="1"/>
          </p:cNvSpPr>
          <p:nvPr>
            <p:ph type="subTitle" idx="1"/>
          </p:nvPr>
        </p:nvSpPr>
        <p:spPr>
          <a:xfrm>
            <a:off x="1828800" y="4495800"/>
            <a:ext cx="8534400" cy="1752600"/>
          </a:xfrm>
        </p:spPr>
        <p:txBody>
          <a:bodyPr/>
          <a:lstStyle>
            <a:lvl1pPr algn="ctr">
              <a:defRPr sz="1600" b="0"/>
            </a:lvl1pPr>
          </a:lstStyle>
          <a:p>
            <a:pPr lvl="0"/>
            <a:r>
              <a:rPr lang="zh-CN" altLang="en-US" noProof="0" smtClean="0"/>
              <a:t>单击此处编辑母版副标题样式</a:t>
            </a:r>
            <a:endParaRPr lang="zh-CN" altLang="en-US" noProof="0" smtClean="0"/>
          </a:p>
        </p:txBody>
      </p:sp>
      <p:sp>
        <p:nvSpPr>
          <p:cNvPr id="6" name="Rectangle 4"/>
          <p:cNvSpPr>
            <a:spLocks noGrp="1" noChangeArrowheads="1"/>
          </p:cNvSpPr>
          <p:nvPr>
            <p:ph type="sldNum" sz="quarter" idx="10"/>
          </p:nvPr>
        </p:nvSpPr>
        <p:spPr>
          <a:xfrm>
            <a:off x="5135033" y="6629401"/>
            <a:ext cx="1828800" cy="150813"/>
          </a:xfrm>
        </p:spPr>
        <p:txBody>
          <a:bodyPr/>
          <a:lstStyle>
            <a:lvl1pPr>
              <a:defRPr>
                <a:latin typeface="Arial" panose="020B0604020202020204" pitchFamily="34" charset="0"/>
              </a:defRPr>
            </a:lvl1pPr>
          </a:lstStyle>
          <a:p>
            <a:r>
              <a:rPr lang="zh-CN" altLang="en-US"/>
              <a:t>第</a:t>
            </a:r>
            <a:fld id="{D3CFE2D5-2E02-4F1D-92C7-FE012130E216}" type="slidenum">
              <a:rPr lang="zh-CN" altLang="en-US"/>
            </a:fld>
            <a:r>
              <a:rPr lang="zh-CN" altLang="en-US"/>
              <a:t>页</a:t>
            </a:r>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5"/>
          <p:cNvSpPr>
            <a:spLocks noGrp="1" noChangeArrowheads="1"/>
          </p:cNvSpPr>
          <p:nvPr>
            <p:ph type="sldNum" sz="quarter" idx="10"/>
          </p:nvPr>
        </p:nvSpPr>
        <p:spPr/>
        <p:txBody>
          <a:bodyPr/>
          <a:lstStyle>
            <a:lvl1pPr>
              <a:defRPr/>
            </a:lvl1pPr>
          </a:lstStyle>
          <a:p>
            <a:r>
              <a:rPr lang="zh-CN" altLang="en-US"/>
              <a:t>第</a:t>
            </a:r>
            <a:fld id="{6427AAAD-B548-4122-9193-BBB2AD3EF25B}" type="slidenum">
              <a:rPr lang="zh-CN" altLang="en-US"/>
            </a:fld>
            <a:r>
              <a:rPr lang="zh-CN" altLang="en-US"/>
              <a:t>页</a:t>
            </a:r>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Rectangle 5"/>
          <p:cNvSpPr>
            <a:spLocks noGrp="1" noChangeArrowheads="1"/>
          </p:cNvSpPr>
          <p:nvPr>
            <p:ph type="sldNum" sz="quarter" idx="10"/>
          </p:nvPr>
        </p:nvSpPr>
        <p:spPr/>
        <p:txBody>
          <a:bodyPr/>
          <a:lstStyle>
            <a:lvl1pPr>
              <a:defRPr/>
            </a:lvl1pPr>
          </a:lstStyle>
          <a:p>
            <a:r>
              <a:rPr lang="zh-CN" altLang="en-US"/>
              <a:t>第</a:t>
            </a:r>
            <a:fld id="{4D8C3B97-0AB3-40D7-BDAA-0AC41E270A27}" type="slidenum">
              <a:rPr lang="zh-CN" altLang="en-US"/>
            </a:fld>
            <a:r>
              <a:rPr lang="zh-CN" altLang="en-US"/>
              <a:t>页</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Rectangle 5"/>
          <p:cNvSpPr>
            <a:spLocks noGrp="1" noChangeArrowheads="1"/>
          </p:cNvSpPr>
          <p:nvPr>
            <p:ph type="sldNum" sz="quarter" idx="10"/>
          </p:nvPr>
        </p:nvSpPr>
        <p:spPr/>
        <p:txBody>
          <a:bodyPr/>
          <a:lstStyle>
            <a:lvl1pPr>
              <a:defRPr/>
            </a:lvl1pPr>
          </a:lstStyle>
          <a:p>
            <a:r>
              <a:rPr lang="zh-CN" altLang="en-US"/>
              <a:t>第</a:t>
            </a:r>
            <a:fld id="{7C277CC3-BEB5-41DF-A54F-74574E3C91E4}" type="slidenum">
              <a:rPr lang="zh-CN" altLang="en-US"/>
            </a:fld>
            <a:r>
              <a:rPr lang="zh-CN" altLang="en-US"/>
              <a:t>页</a:t>
            </a: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Rectangle 5"/>
          <p:cNvSpPr>
            <a:spLocks noGrp="1" noChangeArrowheads="1"/>
          </p:cNvSpPr>
          <p:nvPr>
            <p:ph type="sldNum" sz="quarter" idx="10"/>
          </p:nvPr>
        </p:nvSpPr>
        <p:spPr/>
        <p:txBody>
          <a:bodyPr/>
          <a:lstStyle>
            <a:lvl1pPr>
              <a:defRPr/>
            </a:lvl1pPr>
          </a:lstStyle>
          <a:p>
            <a:r>
              <a:rPr lang="zh-CN" altLang="en-US"/>
              <a:t>第</a:t>
            </a:r>
            <a:fld id="{B09A02B2-F40E-402A-9791-AAC9B9592E78}" type="slidenum">
              <a:rPr lang="zh-CN" altLang="en-US"/>
            </a:fld>
            <a:r>
              <a:rPr lang="zh-CN" altLang="en-US"/>
              <a:t>页</a:t>
            </a:r>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5"/>
          <p:cNvSpPr>
            <a:spLocks noGrp="1" noChangeArrowheads="1"/>
          </p:cNvSpPr>
          <p:nvPr>
            <p:ph type="sldNum" sz="quarter" idx="10"/>
          </p:nvPr>
        </p:nvSpPr>
        <p:spPr/>
        <p:txBody>
          <a:bodyPr/>
          <a:lstStyle>
            <a:lvl1pPr>
              <a:defRPr/>
            </a:lvl1pPr>
          </a:lstStyle>
          <a:p>
            <a:r>
              <a:rPr lang="zh-CN" altLang="en-US"/>
              <a:t>第</a:t>
            </a:r>
            <a:fld id="{D7F3B8D8-C388-4969-9BFB-3BB0F0DB4319}" type="slidenum">
              <a:rPr lang="zh-CN" altLang="en-US"/>
            </a:fld>
            <a:r>
              <a:rPr lang="zh-CN" altLang="en-US"/>
              <a:t>页</a:t>
            </a: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p:txBody>
          <a:bodyPr/>
          <a:lstStyle>
            <a:lvl1pPr>
              <a:defRPr/>
            </a:lvl1pPr>
          </a:lstStyle>
          <a:p>
            <a:r>
              <a:rPr lang="zh-CN" altLang="en-US"/>
              <a:t>第</a:t>
            </a:r>
            <a:fld id="{541F5507-9203-4FA9-8F20-A7A4F7A8CF01}" type="slidenum">
              <a:rPr lang="zh-CN" altLang="en-US"/>
            </a:fld>
            <a:r>
              <a:rPr lang="zh-CN" altLang="en-US"/>
              <a:t>页</a:t>
            </a:r>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5"/>
          <p:cNvSpPr>
            <a:spLocks noGrp="1" noChangeArrowheads="1"/>
          </p:cNvSpPr>
          <p:nvPr>
            <p:ph type="sldNum" sz="quarter" idx="10"/>
          </p:nvPr>
        </p:nvSpPr>
        <p:spPr/>
        <p:txBody>
          <a:bodyPr/>
          <a:lstStyle>
            <a:lvl1pPr>
              <a:defRPr/>
            </a:lvl1pPr>
          </a:lstStyle>
          <a:p>
            <a:r>
              <a:rPr lang="zh-CN" altLang="en-US"/>
              <a:t>第</a:t>
            </a:r>
            <a:fld id="{28ADA457-AF91-44D9-90C6-086B9F3F351A}" type="slidenum">
              <a:rPr lang="zh-CN" altLang="en-US"/>
            </a:fld>
            <a:r>
              <a:rPr lang="zh-CN" altLang="en-US"/>
              <a:t>页</a:t>
            </a:r>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5"/>
          <p:cNvSpPr>
            <a:spLocks noGrp="1" noChangeArrowheads="1"/>
          </p:cNvSpPr>
          <p:nvPr>
            <p:ph type="sldNum" sz="quarter" idx="10"/>
          </p:nvPr>
        </p:nvSpPr>
        <p:spPr/>
        <p:txBody>
          <a:bodyPr/>
          <a:lstStyle>
            <a:lvl1pPr>
              <a:defRPr/>
            </a:lvl1pPr>
          </a:lstStyle>
          <a:p>
            <a:r>
              <a:rPr lang="zh-CN" altLang="en-US"/>
              <a:t>第</a:t>
            </a:r>
            <a:fld id="{AE8EA677-A49A-425E-AC52-41119A4B9BD9}" type="slidenum">
              <a:rPr lang="zh-CN" altLang="en-US"/>
            </a:fld>
            <a:r>
              <a:rPr lang="zh-CN" altLang="en-US"/>
              <a:t>页</a:t>
            </a:r>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5"/>
          <p:cNvSpPr>
            <a:spLocks noGrp="1" noChangeArrowheads="1"/>
          </p:cNvSpPr>
          <p:nvPr>
            <p:ph type="sldNum" sz="quarter" idx="10"/>
          </p:nvPr>
        </p:nvSpPr>
        <p:spPr/>
        <p:txBody>
          <a:bodyPr/>
          <a:lstStyle>
            <a:lvl1pPr>
              <a:defRPr/>
            </a:lvl1pPr>
          </a:lstStyle>
          <a:p>
            <a:r>
              <a:rPr lang="zh-CN" altLang="en-US"/>
              <a:t>第</a:t>
            </a:r>
            <a:fld id="{73DC2BC0-C705-4445-A013-42C2C19094ED}" type="slidenum">
              <a:rPr lang="zh-CN" altLang="en-US"/>
            </a:fld>
            <a:r>
              <a:rPr lang="zh-CN" altLang="en-US"/>
              <a:t>页</a:t>
            </a:r>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650818" y="457200"/>
            <a:ext cx="2626783" cy="5638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68351" y="457200"/>
            <a:ext cx="7679267" cy="56388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5"/>
          <p:cNvSpPr>
            <a:spLocks noGrp="1" noChangeArrowheads="1"/>
          </p:cNvSpPr>
          <p:nvPr>
            <p:ph type="sldNum" sz="quarter" idx="10"/>
          </p:nvPr>
        </p:nvSpPr>
        <p:spPr/>
        <p:txBody>
          <a:bodyPr/>
          <a:lstStyle>
            <a:lvl1pPr>
              <a:defRPr/>
            </a:lvl1pPr>
          </a:lstStyle>
          <a:p>
            <a:r>
              <a:rPr lang="zh-CN" altLang="en-US"/>
              <a:t>第</a:t>
            </a:r>
            <a:fld id="{EDFE0AFE-51F0-4DC9-A07D-A484BC471351}" type="slidenum">
              <a:rPr lang="zh-CN" altLang="en-US"/>
            </a:fld>
            <a:r>
              <a:rPr lang="zh-CN" altLang="en-US"/>
              <a:t>页</a:t>
            </a:r>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a:xfrm>
            <a:off x="768352" y="457200"/>
            <a:ext cx="10509249" cy="685800"/>
          </a:xfrm>
        </p:spPr>
        <p:txBody>
          <a:bodyPr/>
          <a:lstStyle/>
          <a:p>
            <a:r>
              <a:rPr lang="zh-CN" altLang="en-US" smtClean="0"/>
              <a:t>单击此处编辑母版标题样式</a:t>
            </a:r>
            <a:endParaRPr lang="zh-CN" altLang="en-US"/>
          </a:p>
        </p:txBody>
      </p:sp>
      <p:sp>
        <p:nvSpPr>
          <p:cNvPr id="3" name="图表占位符 2"/>
          <p:cNvSpPr>
            <a:spLocks noGrp="1"/>
          </p:cNvSpPr>
          <p:nvPr>
            <p:ph type="chart" idx="1"/>
          </p:nvPr>
        </p:nvSpPr>
        <p:spPr>
          <a:xfrm>
            <a:off x="914400" y="1981200"/>
            <a:ext cx="10363200" cy="4114800"/>
          </a:xfrm>
        </p:spPr>
        <p:txBody>
          <a:bodyPr/>
          <a:lstStyle/>
          <a:p>
            <a:pPr lvl="0"/>
            <a:endParaRPr lang="zh-CN" altLang="en-US" noProof="0" smtClean="0"/>
          </a:p>
        </p:txBody>
      </p:sp>
      <p:sp>
        <p:nvSpPr>
          <p:cNvPr id="4" name="Rectangle 5"/>
          <p:cNvSpPr>
            <a:spLocks noGrp="1" noChangeArrowheads="1"/>
          </p:cNvSpPr>
          <p:nvPr>
            <p:ph type="sldNum" sz="quarter" idx="10"/>
          </p:nvPr>
        </p:nvSpPr>
        <p:spPr/>
        <p:txBody>
          <a:bodyPr/>
          <a:lstStyle>
            <a:lvl1pPr>
              <a:defRPr/>
            </a:lvl1pPr>
          </a:lstStyle>
          <a:p>
            <a:r>
              <a:rPr lang="zh-CN" altLang="en-US"/>
              <a:t>第</a:t>
            </a:r>
            <a:fld id="{6E14E445-69B7-4BFD-898A-7D72EFC9A7F6}" type="slidenum">
              <a:rPr lang="zh-CN" altLang="en-US"/>
            </a:fld>
            <a:r>
              <a:rPr lang="zh-CN" altLang="en-US"/>
              <a:t>页</a:t>
            </a:r>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768352" y="457200"/>
            <a:ext cx="10509249" cy="6858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914400" y="1981200"/>
            <a:ext cx="10363200" cy="4114800"/>
          </a:xfrm>
        </p:spPr>
        <p:txBody>
          <a:bodyPr/>
          <a:lstStyle/>
          <a:p>
            <a:pPr lvl="0"/>
            <a:endParaRPr lang="zh-CN" altLang="en-US" noProof="0" smtClean="0"/>
          </a:p>
        </p:txBody>
      </p:sp>
      <p:sp>
        <p:nvSpPr>
          <p:cNvPr id="4" name="Rectangle 5"/>
          <p:cNvSpPr>
            <a:spLocks noGrp="1" noChangeArrowheads="1"/>
          </p:cNvSpPr>
          <p:nvPr>
            <p:ph type="sldNum" sz="quarter" idx="10"/>
          </p:nvPr>
        </p:nvSpPr>
        <p:spPr/>
        <p:txBody>
          <a:bodyPr/>
          <a:lstStyle>
            <a:lvl1pPr>
              <a:defRPr/>
            </a:lvl1pPr>
          </a:lstStyle>
          <a:p>
            <a:r>
              <a:rPr lang="zh-CN" altLang="en-US"/>
              <a:t>第</a:t>
            </a:r>
            <a:fld id="{4E908C06-86C0-4A67-AFD8-45769A237D29}" type="slidenum">
              <a:rPr lang="zh-CN" altLang="en-US"/>
            </a:fld>
            <a:r>
              <a:rPr lang="zh-CN" altLang="en-US"/>
              <a:t>页</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slideLayout" Target="../slideLayouts/slideLayout12.xml"/><Relationship Id="rId7" Type="http://schemas.openxmlformats.org/officeDocument/2006/relationships/slideLayout" Target="../slideLayouts/slideLayout11.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3" Type="http://schemas.openxmlformats.org/officeDocument/2006/relationships/slideLayout" Target="../slideLayouts/slideLayout7.xml"/><Relationship Id="rId2" Type="http://schemas.openxmlformats.org/officeDocument/2006/relationships/slideLayout" Target="../slideLayouts/slideLayout6.xml"/><Relationship Id="rId15" Type="http://schemas.openxmlformats.org/officeDocument/2006/relationships/theme" Target="../theme/theme2.xml"/><Relationship Id="rId14" Type="http://schemas.openxmlformats.org/officeDocument/2006/relationships/image" Target="../media/image2.jpeg"/><Relationship Id="rId13" Type="http://schemas.openxmlformats.org/officeDocument/2006/relationships/slideLayout" Target="../slideLayouts/slideLayout17.xml"/><Relationship Id="rId12" Type="http://schemas.openxmlformats.org/officeDocument/2006/relationships/slideLayout" Target="../slideLayouts/slideLayout16.xml"/><Relationship Id="rId11" Type="http://schemas.openxmlformats.org/officeDocument/2006/relationships/slideLayout" Target="../slideLayouts/slideLayout15.xml"/><Relationship Id="rId10" Type="http://schemas.openxmlformats.org/officeDocument/2006/relationships/slideLayout" Target="../slideLayouts/slideLayout14.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6.xml"/><Relationship Id="rId8" Type="http://schemas.openxmlformats.org/officeDocument/2006/relationships/slideLayout" Target="../slideLayouts/slideLayout25.xml"/><Relationship Id="rId7" Type="http://schemas.openxmlformats.org/officeDocument/2006/relationships/slideLayout" Target="../slideLayouts/slideLayout24.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3" Type="http://schemas.openxmlformats.org/officeDocument/2006/relationships/slideLayout" Target="../slideLayouts/slideLayout20.xml"/><Relationship Id="rId2" Type="http://schemas.openxmlformats.org/officeDocument/2006/relationships/slideLayout" Target="../slideLayouts/slideLayout19.xml"/><Relationship Id="rId15" Type="http://schemas.openxmlformats.org/officeDocument/2006/relationships/theme" Target="../theme/theme3.xml"/><Relationship Id="rId14" Type="http://schemas.openxmlformats.org/officeDocument/2006/relationships/image" Target="../media/image2.jpeg"/><Relationship Id="rId13" Type="http://schemas.openxmlformats.org/officeDocument/2006/relationships/slideLayout" Target="../slideLayouts/slideLayout30.xml"/><Relationship Id="rId12" Type="http://schemas.openxmlformats.org/officeDocument/2006/relationships/slideLayout" Target="../slideLayouts/slideLayout29.xml"/><Relationship Id="rId11" Type="http://schemas.openxmlformats.org/officeDocument/2006/relationships/slideLayout" Target="../slideLayouts/slideLayout28.xml"/><Relationship Id="rId10" Type="http://schemas.openxmlformats.org/officeDocument/2006/relationships/slideLayout" Target="../slideLayouts/slideLayout27.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grpSp>
        <p:nvGrpSpPr>
          <p:cNvPr id="7" name="Group 6"/>
          <p:cNvGrpSpPr/>
          <p:nvPr userDrawn="1"/>
        </p:nvGrpSpPr>
        <p:grpSpPr>
          <a:xfrm>
            <a:off x="9105369" y="2963333"/>
            <a:ext cx="3036932" cy="3268134"/>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 name="组合 3"/>
          <p:cNvGrpSpPr/>
          <p:nvPr userDrawn="1"/>
        </p:nvGrpSpPr>
        <p:grpSpPr>
          <a:xfrm>
            <a:off x="9617885" y="4656238"/>
            <a:ext cx="1925688" cy="1495204"/>
            <a:chOff x="9152477" y="5272543"/>
            <a:chExt cx="785152" cy="609631"/>
          </a:xfrm>
        </p:grpSpPr>
        <p:sp>
          <p:nvSpPr>
            <p:cNvPr id="37" name="任意多边形 36"/>
            <p:cNvSpPr/>
            <p:nvPr/>
          </p:nvSpPr>
          <p:spPr>
            <a:xfrm flipH="1">
              <a:off x="9397642" y="5273274"/>
              <a:ext cx="176299" cy="125079"/>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flipH="1">
              <a:off x="9491954" y="5398008"/>
              <a:ext cx="176299" cy="125079"/>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flipH="1">
              <a:off x="9317987" y="5399632"/>
              <a:ext cx="176299" cy="125079"/>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userDrawn="1"/>
          </p:nvSpPr>
          <p:spPr>
            <a:xfrm flipH="1">
              <a:off x="9761330" y="5515027"/>
              <a:ext cx="176299" cy="125079"/>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flipH="1">
              <a:off x="9584362" y="5514459"/>
              <a:ext cx="176299" cy="125079"/>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flipH="1">
              <a:off x="9407394" y="5516651"/>
              <a:ext cx="176299" cy="125079"/>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flipH="1">
              <a:off x="9653766" y="5272543"/>
              <a:ext cx="175311" cy="124277"/>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flipH="1">
              <a:off x="9480706" y="5274034"/>
              <a:ext cx="175311" cy="124277"/>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flipH="1">
              <a:off x="9576641" y="5397114"/>
              <a:ext cx="175311" cy="124277"/>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flipH="1">
              <a:off x="9401534" y="5397829"/>
              <a:ext cx="175311" cy="124277"/>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flipH="1">
              <a:off x="9226552" y="5401255"/>
              <a:ext cx="175311" cy="124277"/>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flipH="1">
              <a:off x="9669724" y="5516651"/>
              <a:ext cx="175311" cy="124277"/>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flipH="1">
              <a:off x="9492466" y="5516651"/>
              <a:ext cx="175311" cy="124277"/>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flipH="1">
              <a:off x="9313333" y="5519493"/>
              <a:ext cx="175311" cy="124277"/>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flipH="1">
              <a:off x="9762233" y="5636082"/>
              <a:ext cx="175311" cy="124277"/>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flipH="1">
              <a:off x="9584225" y="5638518"/>
              <a:ext cx="175311" cy="124277"/>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flipH="1">
              <a:off x="9501038" y="5640169"/>
              <a:ext cx="176299" cy="125079"/>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flipH="1">
              <a:off x="9676556" y="5757897"/>
              <a:ext cx="175311" cy="124277"/>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flipH="1">
              <a:off x="9407581" y="5641793"/>
              <a:ext cx="175311" cy="124277"/>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81"/>
            <p:cNvSpPr/>
            <p:nvPr/>
          </p:nvSpPr>
          <p:spPr>
            <a:xfrm flipH="1">
              <a:off x="9236477" y="5520384"/>
              <a:ext cx="176299" cy="125079"/>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任意多边形 82"/>
            <p:cNvSpPr/>
            <p:nvPr/>
          </p:nvSpPr>
          <p:spPr>
            <a:xfrm flipH="1">
              <a:off x="9152477" y="5643961"/>
              <a:ext cx="176299" cy="125079"/>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任意多边形 114"/>
            <p:cNvSpPr/>
            <p:nvPr/>
          </p:nvSpPr>
          <p:spPr>
            <a:xfrm flipH="1">
              <a:off x="9316975" y="5640169"/>
              <a:ext cx="176299" cy="125079"/>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4" name="Straight Connector 15"/>
          <p:cNvCxnSpPr/>
          <p:nvPr userDrawn="1"/>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6"/>
          <p:cNvCxnSpPr/>
          <p:nvPr userDrawn="1"/>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8"/>
          <p:cNvCxnSpPr/>
          <p:nvPr userDrawn="1"/>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20"/>
          <p:cNvCxnSpPr/>
          <p:nvPr userDrawn="1"/>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22"/>
          <p:cNvCxnSpPr/>
          <p:nvPr userDrawn="1"/>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矩形 2"/>
          <p:cNvSpPr/>
          <p:nvPr userDrawn="1"/>
        </p:nvSpPr>
        <p:spPr>
          <a:xfrm>
            <a:off x="25993" y="-832"/>
            <a:ext cx="12169463" cy="6858000"/>
          </a:xfrm>
          <a:prstGeom prst="rect">
            <a:avLst/>
          </a:prstGeom>
          <a:solidFill>
            <a:schemeClr val="tx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Font typeface="Wingdings" panose="05000000000000000000" pitchFamily="2" charset="2"/>
              <a:buChar char="l"/>
            </a:pPr>
            <a:endParaRPr lang="zh-CN" altLang="en-US" sz="3200" dirty="0">
              <a:latin typeface="华文琥珀" panose="02010800040101010101" pitchFamily="2" charset="-122"/>
              <a:ea typeface="华文琥珀" panose="02010800040101010101" pitchFamily="2" charset="-122"/>
            </a:endParaRPr>
          </a:p>
        </p:txBody>
      </p:sp>
      <p:sp>
        <p:nvSpPr>
          <p:cNvPr id="5" name="任意多边形 4"/>
          <p:cNvSpPr/>
          <p:nvPr userDrawn="1"/>
        </p:nvSpPr>
        <p:spPr>
          <a:xfrm>
            <a:off x="9583838" y="4629874"/>
            <a:ext cx="1967695" cy="1516284"/>
          </a:xfrm>
          <a:custGeom>
            <a:avLst/>
            <a:gdLst>
              <a:gd name="connsiteX0" fmla="*/ 578735 w 1886674"/>
              <a:gd name="connsiteY0" fmla="*/ 277793 h 1481560"/>
              <a:gd name="connsiteX1" fmla="*/ 775504 w 1886674"/>
              <a:gd name="connsiteY1" fmla="*/ 23150 h 1481560"/>
              <a:gd name="connsiteX2" fmla="*/ 1597307 w 1886674"/>
              <a:gd name="connsiteY2" fmla="*/ 0 h 1481560"/>
              <a:gd name="connsiteX3" fmla="*/ 1238492 w 1886674"/>
              <a:gd name="connsiteY3" fmla="*/ 590309 h 1481560"/>
              <a:gd name="connsiteX4" fmla="*/ 1666755 w 1886674"/>
              <a:gd name="connsiteY4" fmla="*/ 567160 h 1481560"/>
              <a:gd name="connsiteX5" fmla="*/ 1886674 w 1886674"/>
              <a:gd name="connsiteY5" fmla="*/ 891251 h 1481560"/>
              <a:gd name="connsiteX6" fmla="*/ 1446836 w 1886674"/>
              <a:gd name="connsiteY6" fmla="*/ 1481560 h 1481560"/>
              <a:gd name="connsiteX7" fmla="*/ 1273216 w 1886674"/>
              <a:gd name="connsiteY7" fmla="*/ 1203767 h 1481560"/>
              <a:gd name="connsiteX8" fmla="*/ 0 w 1886674"/>
              <a:gd name="connsiteY8" fmla="*/ 1203767 h 1481560"/>
              <a:gd name="connsiteX9" fmla="*/ 381965 w 1886674"/>
              <a:gd name="connsiteY9" fmla="*/ 590309 h 1481560"/>
              <a:gd name="connsiteX10" fmla="*/ 185195 w 1886674"/>
              <a:gd name="connsiteY10" fmla="*/ 335666 h 1481560"/>
              <a:gd name="connsiteX11" fmla="*/ 578735 w 1886674"/>
              <a:gd name="connsiteY11" fmla="*/ 277793 h 1481560"/>
              <a:gd name="connsiteX0-1" fmla="*/ 613459 w 1921398"/>
              <a:gd name="connsiteY0-2" fmla="*/ 277793 h 1481560"/>
              <a:gd name="connsiteX1-3" fmla="*/ 810228 w 1921398"/>
              <a:gd name="connsiteY1-4" fmla="*/ 23150 h 1481560"/>
              <a:gd name="connsiteX2-5" fmla="*/ 1632031 w 1921398"/>
              <a:gd name="connsiteY2-6" fmla="*/ 0 h 1481560"/>
              <a:gd name="connsiteX3-7" fmla="*/ 1273216 w 1921398"/>
              <a:gd name="connsiteY3-8" fmla="*/ 590309 h 1481560"/>
              <a:gd name="connsiteX4-9" fmla="*/ 1701479 w 1921398"/>
              <a:gd name="connsiteY4-10" fmla="*/ 567160 h 1481560"/>
              <a:gd name="connsiteX5-11" fmla="*/ 1921398 w 1921398"/>
              <a:gd name="connsiteY5-12" fmla="*/ 891251 h 1481560"/>
              <a:gd name="connsiteX6-13" fmla="*/ 1481560 w 1921398"/>
              <a:gd name="connsiteY6-14" fmla="*/ 1481560 h 1481560"/>
              <a:gd name="connsiteX7-15" fmla="*/ 1307940 w 1921398"/>
              <a:gd name="connsiteY7-16" fmla="*/ 1203767 h 1481560"/>
              <a:gd name="connsiteX8-17" fmla="*/ 0 w 1921398"/>
              <a:gd name="connsiteY8-18" fmla="*/ 1238491 h 1481560"/>
              <a:gd name="connsiteX9-19" fmla="*/ 416689 w 1921398"/>
              <a:gd name="connsiteY9-20" fmla="*/ 590309 h 1481560"/>
              <a:gd name="connsiteX10-21" fmla="*/ 219919 w 1921398"/>
              <a:gd name="connsiteY10-22" fmla="*/ 335666 h 1481560"/>
              <a:gd name="connsiteX11-23" fmla="*/ 613459 w 1921398"/>
              <a:gd name="connsiteY11-24" fmla="*/ 277793 h 1481560"/>
              <a:gd name="connsiteX0-25" fmla="*/ 625033 w 1932972"/>
              <a:gd name="connsiteY0-26" fmla="*/ 277793 h 1481560"/>
              <a:gd name="connsiteX1-27" fmla="*/ 821802 w 1932972"/>
              <a:gd name="connsiteY1-28" fmla="*/ 23150 h 1481560"/>
              <a:gd name="connsiteX2-29" fmla="*/ 1643605 w 1932972"/>
              <a:gd name="connsiteY2-30" fmla="*/ 0 h 1481560"/>
              <a:gd name="connsiteX3-31" fmla="*/ 1284790 w 1932972"/>
              <a:gd name="connsiteY3-32" fmla="*/ 590309 h 1481560"/>
              <a:gd name="connsiteX4-33" fmla="*/ 1713053 w 1932972"/>
              <a:gd name="connsiteY4-34" fmla="*/ 567160 h 1481560"/>
              <a:gd name="connsiteX5-35" fmla="*/ 1932972 w 1932972"/>
              <a:gd name="connsiteY5-36" fmla="*/ 891251 h 1481560"/>
              <a:gd name="connsiteX6-37" fmla="*/ 1493134 w 1932972"/>
              <a:gd name="connsiteY6-38" fmla="*/ 1481560 h 1481560"/>
              <a:gd name="connsiteX7-39" fmla="*/ 1319514 w 1932972"/>
              <a:gd name="connsiteY7-40" fmla="*/ 1203767 h 1481560"/>
              <a:gd name="connsiteX8-41" fmla="*/ 0 w 1932972"/>
              <a:gd name="connsiteY8-42" fmla="*/ 1238491 h 1481560"/>
              <a:gd name="connsiteX9-43" fmla="*/ 428263 w 1932972"/>
              <a:gd name="connsiteY9-44" fmla="*/ 590309 h 1481560"/>
              <a:gd name="connsiteX10-45" fmla="*/ 231493 w 1932972"/>
              <a:gd name="connsiteY10-46" fmla="*/ 335666 h 1481560"/>
              <a:gd name="connsiteX11-47" fmla="*/ 625033 w 1932972"/>
              <a:gd name="connsiteY11-48" fmla="*/ 277793 h 1481560"/>
              <a:gd name="connsiteX0-49" fmla="*/ 636608 w 1944547"/>
              <a:gd name="connsiteY0-50" fmla="*/ 277793 h 1481560"/>
              <a:gd name="connsiteX1-51" fmla="*/ 833377 w 1944547"/>
              <a:gd name="connsiteY1-52" fmla="*/ 23150 h 1481560"/>
              <a:gd name="connsiteX2-53" fmla="*/ 1655180 w 1944547"/>
              <a:gd name="connsiteY2-54" fmla="*/ 0 h 1481560"/>
              <a:gd name="connsiteX3-55" fmla="*/ 1296365 w 1944547"/>
              <a:gd name="connsiteY3-56" fmla="*/ 590309 h 1481560"/>
              <a:gd name="connsiteX4-57" fmla="*/ 1724628 w 1944547"/>
              <a:gd name="connsiteY4-58" fmla="*/ 567160 h 1481560"/>
              <a:gd name="connsiteX5-59" fmla="*/ 1944547 w 1944547"/>
              <a:gd name="connsiteY5-60" fmla="*/ 891251 h 1481560"/>
              <a:gd name="connsiteX6-61" fmla="*/ 1504709 w 1944547"/>
              <a:gd name="connsiteY6-62" fmla="*/ 1481560 h 1481560"/>
              <a:gd name="connsiteX7-63" fmla="*/ 1331089 w 1944547"/>
              <a:gd name="connsiteY7-64" fmla="*/ 1203767 h 1481560"/>
              <a:gd name="connsiteX8-65" fmla="*/ 0 w 1944547"/>
              <a:gd name="connsiteY8-66" fmla="*/ 1226916 h 1481560"/>
              <a:gd name="connsiteX9-67" fmla="*/ 439838 w 1944547"/>
              <a:gd name="connsiteY9-68" fmla="*/ 590309 h 1481560"/>
              <a:gd name="connsiteX10-69" fmla="*/ 243068 w 1944547"/>
              <a:gd name="connsiteY10-70" fmla="*/ 335666 h 1481560"/>
              <a:gd name="connsiteX11-71" fmla="*/ 636608 w 1944547"/>
              <a:gd name="connsiteY11-72" fmla="*/ 277793 h 1481560"/>
              <a:gd name="connsiteX0-73" fmla="*/ 659757 w 1967696"/>
              <a:gd name="connsiteY0-74" fmla="*/ 277793 h 1481560"/>
              <a:gd name="connsiteX1-75" fmla="*/ 856526 w 1967696"/>
              <a:gd name="connsiteY1-76" fmla="*/ 23150 h 1481560"/>
              <a:gd name="connsiteX2-77" fmla="*/ 1678329 w 1967696"/>
              <a:gd name="connsiteY2-78" fmla="*/ 0 h 1481560"/>
              <a:gd name="connsiteX3-79" fmla="*/ 1319514 w 1967696"/>
              <a:gd name="connsiteY3-80" fmla="*/ 590309 h 1481560"/>
              <a:gd name="connsiteX4-81" fmla="*/ 1747777 w 1967696"/>
              <a:gd name="connsiteY4-82" fmla="*/ 567160 h 1481560"/>
              <a:gd name="connsiteX5-83" fmla="*/ 1967696 w 1967696"/>
              <a:gd name="connsiteY5-84" fmla="*/ 891251 h 1481560"/>
              <a:gd name="connsiteX6-85" fmla="*/ 1527858 w 1967696"/>
              <a:gd name="connsiteY6-86" fmla="*/ 1481560 h 1481560"/>
              <a:gd name="connsiteX7-87" fmla="*/ 1354238 w 1967696"/>
              <a:gd name="connsiteY7-88" fmla="*/ 1203767 h 1481560"/>
              <a:gd name="connsiteX8-89" fmla="*/ 0 w 1967696"/>
              <a:gd name="connsiteY8-90" fmla="*/ 1238491 h 1481560"/>
              <a:gd name="connsiteX9-91" fmla="*/ 462987 w 1967696"/>
              <a:gd name="connsiteY9-92" fmla="*/ 590309 h 1481560"/>
              <a:gd name="connsiteX10-93" fmla="*/ 266217 w 1967696"/>
              <a:gd name="connsiteY10-94" fmla="*/ 335666 h 1481560"/>
              <a:gd name="connsiteX11-95" fmla="*/ 659757 w 1967696"/>
              <a:gd name="connsiteY11-96" fmla="*/ 277793 h 1481560"/>
              <a:gd name="connsiteX0-97" fmla="*/ 636607 w 1944546"/>
              <a:gd name="connsiteY0-98" fmla="*/ 277793 h 1481560"/>
              <a:gd name="connsiteX1-99" fmla="*/ 833376 w 1944546"/>
              <a:gd name="connsiteY1-100" fmla="*/ 23150 h 1481560"/>
              <a:gd name="connsiteX2-101" fmla="*/ 1655179 w 1944546"/>
              <a:gd name="connsiteY2-102" fmla="*/ 0 h 1481560"/>
              <a:gd name="connsiteX3-103" fmla="*/ 1296364 w 1944546"/>
              <a:gd name="connsiteY3-104" fmla="*/ 590309 h 1481560"/>
              <a:gd name="connsiteX4-105" fmla="*/ 1724627 w 1944546"/>
              <a:gd name="connsiteY4-106" fmla="*/ 567160 h 1481560"/>
              <a:gd name="connsiteX5-107" fmla="*/ 1944546 w 1944546"/>
              <a:gd name="connsiteY5-108" fmla="*/ 891251 h 1481560"/>
              <a:gd name="connsiteX6-109" fmla="*/ 1504708 w 1944546"/>
              <a:gd name="connsiteY6-110" fmla="*/ 1481560 h 1481560"/>
              <a:gd name="connsiteX7-111" fmla="*/ 1331088 w 1944546"/>
              <a:gd name="connsiteY7-112" fmla="*/ 1203767 h 1481560"/>
              <a:gd name="connsiteX8-113" fmla="*/ 0 w 1944546"/>
              <a:gd name="connsiteY8-114" fmla="*/ 1215342 h 1481560"/>
              <a:gd name="connsiteX9-115" fmla="*/ 439837 w 1944546"/>
              <a:gd name="connsiteY9-116" fmla="*/ 590309 h 1481560"/>
              <a:gd name="connsiteX10-117" fmla="*/ 243067 w 1944546"/>
              <a:gd name="connsiteY10-118" fmla="*/ 335666 h 1481560"/>
              <a:gd name="connsiteX11-119" fmla="*/ 636607 w 1944546"/>
              <a:gd name="connsiteY11-120" fmla="*/ 277793 h 1481560"/>
              <a:gd name="connsiteX0-121" fmla="*/ 636607 w 1944546"/>
              <a:gd name="connsiteY0-122" fmla="*/ 277793 h 1481560"/>
              <a:gd name="connsiteX1-123" fmla="*/ 833376 w 1944546"/>
              <a:gd name="connsiteY1-124" fmla="*/ 23150 h 1481560"/>
              <a:gd name="connsiteX2-125" fmla="*/ 1655179 w 1944546"/>
              <a:gd name="connsiteY2-126" fmla="*/ 0 h 1481560"/>
              <a:gd name="connsiteX3-127" fmla="*/ 1296364 w 1944546"/>
              <a:gd name="connsiteY3-128" fmla="*/ 590309 h 1481560"/>
              <a:gd name="connsiteX4-129" fmla="*/ 1724627 w 1944546"/>
              <a:gd name="connsiteY4-130" fmla="*/ 567160 h 1481560"/>
              <a:gd name="connsiteX5-131" fmla="*/ 1944546 w 1944546"/>
              <a:gd name="connsiteY5-132" fmla="*/ 891251 h 1481560"/>
              <a:gd name="connsiteX6-133" fmla="*/ 1504708 w 1944546"/>
              <a:gd name="connsiteY6-134" fmla="*/ 1481560 h 1481560"/>
              <a:gd name="connsiteX7-135" fmla="*/ 1331088 w 1944546"/>
              <a:gd name="connsiteY7-136" fmla="*/ 1203767 h 1481560"/>
              <a:gd name="connsiteX8-137" fmla="*/ 0 w 1944546"/>
              <a:gd name="connsiteY8-138" fmla="*/ 1215342 h 1481560"/>
              <a:gd name="connsiteX9-139" fmla="*/ 439837 w 1944546"/>
              <a:gd name="connsiteY9-140" fmla="*/ 590309 h 1481560"/>
              <a:gd name="connsiteX10-141" fmla="*/ 196768 w 1944546"/>
              <a:gd name="connsiteY10-142" fmla="*/ 289367 h 1481560"/>
              <a:gd name="connsiteX11-143" fmla="*/ 636607 w 1944546"/>
              <a:gd name="connsiteY11-144" fmla="*/ 277793 h 1481560"/>
              <a:gd name="connsiteX0-145" fmla="*/ 636607 w 1944546"/>
              <a:gd name="connsiteY0-146" fmla="*/ 312517 h 1516284"/>
              <a:gd name="connsiteX1-147" fmla="*/ 833376 w 1944546"/>
              <a:gd name="connsiteY1-148" fmla="*/ 57874 h 1516284"/>
              <a:gd name="connsiteX2-149" fmla="*/ 1678328 w 1944546"/>
              <a:gd name="connsiteY2-150" fmla="*/ 0 h 1516284"/>
              <a:gd name="connsiteX3-151" fmla="*/ 1296364 w 1944546"/>
              <a:gd name="connsiteY3-152" fmla="*/ 625033 h 1516284"/>
              <a:gd name="connsiteX4-153" fmla="*/ 1724627 w 1944546"/>
              <a:gd name="connsiteY4-154" fmla="*/ 601884 h 1516284"/>
              <a:gd name="connsiteX5-155" fmla="*/ 1944546 w 1944546"/>
              <a:gd name="connsiteY5-156" fmla="*/ 925975 h 1516284"/>
              <a:gd name="connsiteX6-157" fmla="*/ 1504708 w 1944546"/>
              <a:gd name="connsiteY6-158" fmla="*/ 1516284 h 1516284"/>
              <a:gd name="connsiteX7-159" fmla="*/ 1331088 w 1944546"/>
              <a:gd name="connsiteY7-160" fmla="*/ 1238491 h 1516284"/>
              <a:gd name="connsiteX8-161" fmla="*/ 0 w 1944546"/>
              <a:gd name="connsiteY8-162" fmla="*/ 1250066 h 1516284"/>
              <a:gd name="connsiteX9-163" fmla="*/ 439837 w 1944546"/>
              <a:gd name="connsiteY9-164" fmla="*/ 625033 h 1516284"/>
              <a:gd name="connsiteX10-165" fmla="*/ 196768 w 1944546"/>
              <a:gd name="connsiteY10-166" fmla="*/ 324091 h 1516284"/>
              <a:gd name="connsiteX11-167" fmla="*/ 636607 w 1944546"/>
              <a:gd name="connsiteY11-168" fmla="*/ 312517 h 1516284"/>
              <a:gd name="connsiteX0-169" fmla="*/ 636607 w 1944546"/>
              <a:gd name="connsiteY0-170" fmla="*/ 312517 h 1516284"/>
              <a:gd name="connsiteX1-171" fmla="*/ 798652 w 1944546"/>
              <a:gd name="connsiteY1-172" fmla="*/ 23150 h 1516284"/>
              <a:gd name="connsiteX2-173" fmla="*/ 1678328 w 1944546"/>
              <a:gd name="connsiteY2-174" fmla="*/ 0 h 1516284"/>
              <a:gd name="connsiteX3-175" fmla="*/ 1296364 w 1944546"/>
              <a:gd name="connsiteY3-176" fmla="*/ 625033 h 1516284"/>
              <a:gd name="connsiteX4-177" fmla="*/ 1724627 w 1944546"/>
              <a:gd name="connsiteY4-178" fmla="*/ 601884 h 1516284"/>
              <a:gd name="connsiteX5-179" fmla="*/ 1944546 w 1944546"/>
              <a:gd name="connsiteY5-180" fmla="*/ 925975 h 1516284"/>
              <a:gd name="connsiteX6-181" fmla="*/ 1504708 w 1944546"/>
              <a:gd name="connsiteY6-182" fmla="*/ 1516284 h 1516284"/>
              <a:gd name="connsiteX7-183" fmla="*/ 1331088 w 1944546"/>
              <a:gd name="connsiteY7-184" fmla="*/ 1238491 h 1516284"/>
              <a:gd name="connsiteX8-185" fmla="*/ 0 w 1944546"/>
              <a:gd name="connsiteY8-186" fmla="*/ 1250066 h 1516284"/>
              <a:gd name="connsiteX9-187" fmla="*/ 439837 w 1944546"/>
              <a:gd name="connsiteY9-188" fmla="*/ 625033 h 1516284"/>
              <a:gd name="connsiteX10-189" fmla="*/ 196768 w 1944546"/>
              <a:gd name="connsiteY10-190" fmla="*/ 324091 h 1516284"/>
              <a:gd name="connsiteX11-191" fmla="*/ 636607 w 1944546"/>
              <a:gd name="connsiteY11-192" fmla="*/ 312517 h 1516284"/>
              <a:gd name="connsiteX0-193" fmla="*/ 636607 w 1944546"/>
              <a:gd name="connsiteY0-194" fmla="*/ 324091 h 1527858"/>
              <a:gd name="connsiteX1-195" fmla="*/ 798652 w 1944546"/>
              <a:gd name="connsiteY1-196" fmla="*/ 34724 h 1527858"/>
              <a:gd name="connsiteX2-197" fmla="*/ 1701477 w 1944546"/>
              <a:gd name="connsiteY2-198" fmla="*/ 0 h 1527858"/>
              <a:gd name="connsiteX3-199" fmla="*/ 1296364 w 1944546"/>
              <a:gd name="connsiteY3-200" fmla="*/ 636607 h 1527858"/>
              <a:gd name="connsiteX4-201" fmla="*/ 1724627 w 1944546"/>
              <a:gd name="connsiteY4-202" fmla="*/ 613458 h 1527858"/>
              <a:gd name="connsiteX5-203" fmla="*/ 1944546 w 1944546"/>
              <a:gd name="connsiteY5-204" fmla="*/ 937549 h 1527858"/>
              <a:gd name="connsiteX6-205" fmla="*/ 1504708 w 1944546"/>
              <a:gd name="connsiteY6-206" fmla="*/ 1527858 h 1527858"/>
              <a:gd name="connsiteX7-207" fmla="*/ 1331088 w 1944546"/>
              <a:gd name="connsiteY7-208" fmla="*/ 1250065 h 1527858"/>
              <a:gd name="connsiteX8-209" fmla="*/ 0 w 1944546"/>
              <a:gd name="connsiteY8-210" fmla="*/ 1261640 h 1527858"/>
              <a:gd name="connsiteX9-211" fmla="*/ 439837 w 1944546"/>
              <a:gd name="connsiteY9-212" fmla="*/ 636607 h 1527858"/>
              <a:gd name="connsiteX10-213" fmla="*/ 196768 w 1944546"/>
              <a:gd name="connsiteY10-214" fmla="*/ 335665 h 1527858"/>
              <a:gd name="connsiteX11-215" fmla="*/ 636607 w 1944546"/>
              <a:gd name="connsiteY11-216" fmla="*/ 324091 h 1527858"/>
              <a:gd name="connsiteX0-217" fmla="*/ 636607 w 1967695"/>
              <a:gd name="connsiteY0-218" fmla="*/ 324091 h 1527858"/>
              <a:gd name="connsiteX1-219" fmla="*/ 798652 w 1967695"/>
              <a:gd name="connsiteY1-220" fmla="*/ 34724 h 1527858"/>
              <a:gd name="connsiteX2-221" fmla="*/ 1701477 w 1967695"/>
              <a:gd name="connsiteY2-222" fmla="*/ 0 h 1527858"/>
              <a:gd name="connsiteX3-223" fmla="*/ 1296364 w 1967695"/>
              <a:gd name="connsiteY3-224" fmla="*/ 636607 h 1527858"/>
              <a:gd name="connsiteX4-225" fmla="*/ 1724627 w 1967695"/>
              <a:gd name="connsiteY4-226" fmla="*/ 613458 h 1527858"/>
              <a:gd name="connsiteX5-227" fmla="*/ 1967695 w 1967695"/>
              <a:gd name="connsiteY5-228" fmla="*/ 937549 h 1527858"/>
              <a:gd name="connsiteX6-229" fmla="*/ 1504708 w 1967695"/>
              <a:gd name="connsiteY6-230" fmla="*/ 1527858 h 1527858"/>
              <a:gd name="connsiteX7-231" fmla="*/ 1331088 w 1967695"/>
              <a:gd name="connsiteY7-232" fmla="*/ 1250065 h 1527858"/>
              <a:gd name="connsiteX8-233" fmla="*/ 0 w 1967695"/>
              <a:gd name="connsiteY8-234" fmla="*/ 1261640 h 1527858"/>
              <a:gd name="connsiteX9-235" fmla="*/ 439837 w 1967695"/>
              <a:gd name="connsiteY9-236" fmla="*/ 636607 h 1527858"/>
              <a:gd name="connsiteX10-237" fmla="*/ 196768 w 1967695"/>
              <a:gd name="connsiteY10-238" fmla="*/ 335665 h 1527858"/>
              <a:gd name="connsiteX11-239" fmla="*/ 636607 w 1967695"/>
              <a:gd name="connsiteY11-240" fmla="*/ 324091 h 1527858"/>
              <a:gd name="connsiteX0-241" fmla="*/ 636607 w 1967695"/>
              <a:gd name="connsiteY0-242" fmla="*/ 324091 h 1516284"/>
              <a:gd name="connsiteX1-243" fmla="*/ 798652 w 1967695"/>
              <a:gd name="connsiteY1-244" fmla="*/ 34724 h 1516284"/>
              <a:gd name="connsiteX2-245" fmla="*/ 1701477 w 1967695"/>
              <a:gd name="connsiteY2-246" fmla="*/ 0 h 1516284"/>
              <a:gd name="connsiteX3-247" fmla="*/ 1296364 w 1967695"/>
              <a:gd name="connsiteY3-248" fmla="*/ 636607 h 1516284"/>
              <a:gd name="connsiteX4-249" fmla="*/ 1724627 w 1967695"/>
              <a:gd name="connsiteY4-250" fmla="*/ 613458 h 1516284"/>
              <a:gd name="connsiteX5-251" fmla="*/ 1967695 w 1967695"/>
              <a:gd name="connsiteY5-252" fmla="*/ 937549 h 1516284"/>
              <a:gd name="connsiteX6-253" fmla="*/ 1551006 w 1967695"/>
              <a:gd name="connsiteY6-254" fmla="*/ 1516284 h 1516284"/>
              <a:gd name="connsiteX7-255" fmla="*/ 1331088 w 1967695"/>
              <a:gd name="connsiteY7-256" fmla="*/ 1250065 h 1516284"/>
              <a:gd name="connsiteX8-257" fmla="*/ 0 w 1967695"/>
              <a:gd name="connsiteY8-258" fmla="*/ 1261640 h 1516284"/>
              <a:gd name="connsiteX9-259" fmla="*/ 439837 w 1967695"/>
              <a:gd name="connsiteY9-260" fmla="*/ 636607 h 1516284"/>
              <a:gd name="connsiteX10-261" fmla="*/ 196768 w 1967695"/>
              <a:gd name="connsiteY10-262" fmla="*/ 335665 h 1516284"/>
              <a:gd name="connsiteX11-263" fmla="*/ 636607 w 1967695"/>
              <a:gd name="connsiteY11-264" fmla="*/ 324091 h 1516284"/>
              <a:gd name="connsiteX0-265" fmla="*/ 636607 w 1967695"/>
              <a:gd name="connsiteY0-266" fmla="*/ 324091 h 1516284"/>
              <a:gd name="connsiteX1-267" fmla="*/ 798652 w 1967695"/>
              <a:gd name="connsiteY1-268" fmla="*/ 34724 h 1516284"/>
              <a:gd name="connsiteX2-269" fmla="*/ 1701477 w 1967695"/>
              <a:gd name="connsiteY2-270" fmla="*/ 0 h 1516284"/>
              <a:gd name="connsiteX3-271" fmla="*/ 1296364 w 1967695"/>
              <a:gd name="connsiteY3-272" fmla="*/ 636607 h 1516284"/>
              <a:gd name="connsiteX4-273" fmla="*/ 1724627 w 1967695"/>
              <a:gd name="connsiteY4-274" fmla="*/ 601883 h 1516284"/>
              <a:gd name="connsiteX5-275" fmla="*/ 1967695 w 1967695"/>
              <a:gd name="connsiteY5-276" fmla="*/ 937549 h 1516284"/>
              <a:gd name="connsiteX6-277" fmla="*/ 1551006 w 1967695"/>
              <a:gd name="connsiteY6-278" fmla="*/ 1516284 h 1516284"/>
              <a:gd name="connsiteX7-279" fmla="*/ 1331088 w 1967695"/>
              <a:gd name="connsiteY7-280" fmla="*/ 1250065 h 1516284"/>
              <a:gd name="connsiteX8-281" fmla="*/ 0 w 1967695"/>
              <a:gd name="connsiteY8-282" fmla="*/ 1261640 h 1516284"/>
              <a:gd name="connsiteX9-283" fmla="*/ 439837 w 1967695"/>
              <a:gd name="connsiteY9-284" fmla="*/ 636607 h 1516284"/>
              <a:gd name="connsiteX10-285" fmla="*/ 196768 w 1967695"/>
              <a:gd name="connsiteY10-286" fmla="*/ 335665 h 1516284"/>
              <a:gd name="connsiteX11-287" fmla="*/ 636607 w 1967695"/>
              <a:gd name="connsiteY11-288" fmla="*/ 324091 h 15162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1967695" h="1516284">
                <a:moveTo>
                  <a:pt x="636607" y="324091"/>
                </a:moveTo>
                <a:lnTo>
                  <a:pt x="798652" y="34724"/>
                </a:lnTo>
                <a:lnTo>
                  <a:pt x="1701477" y="0"/>
                </a:lnTo>
                <a:lnTo>
                  <a:pt x="1296364" y="636607"/>
                </a:lnTo>
                <a:lnTo>
                  <a:pt x="1724627" y="601883"/>
                </a:lnTo>
                <a:lnTo>
                  <a:pt x="1967695" y="937549"/>
                </a:lnTo>
                <a:lnTo>
                  <a:pt x="1551006" y="1516284"/>
                </a:lnTo>
                <a:lnTo>
                  <a:pt x="1331088" y="1250065"/>
                </a:lnTo>
                <a:lnTo>
                  <a:pt x="0" y="1261640"/>
                </a:lnTo>
                <a:lnTo>
                  <a:pt x="439837" y="636607"/>
                </a:lnTo>
                <a:lnTo>
                  <a:pt x="196768" y="335665"/>
                </a:lnTo>
                <a:lnTo>
                  <a:pt x="636607" y="324091"/>
                </a:lnTo>
                <a:close/>
              </a:path>
            </a:pathLst>
          </a:custGeom>
          <a:solidFill>
            <a:schemeClr val="tx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Font typeface="Wingdings" panose="05000000000000000000" pitchFamily="2" charset="2"/>
              <a:buChar char="l"/>
            </a:pPr>
            <a:endParaRPr lang="zh-CN" altLang="en-US" sz="3200" dirty="0">
              <a:latin typeface="华文琥珀" panose="02010800040101010101" pitchFamily="2" charset="-122"/>
              <a:ea typeface="华文琥珀" panose="02010800040101010101" pitchFamily="2" charset="-122"/>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768352" y="457200"/>
            <a:ext cx="10509249"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25603"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2052" name="Line 4"/>
          <p:cNvSpPr>
            <a:spLocks noChangeShapeType="1"/>
          </p:cNvSpPr>
          <p:nvPr/>
        </p:nvSpPr>
        <p:spPr bwMode="auto">
          <a:xfrm>
            <a:off x="829734" y="1244600"/>
            <a:ext cx="10589684" cy="0"/>
          </a:xfrm>
          <a:prstGeom prst="line">
            <a:avLst/>
          </a:prstGeom>
          <a:noFill/>
          <a:ln w="57150">
            <a:solidFill>
              <a:srgbClr val="0063B0"/>
            </a:solidFill>
            <a:round/>
          </a:ln>
          <a:effectLst/>
        </p:spPr>
        <p:txBody>
          <a:bodyPr lIns="90000" tIns="46800" rIns="90000" bIns="46800"/>
          <a:lstStyle/>
          <a:p>
            <a:pPr fontAlgn="base">
              <a:spcBef>
                <a:spcPct val="0"/>
              </a:spcBef>
              <a:spcAft>
                <a:spcPct val="0"/>
              </a:spcAft>
              <a:defRPr/>
            </a:pPr>
            <a:endParaRPr lang="zh-CN" altLang="en-US" sz="1800">
              <a:solidFill>
                <a:srgbClr val="000000"/>
              </a:solidFill>
            </a:endParaRPr>
          </a:p>
        </p:txBody>
      </p:sp>
      <p:sp>
        <p:nvSpPr>
          <p:cNvPr id="3150853" name="Rectangle 5"/>
          <p:cNvSpPr>
            <a:spLocks noGrp="1" noChangeArrowheads="1"/>
          </p:cNvSpPr>
          <p:nvPr>
            <p:ph type="sldNum" sz="quarter" idx="4"/>
          </p:nvPr>
        </p:nvSpPr>
        <p:spPr bwMode="auto">
          <a:xfrm>
            <a:off x="4940300" y="6629401"/>
            <a:ext cx="1828800" cy="150813"/>
          </a:xfrm>
          <a:prstGeom prst="rect">
            <a:avLst/>
          </a:prstGeom>
          <a:noFill/>
          <a:ln>
            <a:noFill/>
          </a:ln>
          <a:effectLst/>
        </p:spPr>
        <p:txBody>
          <a:bodyPr vert="horz" wrap="square" lIns="0" tIns="0" rIns="0" bIns="0" numCol="1" anchor="t" anchorCtr="0" compatLnSpc="1"/>
          <a:lstStyle>
            <a:lvl1pPr algn="ctr" eaLnBrk="0" hangingPunct="0">
              <a:defRPr kumimoji="1" sz="1000">
                <a:solidFill>
                  <a:srgbClr val="000000"/>
                </a:solidFill>
                <a:latin typeface="Times New Roman" panose="02020603050405020304" pitchFamily="18" charset="0"/>
              </a:defRPr>
            </a:lvl1pPr>
          </a:lstStyle>
          <a:p>
            <a:pPr fontAlgn="base">
              <a:spcBef>
                <a:spcPct val="0"/>
              </a:spcBef>
              <a:spcAft>
                <a:spcPct val="0"/>
              </a:spcAft>
            </a:pPr>
            <a:r>
              <a:rPr lang="zh-CN" altLang="en-US" smtClean="0"/>
              <a:t>第</a:t>
            </a:r>
            <a:fld id="{9939CB5E-02BB-44BE-9274-DB29A17EC36C}" type="slidenum">
              <a:rPr lang="zh-CN" altLang="en-US" smtClean="0"/>
            </a:fld>
            <a:r>
              <a:rPr lang="zh-CN" altLang="en-US" smtClean="0"/>
              <a:t>页</a:t>
            </a:r>
            <a:endParaRPr lang="zh-CN" altLang="en-US" smtClean="0"/>
          </a:p>
        </p:txBody>
      </p:sp>
      <p:pic>
        <p:nvPicPr>
          <p:cNvPr id="25606" name="Picture 6" descr="英文"/>
          <p:cNvPicPr>
            <a:picLocks noChangeAspect="1" noChangeArrowheads="1"/>
          </p:cNvPicPr>
          <p:nvPr/>
        </p:nvPicPr>
        <p:blipFill>
          <a:blip r:embed="rId14" cstate="screen"/>
          <a:srcRect/>
          <a:stretch>
            <a:fillRect/>
          </a:stretch>
        </p:blipFill>
        <p:spPr bwMode="auto">
          <a:xfrm>
            <a:off x="11176000" y="6350000"/>
            <a:ext cx="9144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Lst>
  <p:hf hdr="0" ftr="0" dt="0"/>
  <p:txStyles>
    <p:titleStyle>
      <a:lvl1pPr algn="l" rtl="0" eaLnBrk="0" fontAlgn="base" hangingPunct="0">
        <a:lnSpc>
          <a:spcPct val="93000"/>
        </a:lnSpc>
        <a:spcBef>
          <a:spcPct val="0"/>
        </a:spcBef>
        <a:spcAft>
          <a:spcPct val="0"/>
        </a:spcAft>
        <a:defRPr sz="2000" b="1">
          <a:solidFill>
            <a:schemeClr val="tx2"/>
          </a:solidFill>
          <a:latin typeface="+mj-lt"/>
          <a:ea typeface="+mj-ea"/>
          <a:cs typeface="+mj-cs"/>
        </a:defRPr>
      </a:lvl1pPr>
      <a:lvl2pPr algn="l" rtl="0" eaLnBrk="0" fontAlgn="base" hangingPunct="0">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2pPr>
      <a:lvl3pPr algn="l" rtl="0" eaLnBrk="0" fontAlgn="base" hangingPunct="0">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3pPr>
      <a:lvl4pPr algn="l" rtl="0" eaLnBrk="0" fontAlgn="base" hangingPunct="0">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4pPr>
      <a:lvl5pPr algn="l" rtl="0" eaLnBrk="0" fontAlgn="base" hangingPunct="0">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5pPr>
      <a:lvl6pPr marL="457200" algn="l" rtl="0" fontAlgn="base">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6pPr>
      <a:lvl7pPr marL="914400" algn="l" rtl="0" fontAlgn="base">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7pPr>
      <a:lvl8pPr marL="1371600" algn="l" rtl="0" fontAlgn="base">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8pPr>
      <a:lvl9pPr marL="1828800" algn="l" rtl="0" fontAlgn="base">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9pPr>
    </p:titleStyle>
    <p:bodyStyle>
      <a:lvl1pPr marL="342900" indent="-342900" algn="l" defTabSz="952500" rtl="0" eaLnBrk="0" fontAlgn="base" hangingPunct="0">
        <a:spcBef>
          <a:spcPct val="0"/>
        </a:spcBef>
        <a:spcAft>
          <a:spcPct val="0"/>
        </a:spcAft>
        <a:buChar char="•"/>
        <a:defRPr sz="1700" b="1">
          <a:solidFill>
            <a:schemeClr val="tx1"/>
          </a:solidFill>
          <a:latin typeface="+mn-lt"/>
          <a:ea typeface="+mn-ea"/>
          <a:cs typeface="+mn-cs"/>
        </a:defRPr>
      </a:lvl1pPr>
      <a:lvl2pPr marL="294005" indent="-292100" algn="l" defTabSz="952500" rtl="0" eaLnBrk="0" fontAlgn="base" hangingPunct="0">
        <a:spcBef>
          <a:spcPct val="0"/>
        </a:spcBef>
        <a:spcAft>
          <a:spcPct val="0"/>
        </a:spcAft>
        <a:buChar char="•"/>
        <a:defRPr sz="1700" b="1">
          <a:solidFill>
            <a:schemeClr val="tx1"/>
          </a:solidFill>
          <a:latin typeface="+mn-lt"/>
          <a:ea typeface="+mn-ea"/>
        </a:defRPr>
      </a:lvl2pPr>
      <a:lvl3pPr marL="577850" indent="-282575" algn="l" defTabSz="952500" rtl="0" eaLnBrk="0" fontAlgn="base" hangingPunct="0">
        <a:spcBef>
          <a:spcPct val="0"/>
        </a:spcBef>
        <a:spcAft>
          <a:spcPct val="0"/>
        </a:spcAft>
        <a:buChar char="–"/>
        <a:defRPr sz="1700" b="1">
          <a:solidFill>
            <a:schemeClr val="tx1"/>
          </a:solidFill>
          <a:latin typeface="+mn-lt"/>
          <a:ea typeface="+mn-ea"/>
        </a:defRPr>
      </a:lvl3pPr>
      <a:lvl4pPr marL="871855" indent="-284480" algn="l" defTabSz="952500" rtl="0" eaLnBrk="0" fontAlgn="base" hangingPunct="0">
        <a:spcBef>
          <a:spcPct val="0"/>
        </a:spcBef>
        <a:spcAft>
          <a:spcPct val="0"/>
        </a:spcAft>
        <a:buChar char="-"/>
        <a:defRPr sz="1700" b="1">
          <a:solidFill>
            <a:schemeClr val="tx1"/>
          </a:solidFill>
          <a:latin typeface="+mn-lt"/>
          <a:ea typeface="+mn-ea"/>
        </a:defRPr>
      </a:lvl4pPr>
      <a:lvl5pPr marL="2057400" indent="-228600" algn="l" defTabSz="952500" rtl="0" eaLnBrk="0" fontAlgn="base" hangingPunct="0">
        <a:spcBef>
          <a:spcPct val="20000"/>
        </a:spcBef>
        <a:spcAft>
          <a:spcPct val="0"/>
        </a:spcAft>
        <a:buChar char="»"/>
        <a:defRPr sz="1700" b="1">
          <a:solidFill>
            <a:schemeClr val="tx1"/>
          </a:solidFill>
          <a:latin typeface="+mn-lt"/>
          <a:ea typeface="+mn-ea"/>
        </a:defRPr>
      </a:lvl5pPr>
      <a:lvl6pPr marL="2514600" indent="-228600" algn="l" defTabSz="952500" rtl="0" fontAlgn="base">
        <a:spcBef>
          <a:spcPct val="20000"/>
        </a:spcBef>
        <a:spcAft>
          <a:spcPct val="0"/>
        </a:spcAft>
        <a:buChar char="»"/>
        <a:defRPr sz="1700" b="1">
          <a:solidFill>
            <a:schemeClr val="tx1"/>
          </a:solidFill>
          <a:latin typeface="+mn-lt"/>
          <a:ea typeface="+mn-ea"/>
        </a:defRPr>
      </a:lvl6pPr>
      <a:lvl7pPr marL="2971800" indent="-228600" algn="l" defTabSz="952500" rtl="0" fontAlgn="base">
        <a:spcBef>
          <a:spcPct val="20000"/>
        </a:spcBef>
        <a:spcAft>
          <a:spcPct val="0"/>
        </a:spcAft>
        <a:buChar char="»"/>
        <a:defRPr sz="1700" b="1">
          <a:solidFill>
            <a:schemeClr val="tx1"/>
          </a:solidFill>
          <a:latin typeface="+mn-lt"/>
          <a:ea typeface="+mn-ea"/>
        </a:defRPr>
      </a:lvl7pPr>
      <a:lvl8pPr marL="3429000" indent="-228600" algn="l" defTabSz="952500" rtl="0" fontAlgn="base">
        <a:spcBef>
          <a:spcPct val="20000"/>
        </a:spcBef>
        <a:spcAft>
          <a:spcPct val="0"/>
        </a:spcAft>
        <a:buChar char="»"/>
        <a:defRPr sz="1700" b="1">
          <a:solidFill>
            <a:schemeClr val="tx1"/>
          </a:solidFill>
          <a:latin typeface="+mn-lt"/>
          <a:ea typeface="+mn-ea"/>
        </a:defRPr>
      </a:lvl8pPr>
      <a:lvl9pPr marL="3886200" indent="-228600" algn="l" defTabSz="952500" rtl="0" fontAlgn="base">
        <a:spcBef>
          <a:spcPct val="20000"/>
        </a:spcBef>
        <a:spcAft>
          <a:spcPct val="0"/>
        </a:spcAft>
        <a:buChar char="»"/>
        <a:defRPr sz="17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768352" y="457200"/>
            <a:ext cx="10509249"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25603"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2052" name="Line 4"/>
          <p:cNvSpPr>
            <a:spLocks noChangeShapeType="1"/>
          </p:cNvSpPr>
          <p:nvPr/>
        </p:nvSpPr>
        <p:spPr bwMode="auto">
          <a:xfrm>
            <a:off x="829734" y="1244600"/>
            <a:ext cx="10589684" cy="0"/>
          </a:xfrm>
          <a:prstGeom prst="line">
            <a:avLst/>
          </a:prstGeom>
          <a:noFill/>
          <a:ln w="57150">
            <a:solidFill>
              <a:srgbClr val="0063B0"/>
            </a:solidFill>
            <a:round/>
          </a:ln>
          <a:effectLst/>
        </p:spPr>
        <p:txBody>
          <a:bodyPr lIns="90000" tIns="46800" rIns="90000" bIns="46800"/>
          <a:lstStyle/>
          <a:p>
            <a:pPr fontAlgn="base">
              <a:spcBef>
                <a:spcPct val="0"/>
              </a:spcBef>
              <a:spcAft>
                <a:spcPct val="0"/>
              </a:spcAft>
              <a:defRPr/>
            </a:pPr>
            <a:endParaRPr lang="zh-CN" altLang="en-US" sz="1800">
              <a:solidFill>
                <a:srgbClr val="000000"/>
              </a:solidFill>
            </a:endParaRPr>
          </a:p>
        </p:txBody>
      </p:sp>
      <p:sp>
        <p:nvSpPr>
          <p:cNvPr id="3150853" name="Rectangle 5"/>
          <p:cNvSpPr>
            <a:spLocks noGrp="1" noChangeArrowheads="1"/>
          </p:cNvSpPr>
          <p:nvPr>
            <p:ph type="sldNum" sz="quarter" idx="4"/>
          </p:nvPr>
        </p:nvSpPr>
        <p:spPr bwMode="auto">
          <a:xfrm>
            <a:off x="4940300" y="6629401"/>
            <a:ext cx="1828800" cy="150813"/>
          </a:xfrm>
          <a:prstGeom prst="rect">
            <a:avLst/>
          </a:prstGeom>
          <a:noFill/>
          <a:ln>
            <a:noFill/>
          </a:ln>
          <a:effectLst/>
        </p:spPr>
        <p:txBody>
          <a:bodyPr vert="horz" wrap="square" lIns="0" tIns="0" rIns="0" bIns="0" numCol="1" anchor="t" anchorCtr="0" compatLnSpc="1"/>
          <a:lstStyle>
            <a:lvl1pPr algn="ctr" eaLnBrk="0" hangingPunct="0">
              <a:defRPr kumimoji="1" sz="1000">
                <a:solidFill>
                  <a:srgbClr val="000000"/>
                </a:solidFill>
                <a:latin typeface="Times New Roman" panose="02020603050405020304" pitchFamily="18" charset="0"/>
              </a:defRPr>
            </a:lvl1pPr>
          </a:lstStyle>
          <a:p>
            <a:pPr fontAlgn="base">
              <a:spcBef>
                <a:spcPct val="0"/>
              </a:spcBef>
              <a:spcAft>
                <a:spcPct val="0"/>
              </a:spcAft>
            </a:pPr>
            <a:r>
              <a:rPr lang="zh-CN" altLang="en-US" smtClean="0"/>
              <a:t>第</a:t>
            </a:r>
            <a:fld id="{9939CB5E-02BB-44BE-9274-DB29A17EC36C}" type="slidenum">
              <a:rPr lang="zh-CN" altLang="en-US" smtClean="0"/>
            </a:fld>
            <a:r>
              <a:rPr lang="zh-CN" altLang="en-US" smtClean="0"/>
              <a:t>页</a:t>
            </a:r>
            <a:endParaRPr lang="zh-CN" altLang="en-US" smtClean="0"/>
          </a:p>
        </p:txBody>
      </p:sp>
      <p:pic>
        <p:nvPicPr>
          <p:cNvPr id="25606" name="Picture 6" descr="英文"/>
          <p:cNvPicPr>
            <a:picLocks noChangeAspect="1" noChangeArrowheads="1"/>
          </p:cNvPicPr>
          <p:nvPr/>
        </p:nvPicPr>
        <p:blipFill>
          <a:blip r:embed="rId14" cstate="screen"/>
          <a:srcRect/>
          <a:stretch>
            <a:fillRect/>
          </a:stretch>
        </p:blipFill>
        <p:spPr bwMode="auto">
          <a:xfrm>
            <a:off x="11176000" y="6350000"/>
            <a:ext cx="9144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Lst>
  <p:hf hdr="0" ftr="0" dt="0"/>
  <p:txStyles>
    <p:titleStyle>
      <a:lvl1pPr algn="l" rtl="0" eaLnBrk="0" fontAlgn="base" hangingPunct="0">
        <a:lnSpc>
          <a:spcPct val="93000"/>
        </a:lnSpc>
        <a:spcBef>
          <a:spcPct val="0"/>
        </a:spcBef>
        <a:spcAft>
          <a:spcPct val="0"/>
        </a:spcAft>
        <a:defRPr sz="2000" b="1">
          <a:solidFill>
            <a:schemeClr val="tx2"/>
          </a:solidFill>
          <a:latin typeface="+mj-lt"/>
          <a:ea typeface="+mj-ea"/>
          <a:cs typeface="+mj-cs"/>
        </a:defRPr>
      </a:lvl1pPr>
      <a:lvl2pPr algn="l" rtl="0" eaLnBrk="0" fontAlgn="base" hangingPunct="0">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2pPr>
      <a:lvl3pPr algn="l" rtl="0" eaLnBrk="0" fontAlgn="base" hangingPunct="0">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3pPr>
      <a:lvl4pPr algn="l" rtl="0" eaLnBrk="0" fontAlgn="base" hangingPunct="0">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4pPr>
      <a:lvl5pPr algn="l" rtl="0" eaLnBrk="0" fontAlgn="base" hangingPunct="0">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5pPr>
      <a:lvl6pPr marL="457200" algn="l" rtl="0" fontAlgn="base">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6pPr>
      <a:lvl7pPr marL="914400" algn="l" rtl="0" fontAlgn="base">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7pPr>
      <a:lvl8pPr marL="1371600" algn="l" rtl="0" fontAlgn="base">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8pPr>
      <a:lvl9pPr marL="1828800" algn="l" rtl="0" fontAlgn="base">
        <a:lnSpc>
          <a:spcPct val="93000"/>
        </a:lnSpc>
        <a:spcBef>
          <a:spcPct val="0"/>
        </a:spcBef>
        <a:spcAft>
          <a:spcPct val="0"/>
        </a:spcAft>
        <a:defRPr sz="2000" b="1">
          <a:solidFill>
            <a:schemeClr val="tx2"/>
          </a:solidFill>
          <a:latin typeface="Arial" panose="020B0604020202020204" pitchFamily="34" charset="0"/>
          <a:ea typeface="宋体" panose="02010600030101010101" pitchFamily="2" charset="-122"/>
        </a:defRPr>
      </a:lvl9pPr>
    </p:titleStyle>
    <p:bodyStyle>
      <a:lvl1pPr marL="342900" indent="-342900" algn="l" defTabSz="952500" rtl="0" eaLnBrk="0" fontAlgn="base" hangingPunct="0">
        <a:spcBef>
          <a:spcPct val="0"/>
        </a:spcBef>
        <a:spcAft>
          <a:spcPct val="0"/>
        </a:spcAft>
        <a:buChar char="•"/>
        <a:defRPr sz="1700" b="1">
          <a:solidFill>
            <a:schemeClr val="tx1"/>
          </a:solidFill>
          <a:latin typeface="+mn-lt"/>
          <a:ea typeface="+mn-ea"/>
          <a:cs typeface="+mn-cs"/>
        </a:defRPr>
      </a:lvl1pPr>
      <a:lvl2pPr marL="294005" indent="-292100" algn="l" defTabSz="952500" rtl="0" eaLnBrk="0" fontAlgn="base" hangingPunct="0">
        <a:spcBef>
          <a:spcPct val="0"/>
        </a:spcBef>
        <a:spcAft>
          <a:spcPct val="0"/>
        </a:spcAft>
        <a:buChar char="•"/>
        <a:defRPr sz="1700" b="1">
          <a:solidFill>
            <a:schemeClr val="tx1"/>
          </a:solidFill>
          <a:latin typeface="+mn-lt"/>
          <a:ea typeface="+mn-ea"/>
        </a:defRPr>
      </a:lvl2pPr>
      <a:lvl3pPr marL="577850" indent="-282575" algn="l" defTabSz="952500" rtl="0" eaLnBrk="0" fontAlgn="base" hangingPunct="0">
        <a:spcBef>
          <a:spcPct val="0"/>
        </a:spcBef>
        <a:spcAft>
          <a:spcPct val="0"/>
        </a:spcAft>
        <a:buChar char="–"/>
        <a:defRPr sz="1700" b="1">
          <a:solidFill>
            <a:schemeClr val="tx1"/>
          </a:solidFill>
          <a:latin typeface="+mn-lt"/>
          <a:ea typeface="+mn-ea"/>
        </a:defRPr>
      </a:lvl3pPr>
      <a:lvl4pPr marL="871855" indent="-284480" algn="l" defTabSz="952500" rtl="0" eaLnBrk="0" fontAlgn="base" hangingPunct="0">
        <a:spcBef>
          <a:spcPct val="0"/>
        </a:spcBef>
        <a:spcAft>
          <a:spcPct val="0"/>
        </a:spcAft>
        <a:buChar char="-"/>
        <a:defRPr sz="1700" b="1">
          <a:solidFill>
            <a:schemeClr val="tx1"/>
          </a:solidFill>
          <a:latin typeface="+mn-lt"/>
          <a:ea typeface="+mn-ea"/>
        </a:defRPr>
      </a:lvl4pPr>
      <a:lvl5pPr marL="2057400" indent="-228600" algn="l" defTabSz="952500" rtl="0" eaLnBrk="0" fontAlgn="base" hangingPunct="0">
        <a:spcBef>
          <a:spcPct val="20000"/>
        </a:spcBef>
        <a:spcAft>
          <a:spcPct val="0"/>
        </a:spcAft>
        <a:buChar char="»"/>
        <a:defRPr sz="1700" b="1">
          <a:solidFill>
            <a:schemeClr val="tx1"/>
          </a:solidFill>
          <a:latin typeface="+mn-lt"/>
          <a:ea typeface="+mn-ea"/>
        </a:defRPr>
      </a:lvl5pPr>
      <a:lvl6pPr marL="2514600" indent="-228600" algn="l" defTabSz="952500" rtl="0" fontAlgn="base">
        <a:spcBef>
          <a:spcPct val="20000"/>
        </a:spcBef>
        <a:spcAft>
          <a:spcPct val="0"/>
        </a:spcAft>
        <a:buChar char="»"/>
        <a:defRPr sz="1700" b="1">
          <a:solidFill>
            <a:schemeClr val="tx1"/>
          </a:solidFill>
          <a:latin typeface="+mn-lt"/>
          <a:ea typeface="+mn-ea"/>
        </a:defRPr>
      </a:lvl6pPr>
      <a:lvl7pPr marL="2971800" indent="-228600" algn="l" defTabSz="952500" rtl="0" fontAlgn="base">
        <a:spcBef>
          <a:spcPct val="20000"/>
        </a:spcBef>
        <a:spcAft>
          <a:spcPct val="0"/>
        </a:spcAft>
        <a:buChar char="»"/>
        <a:defRPr sz="1700" b="1">
          <a:solidFill>
            <a:schemeClr val="tx1"/>
          </a:solidFill>
          <a:latin typeface="+mn-lt"/>
          <a:ea typeface="+mn-ea"/>
        </a:defRPr>
      </a:lvl7pPr>
      <a:lvl8pPr marL="3429000" indent="-228600" algn="l" defTabSz="952500" rtl="0" fontAlgn="base">
        <a:spcBef>
          <a:spcPct val="20000"/>
        </a:spcBef>
        <a:spcAft>
          <a:spcPct val="0"/>
        </a:spcAft>
        <a:buChar char="»"/>
        <a:defRPr sz="1700" b="1">
          <a:solidFill>
            <a:schemeClr val="tx1"/>
          </a:solidFill>
          <a:latin typeface="+mn-lt"/>
          <a:ea typeface="+mn-ea"/>
        </a:defRPr>
      </a:lvl8pPr>
      <a:lvl9pPr marL="3886200" indent="-228600" algn="l" defTabSz="952500" rtl="0" fontAlgn="base">
        <a:spcBef>
          <a:spcPct val="20000"/>
        </a:spcBef>
        <a:spcAft>
          <a:spcPct val="0"/>
        </a:spcAft>
        <a:buChar char="»"/>
        <a:defRPr sz="17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4.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4.xml"/><Relationship Id="rId2" Type="http://schemas.openxmlformats.org/officeDocument/2006/relationships/image" Target="../media/image10.jpeg"/><Relationship Id="rId1" Type="http://schemas.openxmlformats.org/officeDocument/2006/relationships/image" Target="../media/image9.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2.png"/><Relationship Id="rId1" Type="http://schemas.openxmlformats.org/officeDocument/2006/relationships/image" Target="../media/image11.jpe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0.GIF"/><Relationship Id="rId1"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2.jpeg"/><Relationship Id="rId1"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5.png"/><Relationship Id="rId1" Type="http://schemas.openxmlformats.org/officeDocument/2006/relationships/image" Target="../media/image24.png"/></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4.jpeg"/><Relationship Id="rId1" Type="http://schemas.openxmlformats.org/officeDocument/2006/relationships/image" Target="../media/image3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image" Target="../media/image38.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image" Target="../media/image39.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image" Target="../media/image40.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image" Target="../media/image41.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image" Target="../media/image42.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image" Target="../media/image43.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image" Target="../media/image44.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image" Target="../media/image45.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image" Target="../media/image46.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image" Target="../media/image47.jpe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image" Target="../media/image47.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4.xml"/><Relationship Id="rId2" Type="http://schemas.openxmlformats.org/officeDocument/2006/relationships/image" Target="../media/image49.png"/><Relationship Id="rId1" Type="http://schemas.openxmlformats.org/officeDocument/2006/relationships/image" Target="../media/image48.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image" Target="../media/image51.jpe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image" Target="../media/image52.jpe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image" Target="../media/image53.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xml"/><Relationship Id="rId1" Type="http://schemas.openxmlformats.org/officeDocument/2006/relationships/image" Target="../media/image54.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4.xml"/><Relationship Id="rId1" Type="http://schemas.openxmlformats.org/officeDocument/2006/relationships/image" Target="../media/image55.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image" Target="../media/image56.jpe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image" Target="../media/image57.jpe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4.xml"/><Relationship Id="rId1" Type="http://schemas.openxmlformats.org/officeDocument/2006/relationships/image" Target="../media/image58.jpe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4.xml"/><Relationship Id="rId1" Type="http://schemas.openxmlformats.org/officeDocument/2006/relationships/image" Target="../media/image58.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任意多边形 78"/>
          <p:cNvSpPr/>
          <p:nvPr/>
        </p:nvSpPr>
        <p:spPr>
          <a:xfrm flipV="1">
            <a:off x="7413337" y="3632502"/>
            <a:ext cx="2896" cy="8824"/>
          </a:xfrm>
          <a:custGeom>
            <a:avLst/>
            <a:gdLst>
              <a:gd name="connsiteX0" fmla="*/ 873 w 2896"/>
              <a:gd name="connsiteY0" fmla="*/ 8824 h 8824"/>
              <a:gd name="connsiteX1" fmla="*/ 2896 w 2896"/>
              <a:gd name="connsiteY1" fmla="*/ 1127 h 8824"/>
              <a:gd name="connsiteX2" fmla="*/ 2193 w 2896"/>
              <a:gd name="connsiteY2" fmla="*/ 0 h 8824"/>
              <a:gd name="connsiteX3" fmla="*/ 0 w 2896"/>
              <a:gd name="connsiteY3" fmla="*/ 3588 h 8824"/>
              <a:gd name="connsiteX4" fmla="*/ 873 w 2896"/>
              <a:gd name="connsiteY4" fmla="*/ 8824 h 8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6" h="8824">
                <a:moveTo>
                  <a:pt x="873" y="8824"/>
                </a:moveTo>
                <a:lnTo>
                  <a:pt x="2896" y="1127"/>
                </a:lnTo>
                <a:lnTo>
                  <a:pt x="2193" y="0"/>
                </a:lnTo>
                <a:lnTo>
                  <a:pt x="0" y="3588"/>
                </a:lnTo>
                <a:lnTo>
                  <a:pt x="873" y="8824"/>
                </a:lnTo>
                <a:close/>
              </a:path>
            </a:pathLst>
          </a:custGeom>
          <a:solidFill>
            <a:srgbClr val="228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77"/>
          <p:cNvSpPr/>
          <p:nvPr/>
        </p:nvSpPr>
        <p:spPr>
          <a:xfrm flipV="1">
            <a:off x="7416233" y="3638222"/>
            <a:ext cx="1232" cy="4138"/>
          </a:xfrm>
          <a:custGeom>
            <a:avLst/>
            <a:gdLst>
              <a:gd name="connsiteX0" fmla="*/ 1232 w 1232"/>
              <a:gd name="connsiteY0" fmla="*/ 4138 h 4138"/>
              <a:gd name="connsiteX1" fmla="*/ 567 w 1232"/>
              <a:gd name="connsiteY1" fmla="*/ 0 h 4138"/>
              <a:gd name="connsiteX2" fmla="*/ 0 w 1232"/>
              <a:gd name="connsiteY2" fmla="*/ 2161 h 4138"/>
              <a:gd name="connsiteX3" fmla="*/ 1232 w 1232"/>
              <a:gd name="connsiteY3" fmla="*/ 4138 h 4138"/>
            </a:gdLst>
            <a:ahLst/>
            <a:cxnLst>
              <a:cxn ang="0">
                <a:pos x="connsiteX0" y="connsiteY0"/>
              </a:cxn>
              <a:cxn ang="0">
                <a:pos x="connsiteX1" y="connsiteY1"/>
              </a:cxn>
              <a:cxn ang="0">
                <a:pos x="connsiteX2" y="connsiteY2"/>
              </a:cxn>
              <a:cxn ang="0">
                <a:pos x="connsiteX3" y="connsiteY3"/>
              </a:cxn>
            </a:cxnLst>
            <a:rect l="l" t="t" r="r" b="b"/>
            <a:pathLst>
              <a:path w="1232" h="4138">
                <a:moveTo>
                  <a:pt x="1232" y="4138"/>
                </a:moveTo>
                <a:lnTo>
                  <a:pt x="567" y="0"/>
                </a:lnTo>
                <a:lnTo>
                  <a:pt x="0" y="2161"/>
                </a:lnTo>
                <a:lnTo>
                  <a:pt x="1232" y="4138"/>
                </a:lnTo>
                <a:close/>
              </a:path>
            </a:pathLst>
          </a:custGeom>
          <a:solidFill>
            <a:srgbClr val="228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flipV="1">
            <a:off x="7411720" y="3637738"/>
            <a:ext cx="3810" cy="9702"/>
          </a:xfrm>
          <a:custGeom>
            <a:avLst/>
            <a:gdLst>
              <a:gd name="connsiteX0" fmla="*/ 1617 w 3810"/>
              <a:gd name="connsiteY0" fmla="*/ 9702 h 9702"/>
              <a:gd name="connsiteX1" fmla="*/ 3810 w 3810"/>
              <a:gd name="connsiteY1" fmla="*/ 6114 h 9702"/>
              <a:gd name="connsiteX2" fmla="*/ 0 w 3810"/>
              <a:gd name="connsiteY2" fmla="*/ 0 h 9702"/>
              <a:gd name="connsiteX3" fmla="*/ 1617 w 3810"/>
              <a:gd name="connsiteY3" fmla="*/ 9702 h 9702"/>
            </a:gdLst>
            <a:ahLst/>
            <a:cxnLst>
              <a:cxn ang="0">
                <a:pos x="connsiteX0" y="connsiteY0"/>
              </a:cxn>
              <a:cxn ang="0">
                <a:pos x="connsiteX1" y="connsiteY1"/>
              </a:cxn>
              <a:cxn ang="0">
                <a:pos x="connsiteX2" y="connsiteY2"/>
              </a:cxn>
              <a:cxn ang="0">
                <a:pos x="connsiteX3" y="connsiteY3"/>
              </a:cxn>
            </a:cxnLst>
            <a:rect l="l" t="t" r="r" b="b"/>
            <a:pathLst>
              <a:path w="3810" h="9702">
                <a:moveTo>
                  <a:pt x="1617" y="9702"/>
                </a:moveTo>
                <a:lnTo>
                  <a:pt x="3810" y="6114"/>
                </a:lnTo>
                <a:lnTo>
                  <a:pt x="0" y="0"/>
                </a:lnTo>
                <a:lnTo>
                  <a:pt x="1617" y="9702"/>
                </a:lnTo>
                <a:close/>
              </a:path>
            </a:pathLst>
          </a:custGeom>
          <a:solidFill>
            <a:srgbClr val="228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文本框 110"/>
          <p:cNvSpPr txBox="1"/>
          <p:nvPr/>
        </p:nvSpPr>
        <p:spPr>
          <a:xfrm>
            <a:off x="4355614" y="392745"/>
            <a:ext cx="6526331" cy="1069845"/>
          </a:xfrm>
          <a:prstGeom prst="rect">
            <a:avLst/>
          </a:prstGeom>
          <a:noFill/>
        </p:spPr>
        <p:txBody>
          <a:bodyPr wrap="square" rtlCol="0" anchor="ctr">
            <a:spAutoFit/>
          </a:bodyPr>
          <a:lstStyle/>
          <a:p>
            <a:pPr>
              <a:lnSpc>
                <a:spcPct val="150000"/>
              </a:lnSpc>
            </a:pPr>
            <a:r>
              <a:rPr lang="zh-CN" altLang="en-US" sz="4800" b="1" dirty="0" smtClean="0">
                <a:solidFill>
                  <a:srgbClr val="0E5671"/>
                </a:solidFill>
                <a:latin typeface="微软雅黑" panose="020B0503020204020204" pitchFamily="34" charset="-122"/>
                <a:ea typeface="微软雅黑" panose="020B0503020204020204" pitchFamily="34" charset="-122"/>
              </a:rPr>
              <a:t>学前卫生学</a:t>
            </a:r>
            <a:endParaRPr lang="en-US" altLang="zh-CN" sz="4800" b="1" dirty="0" smtClean="0">
              <a:solidFill>
                <a:srgbClr val="0E5671"/>
              </a:solidFill>
              <a:latin typeface="微软雅黑" panose="020B0503020204020204" pitchFamily="34" charset="-122"/>
              <a:ea typeface="微软雅黑" panose="020B0503020204020204" pitchFamily="34" charset="-122"/>
            </a:endParaRPr>
          </a:p>
        </p:txBody>
      </p:sp>
      <p:sp>
        <p:nvSpPr>
          <p:cNvPr id="112" name="任意多边形 111"/>
          <p:cNvSpPr/>
          <p:nvPr/>
        </p:nvSpPr>
        <p:spPr>
          <a:xfrm rot="16200000">
            <a:off x="3957717" y="832560"/>
            <a:ext cx="527954" cy="304152"/>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直角三角形 117"/>
          <p:cNvSpPr/>
          <p:nvPr/>
        </p:nvSpPr>
        <p:spPr>
          <a:xfrm flipH="1" flipV="1">
            <a:off x="4181048" y="-1547"/>
            <a:ext cx="8010952" cy="980733"/>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0" name="组合 119"/>
          <p:cNvGrpSpPr/>
          <p:nvPr/>
        </p:nvGrpSpPr>
        <p:grpSpPr>
          <a:xfrm>
            <a:off x="0" y="260363"/>
            <a:ext cx="5096789" cy="5564211"/>
            <a:chOff x="279130" y="1340768"/>
            <a:chExt cx="5096789" cy="5564211"/>
          </a:xfrm>
        </p:grpSpPr>
        <p:sp>
          <p:nvSpPr>
            <p:cNvPr id="121" name="任意多边形 120"/>
            <p:cNvSpPr/>
            <p:nvPr/>
          </p:nvSpPr>
          <p:spPr>
            <a:xfrm>
              <a:off x="1571704" y="1394524"/>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任意多边形 121"/>
            <p:cNvSpPr/>
            <p:nvPr/>
          </p:nvSpPr>
          <p:spPr>
            <a:xfrm>
              <a:off x="2738021" y="1393020"/>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2D79B6"/>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任意多边形 122"/>
            <p:cNvSpPr/>
            <p:nvPr/>
          </p:nvSpPr>
          <p:spPr>
            <a:xfrm>
              <a:off x="3323243" y="1393020"/>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任意多边形 123"/>
            <p:cNvSpPr/>
            <p:nvPr/>
          </p:nvSpPr>
          <p:spPr>
            <a:xfrm>
              <a:off x="1836852" y="1769234"/>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任意多边形 124"/>
            <p:cNvSpPr/>
            <p:nvPr/>
          </p:nvSpPr>
          <p:spPr>
            <a:xfrm>
              <a:off x="3001026" y="1769234"/>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任意多边形 125"/>
            <p:cNvSpPr/>
            <p:nvPr/>
          </p:nvSpPr>
          <p:spPr>
            <a:xfrm>
              <a:off x="1541276" y="2145449"/>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29C"/>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任意多边形 126"/>
            <p:cNvSpPr/>
            <p:nvPr/>
          </p:nvSpPr>
          <p:spPr>
            <a:xfrm>
              <a:off x="2122319" y="2145449"/>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任意多边形 127"/>
            <p:cNvSpPr/>
            <p:nvPr/>
          </p:nvSpPr>
          <p:spPr>
            <a:xfrm>
              <a:off x="2711721" y="2145449"/>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任意多边形 128"/>
            <p:cNvSpPr/>
            <p:nvPr/>
          </p:nvSpPr>
          <p:spPr>
            <a:xfrm>
              <a:off x="3288583" y="2137088"/>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任意多边形 129"/>
            <p:cNvSpPr/>
            <p:nvPr/>
          </p:nvSpPr>
          <p:spPr>
            <a:xfrm>
              <a:off x="2387142" y="2521663"/>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任意多边形 130"/>
            <p:cNvSpPr/>
            <p:nvPr/>
          </p:nvSpPr>
          <p:spPr>
            <a:xfrm>
              <a:off x="2986472" y="2521663"/>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任意多边形 131"/>
            <p:cNvSpPr/>
            <p:nvPr/>
          </p:nvSpPr>
          <p:spPr>
            <a:xfrm>
              <a:off x="3557586" y="2521663"/>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任意多边形 132"/>
            <p:cNvSpPr/>
            <p:nvPr/>
          </p:nvSpPr>
          <p:spPr>
            <a:xfrm>
              <a:off x="2678599" y="2897878"/>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任意多边形 133"/>
            <p:cNvSpPr/>
            <p:nvPr/>
          </p:nvSpPr>
          <p:spPr>
            <a:xfrm>
              <a:off x="3254297" y="2897878"/>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任意多边形 134"/>
            <p:cNvSpPr/>
            <p:nvPr/>
          </p:nvSpPr>
          <p:spPr>
            <a:xfrm>
              <a:off x="2654680" y="3650306"/>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任意多边形 135"/>
            <p:cNvSpPr/>
            <p:nvPr/>
          </p:nvSpPr>
          <p:spPr>
            <a:xfrm>
              <a:off x="2949910" y="4030331"/>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任意多边形 136"/>
            <p:cNvSpPr/>
            <p:nvPr/>
          </p:nvSpPr>
          <p:spPr>
            <a:xfrm>
              <a:off x="2342597" y="4775140"/>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任意多边形 137"/>
            <p:cNvSpPr/>
            <p:nvPr/>
          </p:nvSpPr>
          <p:spPr>
            <a:xfrm>
              <a:off x="2925279" y="4786570"/>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任意多边形 138"/>
            <p:cNvSpPr/>
            <p:nvPr/>
          </p:nvSpPr>
          <p:spPr>
            <a:xfrm>
              <a:off x="2023265" y="5165324"/>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任意多边形 139"/>
            <p:cNvSpPr/>
            <p:nvPr/>
          </p:nvSpPr>
          <p:spPr>
            <a:xfrm>
              <a:off x="2612297" y="5170404"/>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任意多边形 140"/>
            <p:cNvSpPr/>
            <p:nvPr/>
          </p:nvSpPr>
          <p:spPr>
            <a:xfrm>
              <a:off x="3222919" y="5155164"/>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任意多边形 141"/>
            <p:cNvSpPr/>
            <p:nvPr/>
          </p:nvSpPr>
          <p:spPr>
            <a:xfrm>
              <a:off x="1111192" y="5531378"/>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任意多边形 142"/>
            <p:cNvSpPr/>
            <p:nvPr/>
          </p:nvSpPr>
          <p:spPr>
            <a:xfrm>
              <a:off x="1710385" y="5529600"/>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任意多边形 143"/>
            <p:cNvSpPr/>
            <p:nvPr/>
          </p:nvSpPr>
          <p:spPr>
            <a:xfrm>
              <a:off x="2309577" y="5536458"/>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任意多边形 144"/>
            <p:cNvSpPr/>
            <p:nvPr/>
          </p:nvSpPr>
          <p:spPr>
            <a:xfrm>
              <a:off x="2931629" y="5541538"/>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任意多边形 145"/>
            <p:cNvSpPr/>
            <p:nvPr/>
          </p:nvSpPr>
          <p:spPr>
            <a:xfrm>
              <a:off x="1876908" y="1388840"/>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任意多边形 146"/>
            <p:cNvSpPr/>
            <p:nvPr/>
          </p:nvSpPr>
          <p:spPr>
            <a:xfrm>
              <a:off x="2455860" y="1393020"/>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任意多边形 147"/>
            <p:cNvSpPr/>
            <p:nvPr/>
          </p:nvSpPr>
          <p:spPr>
            <a:xfrm>
              <a:off x="2144093" y="1769234"/>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27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任意多边形 148"/>
            <p:cNvSpPr/>
            <p:nvPr/>
          </p:nvSpPr>
          <p:spPr>
            <a:xfrm>
              <a:off x="2718865" y="1769234"/>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任意多边形 149"/>
            <p:cNvSpPr/>
            <p:nvPr/>
          </p:nvSpPr>
          <p:spPr>
            <a:xfrm>
              <a:off x="1850608" y="2149629"/>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任意多边形 150"/>
            <p:cNvSpPr/>
            <p:nvPr/>
          </p:nvSpPr>
          <p:spPr>
            <a:xfrm>
              <a:off x="2429560" y="2157641"/>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任意多边形 151"/>
            <p:cNvSpPr/>
            <p:nvPr/>
          </p:nvSpPr>
          <p:spPr>
            <a:xfrm>
              <a:off x="3587465" y="2145449"/>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2C78BA"/>
            </a:solidFill>
            <a:ln>
              <a:solidFill>
                <a:srgbClr val="1F6BA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任意多边形 152"/>
            <p:cNvSpPr/>
            <p:nvPr/>
          </p:nvSpPr>
          <p:spPr>
            <a:xfrm>
              <a:off x="2690203" y="2521663"/>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solidFill>
                <a:srgbClr val="1F6BA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任意多边形 153"/>
            <p:cNvSpPr/>
            <p:nvPr/>
          </p:nvSpPr>
          <p:spPr>
            <a:xfrm>
              <a:off x="1821666" y="2897878"/>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任意多边形 154"/>
            <p:cNvSpPr/>
            <p:nvPr/>
          </p:nvSpPr>
          <p:spPr>
            <a:xfrm>
              <a:off x="2971210" y="2897878"/>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任意多边形 155"/>
            <p:cNvSpPr/>
            <p:nvPr/>
          </p:nvSpPr>
          <p:spPr>
            <a:xfrm>
              <a:off x="2678835" y="3276727"/>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任意多边形 156"/>
            <p:cNvSpPr/>
            <p:nvPr/>
          </p:nvSpPr>
          <p:spPr>
            <a:xfrm>
              <a:off x="3266856" y="3275282"/>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任意多边形 157"/>
            <p:cNvSpPr/>
            <p:nvPr/>
          </p:nvSpPr>
          <p:spPr>
            <a:xfrm>
              <a:off x="1795744" y="3661482"/>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9" name="任意多边形 158"/>
            <p:cNvSpPr/>
            <p:nvPr/>
          </p:nvSpPr>
          <p:spPr>
            <a:xfrm>
              <a:off x="2965847" y="3656896"/>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任意多边形 159"/>
            <p:cNvSpPr/>
            <p:nvPr/>
          </p:nvSpPr>
          <p:spPr>
            <a:xfrm>
              <a:off x="2657299" y="4035411"/>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任意多边形 160"/>
            <p:cNvSpPr/>
            <p:nvPr/>
          </p:nvSpPr>
          <p:spPr>
            <a:xfrm>
              <a:off x="3253661" y="4026521"/>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任意多边形 161"/>
            <p:cNvSpPr/>
            <p:nvPr/>
          </p:nvSpPr>
          <p:spPr>
            <a:xfrm>
              <a:off x="2949990" y="4405116"/>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任意多边形 162"/>
            <p:cNvSpPr/>
            <p:nvPr/>
          </p:nvSpPr>
          <p:spPr>
            <a:xfrm>
              <a:off x="1461534" y="4772854"/>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任意多边形 163"/>
            <p:cNvSpPr/>
            <p:nvPr/>
          </p:nvSpPr>
          <p:spPr>
            <a:xfrm>
              <a:off x="2654258" y="4778950"/>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任意多边形 164"/>
            <p:cNvSpPr/>
            <p:nvPr/>
          </p:nvSpPr>
          <p:spPr>
            <a:xfrm>
              <a:off x="1739870" y="5162530"/>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任意多边形 165"/>
            <p:cNvSpPr/>
            <p:nvPr/>
          </p:nvSpPr>
          <p:spPr>
            <a:xfrm>
              <a:off x="2332763" y="5164766"/>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任意多边形 166"/>
            <p:cNvSpPr/>
            <p:nvPr/>
          </p:nvSpPr>
          <p:spPr>
            <a:xfrm>
              <a:off x="2925228" y="5175484"/>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任意多边形 167"/>
            <p:cNvSpPr/>
            <p:nvPr/>
          </p:nvSpPr>
          <p:spPr>
            <a:xfrm>
              <a:off x="1424704" y="5536458"/>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任意多边形 168"/>
            <p:cNvSpPr/>
            <p:nvPr/>
          </p:nvSpPr>
          <p:spPr>
            <a:xfrm>
              <a:off x="2024876" y="5536458"/>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任意多边形 169"/>
            <p:cNvSpPr/>
            <p:nvPr/>
          </p:nvSpPr>
          <p:spPr>
            <a:xfrm>
              <a:off x="2631398" y="5545348"/>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任意多边形 170"/>
            <p:cNvSpPr/>
            <p:nvPr/>
          </p:nvSpPr>
          <p:spPr>
            <a:xfrm>
              <a:off x="1111480" y="5910053"/>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任意多边形 171"/>
            <p:cNvSpPr/>
            <p:nvPr/>
          </p:nvSpPr>
          <p:spPr>
            <a:xfrm>
              <a:off x="1714192" y="5917673"/>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任意多边形 172"/>
            <p:cNvSpPr/>
            <p:nvPr/>
          </p:nvSpPr>
          <p:spPr>
            <a:xfrm>
              <a:off x="2336227" y="6308888"/>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任意多边形 173"/>
            <p:cNvSpPr/>
            <p:nvPr/>
          </p:nvSpPr>
          <p:spPr>
            <a:xfrm>
              <a:off x="1401570" y="6291108"/>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任意多边形 174"/>
            <p:cNvSpPr/>
            <p:nvPr/>
          </p:nvSpPr>
          <p:spPr>
            <a:xfrm>
              <a:off x="2656005" y="6313968"/>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任意多边形 175"/>
            <p:cNvSpPr/>
            <p:nvPr/>
          </p:nvSpPr>
          <p:spPr>
            <a:xfrm>
              <a:off x="1226381" y="2526172"/>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任意多边形 176"/>
            <p:cNvSpPr/>
            <p:nvPr/>
          </p:nvSpPr>
          <p:spPr>
            <a:xfrm>
              <a:off x="1527701" y="2524256"/>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任意多边形 177"/>
            <p:cNvSpPr/>
            <p:nvPr/>
          </p:nvSpPr>
          <p:spPr>
            <a:xfrm>
              <a:off x="632162" y="2526172"/>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任意多边形 178"/>
            <p:cNvSpPr/>
            <p:nvPr/>
          </p:nvSpPr>
          <p:spPr>
            <a:xfrm>
              <a:off x="1231937" y="2897878"/>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任意多边形 179"/>
            <p:cNvSpPr/>
            <p:nvPr/>
          </p:nvSpPr>
          <p:spPr>
            <a:xfrm>
              <a:off x="1797377" y="3279048"/>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任意多边形 180"/>
            <p:cNvSpPr/>
            <p:nvPr/>
          </p:nvSpPr>
          <p:spPr>
            <a:xfrm>
              <a:off x="1513614" y="3276440"/>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任意多边形 181"/>
            <p:cNvSpPr/>
            <p:nvPr/>
          </p:nvSpPr>
          <p:spPr>
            <a:xfrm>
              <a:off x="3231998" y="5934183"/>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任意多边形 182"/>
            <p:cNvSpPr/>
            <p:nvPr/>
          </p:nvSpPr>
          <p:spPr>
            <a:xfrm>
              <a:off x="3516412" y="6320750"/>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任意多边形 183"/>
            <p:cNvSpPr/>
            <p:nvPr/>
          </p:nvSpPr>
          <p:spPr>
            <a:xfrm>
              <a:off x="1819642" y="2526505"/>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任意多边形 184"/>
            <p:cNvSpPr/>
            <p:nvPr/>
          </p:nvSpPr>
          <p:spPr>
            <a:xfrm>
              <a:off x="2390610" y="2896006"/>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rgbClr val="4F7C87"/>
              </a:solidFill>
              <a:prstDash val="sysDash"/>
            </a:ln>
            <a:effectLst>
              <a:reflection blurRad="6350" stA="50000" endA="300" endPos="55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任意多边形 185"/>
            <p:cNvSpPr/>
            <p:nvPr/>
          </p:nvSpPr>
          <p:spPr>
            <a:xfrm>
              <a:off x="647941" y="1351218"/>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任意多边形 186"/>
            <p:cNvSpPr/>
            <p:nvPr/>
          </p:nvSpPr>
          <p:spPr>
            <a:xfrm>
              <a:off x="331368" y="1748334"/>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任意多边形 187"/>
            <p:cNvSpPr/>
            <p:nvPr/>
          </p:nvSpPr>
          <p:spPr>
            <a:xfrm>
              <a:off x="623745" y="2145449"/>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任意多边形 188"/>
            <p:cNvSpPr/>
            <p:nvPr/>
          </p:nvSpPr>
          <p:spPr>
            <a:xfrm>
              <a:off x="1219418" y="2145449"/>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任意多边形 189"/>
            <p:cNvSpPr/>
            <p:nvPr/>
          </p:nvSpPr>
          <p:spPr>
            <a:xfrm>
              <a:off x="602221" y="2928249"/>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任意多边形 190"/>
            <p:cNvSpPr/>
            <p:nvPr/>
          </p:nvSpPr>
          <p:spPr>
            <a:xfrm>
              <a:off x="281682" y="3340604"/>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任意多边形 191"/>
            <p:cNvSpPr/>
            <p:nvPr/>
          </p:nvSpPr>
          <p:spPr>
            <a:xfrm>
              <a:off x="579361" y="3737720"/>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任意多边形 192"/>
            <p:cNvSpPr/>
            <p:nvPr/>
          </p:nvSpPr>
          <p:spPr>
            <a:xfrm>
              <a:off x="589731" y="6513716"/>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任意多边形 193"/>
            <p:cNvSpPr/>
            <p:nvPr/>
          </p:nvSpPr>
          <p:spPr>
            <a:xfrm>
              <a:off x="1185404" y="6513716"/>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任意多边形 194"/>
            <p:cNvSpPr/>
            <p:nvPr/>
          </p:nvSpPr>
          <p:spPr>
            <a:xfrm>
              <a:off x="352822" y="1343186"/>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任意多边形 195"/>
            <p:cNvSpPr/>
            <p:nvPr/>
          </p:nvSpPr>
          <p:spPr>
            <a:xfrm>
              <a:off x="961453" y="1340768"/>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任意多边形 196"/>
            <p:cNvSpPr/>
            <p:nvPr/>
          </p:nvSpPr>
          <p:spPr>
            <a:xfrm>
              <a:off x="644880" y="1737883"/>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任意多边形 197"/>
            <p:cNvSpPr/>
            <p:nvPr/>
          </p:nvSpPr>
          <p:spPr>
            <a:xfrm>
              <a:off x="936372" y="2134998"/>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任意多边形 198"/>
            <p:cNvSpPr/>
            <p:nvPr/>
          </p:nvSpPr>
          <p:spPr>
            <a:xfrm>
              <a:off x="938593" y="2532114"/>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任意多边形 199"/>
            <p:cNvSpPr/>
            <p:nvPr/>
          </p:nvSpPr>
          <p:spPr>
            <a:xfrm>
              <a:off x="908113" y="2902559"/>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任意多边形 200"/>
            <p:cNvSpPr/>
            <p:nvPr/>
          </p:nvSpPr>
          <p:spPr>
            <a:xfrm>
              <a:off x="595194" y="3330154"/>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任意多边形 201"/>
            <p:cNvSpPr/>
            <p:nvPr/>
          </p:nvSpPr>
          <p:spPr>
            <a:xfrm>
              <a:off x="286750" y="3727269"/>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任意多边形 202"/>
            <p:cNvSpPr/>
            <p:nvPr/>
          </p:nvSpPr>
          <p:spPr>
            <a:xfrm>
              <a:off x="584338" y="4124384"/>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任意多边形 203"/>
            <p:cNvSpPr/>
            <p:nvPr/>
          </p:nvSpPr>
          <p:spPr>
            <a:xfrm>
              <a:off x="279130" y="4517690"/>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任意多边形 204"/>
            <p:cNvSpPr/>
            <p:nvPr/>
          </p:nvSpPr>
          <p:spPr>
            <a:xfrm>
              <a:off x="355330" y="4914805"/>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任意多边形 205"/>
            <p:cNvSpPr/>
            <p:nvPr/>
          </p:nvSpPr>
          <p:spPr>
            <a:xfrm>
              <a:off x="961453" y="4914805"/>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任意多边形 206"/>
            <p:cNvSpPr/>
            <p:nvPr/>
          </p:nvSpPr>
          <p:spPr>
            <a:xfrm>
              <a:off x="637295" y="5311920"/>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任意多边形 207"/>
            <p:cNvSpPr/>
            <p:nvPr/>
          </p:nvSpPr>
          <p:spPr>
            <a:xfrm>
              <a:off x="1243418" y="5311920"/>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任意多边形 208"/>
            <p:cNvSpPr/>
            <p:nvPr/>
          </p:nvSpPr>
          <p:spPr>
            <a:xfrm>
              <a:off x="328660" y="5705225"/>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任意多边形 209"/>
            <p:cNvSpPr/>
            <p:nvPr/>
          </p:nvSpPr>
          <p:spPr>
            <a:xfrm>
              <a:off x="930973" y="5709035"/>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任意多边形 210"/>
            <p:cNvSpPr/>
            <p:nvPr/>
          </p:nvSpPr>
          <p:spPr>
            <a:xfrm>
              <a:off x="612631" y="6098530"/>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任意多边形 211"/>
            <p:cNvSpPr/>
            <p:nvPr/>
          </p:nvSpPr>
          <p:spPr>
            <a:xfrm>
              <a:off x="892793" y="6503266"/>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任意多边形 212"/>
            <p:cNvSpPr/>
            <p:nvPr/>
          </p:nvSpPr>
          <p:spPr>
            <a:xfrm>
              <a:off x="1498916" y="6495646"/>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任意多边形 213"/>
            <p:cNvSpPr/>
            <p:nvPr/>
          </p:nvSpPr>
          <p:spPr>
            <a:xfrm>
              <a:off x="1500932" y="6099157"/>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任意多边形 214"/>
            <p:cNvSpPr/>
            <p:nvPr/>
          </p:nvSpPr>
          <p:spPr>
            <a:xfrm>
              <a:off x="4778992" y="6308888"/>
              <a:ext cx="596927" cy="3912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4" name="文本框 110"/>
          <p:cNvSpPr txBox="1"/>
          <p:nvPr/>
        </p:nvSpPr>
        <p:spPr>
          <a:xfrm>
            <a:off x="4403714" y="2199998"/>
            <a:ext cx="7164171" cy="1753235"/>
          </a:xfrm>
          <a:prstGeom prst="rect">
            <a:avLst/>
          </a:prstGeom>
          <a:noFill/>
        </p:spPr>
        <p:txBody>
          <a:bodyPr wrap="square" rtlCol="0" anchor="ctr">
            <a:spAutoFit/>
          </a:bodyPr>
          <a:lstStyle/>
          <a:p>
            <a:pPr>
              <a:lnSpc>
                <a:spcPct val="150000"/>
              </a:lnSpc>
            </a:pPr>
            <a:r>
              <a:rPr lang="zh-CN" altLang="en-US" sz="3600" b="1" dirty="0" smtClean="0">
                <a:solidFill>
                  <a:srgbClr val="0E5671"/>
                </a:solidFill>
                <a:latin typeface="微软雅黑" panose="020B0503020204020204" pitchFamily="34" charset="-122"/>
                <a:ea typeface="微软雅黑" panose="020B0503020204020204" pitchFamily="34" charset="-122"/>
              </a:rPr>
              <a:t>主题</a:t>
            </a:r>
            <a:r>
              <a:rPr lang="en-US" altLang="zh-CN" sz="3600" b="1" dirty="0" smtClean="0">
                <a:solidFill>
                  <a:srgbClr val="0E5671"/>
                </a:solidFill>
                <a:latin typeface="微软雅黑" panose="020B0503020204020204" pitchFamily="34" charset="-122"/>
                <a:ea typeface="微软雅黑" panose="020B0503020204020204" pitchFamily="34" charset="-122"/>
              </a:rPr>
              <a:t>3  </a:t>
            </a:r>
            <a:r>
              <a:rPr lang="zh-CN" altLang="en-US" sz="3600" b="1" dirty="0" smtClean="0">
                <a:solidFill>
                  <a:srgbClr val="0E5671"/>
                </a:solidFill>
                <a:latin typeface="微软雅黑" panose="020B0503020204020204" pitchFamily="34" charset="-122"/>
                <a:ea typeface="微软雅黑" panose="020B0503020204020204" pitchFamily="34" charset="-122"/>
              </a:rPr>
              <a:t>婴幼儿的身体疾病和</a:t>
            </a:r>
            <a:endParaRPr lang="zh-CN" altLang="en-US" sz="3600" b="1" dirty="0" smtClean="0">
              <a:solidFill>
                <a:srgbClr val="0E5671"/>
              </a:solidFill>
              <a:latin typeface="微软雅黑" panose="020B0503020204020204" pitchFamily="34" charset="-122"/>
              <a:ea typeface="微软雅黑" panose="020B0503020204020204" pitchFamily="34" charset="-122"/>
            </a:endParaRPr>
          </a:p>
          <a:p>
            <a:pPr>
              <a:lnSpc>
                <a:spcPct val="150000"/>
              </a:lnSpc>
            </a:pPr>
            <a:r>
              <a:rPr lang="zh-CN" altLang="en-US" sz="3600" b="1" dirty="0" smtClean="0">
                <a:solidFill>
                  <a:srgbClr val="0E5671"/>
                </a:solidFill>
                <a:latin typeface="微软雅黑" panose="020B0503020204020204" pitchFamily="34" charset="-122"/>
                <a:ea typeface="微软雅黑" panose="020B0503020204020204" pitchFamily="34" charset="-122"/>
              </a:rPr>
              <a:t>           常用护理技术</a:t>
            </a:r>
            <a:endParaRPr lang="en-US" altLang="zh-CN" sz="3600" b="1" dirty="0" smtClean="0">
              <a:solidFill>
                <a:srgbClr val="0E567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circle(in)">
                                      <p:cBhvr>
                                        <p:cTn id="7" dur="1100"/>
                                        <p:tgtEl>
                                          <p:spTgt spid="1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4"/>
                                        </p:tgtEl>
                                        <p:attrNameLst>
                                          <p:attrName>style.visibility</p:attrName>
                                        </p:attrNameLst>
                                      </p:cBhvr>
                                      <p:to>
                                        <p:strVal val="visible"/>
                                      </p:to>
                                    </p:set>
                                    <p:animEffect transition="in" filter="circle(in)">
                                      <p:cBhvr>
                                        <p:cTn id="12" dur="11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0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657860" y="864870"/>
            <a:ext cx="10550525" cy="4602480"/>
          </a:xfrm>
          <a:prstGeom prst="rect">
            <a:avLst/>
          </a:prstGeom>
        </p:spPr>
        <p:txBody>
          <a:bodyPr lIns="106905" tIns="53452" rIns="106905" bIns="53452"/>
          <a:lstStyle/>
          <a:p>
            <a:pPr marR="0" lvl="0" algn="just" defTabSz="457200" rtl="0" eaLnBrk="1" fontAlgn="auto" latinLnBrk="0" hangingPunct="1">
              <a:lnSpc>
                <a:spcPct val="150000"/>
              </a:lnSpc>
              <a:spcAft>
                <a:spcPts val="600"/>
              </a:spcAft>
              <a:buClr>
                <a:schemeClr val="tx1"/>
              </a:buClr>
              <a:buSzPct val="80000"/>
              <a:buNone/>
              <a:defRPr/>
            </a:pPr>
            <a:r>
              <a:rPr kumimoji="0" lang="zh-CN" sz="2400" b="0" i="0" u="none" strike="noStrike" kern="1200" cap="none" spc="0" normalizeH="0" baseline="0" noProof="0" dirty="0" smtClean="0">
                <a:ln>
                  <a:noFill/>
                </a:ln>
                <a:solidFill>
                  <a:schemeClr val="bg2">
                    <a:lumMod val="75000"/>
                  </a:schemeClr>
                </a:solidFill>
                <a:effectLst/>
                <a:uLnTx/>
                <a:uFillTx/>
                <a:latin typeface="新宋体" panose="02010609030101010101" pitchFamily="49" charset="-122"/>
                <a:ea typeface="新宋体" panose="02010609030101010101" pitchFamily="49" charset="-122"/>
                <a:cs typeface="+mn-cs"/>
              </a:rPr>
              <a:t>     </a:t>
            </a:r>
            <a:r>
              <a:rPr lang="zh-CN" sz="2400" noProof="0" dirty="0" smtClean="0">
                <a:ln>
                  <a:noFill/>
                </a:ln>
                <a:solidFill>
                  <a:schemeClr val="bg2">
                    <a:lumMod val="75000"/>
                  </a:schemeClr>
                </a:solidFill>
                <a:effectLst/>
                <a:uLnTx/>
                <a:uFillTx/>
                <a:latin typeface="新宋体" panose="02010609030101010101" pitchFamily="49" charset="-122"/>
                <a:ea typeface="新宋体" panose="02010609030101010101" pitchFamily="49" charset="-122"/>
                <a:sym typeface="+mn-ea"/>
              </a:rPr>
              <a:t>一位妈妈在某育儿网站讨论版面向育儿专家和其他妈妈咨询了一个问题：我家宝宝 2 岁 3 个月，已经上了一个月的幼儿园，在他还没满 2 岁的时候就上过 40 天的幼儿园，经常去不了几次就会生病。这次特别严重，发烧连续 5 天，我现在很纠结到底该不该让他继续入园呢？如果不入园就只能让他待在乡下，由我妈妈照顾。在乡下的时候，他是不生病的，可我就是舍不得与他分开，看他生病的样子我心里好难受。各位妈妈，你们有什么好的意见没有？知道有什么办法能提高幼儿的免疫力吗？</a:t>
            </a:r>
            <a:r>
              <a:rPr kumimoji="0" lang="zh-CN" sz="2400" b="0" i="0" u="none" strike="noStrike" kern="1200" cap="none" spc="0" normalizeH="0" baseline="0" noProof="0" dirty="0" smtClean="0">
                <a:ln>
                  <a:noFill/>
                </a:ln>
                <a:solidFill>
                  <a:schemeClr val="bg2">
                    <a:lumMod val="75000"/>
                  </a:schemeClr>
                </a:solidFill>
                <a:effectLst/>
                <a:uLnTx/>
                <a:uFillTx/>
                <a:latin typeface="新宋体" panose="02010609030101010101" pitchFamily="49" charset="-122"/>
                <a:ea typeface="新宋体" panose="02010609030101010101" pitchFamily="49" charset="-122"/>
                <a:cs typeface="+mn-cs"/>
              </a:rPr>
              <a:t>  </a:t>
            </a:r>
            <a:endParaRPr kumimoji="0" lang="zh-CN" sz="2400" b="0" i="0" u="none" strike="noStrike" kern="1200" cap="none" spc="0" normalizeH="0" baseline="0" noProof="0" dirty="0" smtClean="0">
              <a:ln>
                <a:noFill/>
              </a:ln>
              <a:solidFill>
                <a:schemeClr val="bg2">
                  <a:lumMod val="75000"/>
                </a:schemeClr>
              </a:solidFill>
              <a:effectLst/>
              <a:uLnTx/>
              <a:uFillTx/>
              <a:latin typeface="新宋体" panose="02010609030101010101" pitchFamily="49" charset="-122"/>
              <a:ea typeface="新宋体" panose="02010609030101010101" pitchFamily="49" charset="-122"/>
              <a:cs typeface="+mn-cs"/>
            </a:endParaRPr>
          </a:p>
          <a:p>
            <a:pPr marR="0" lvl="0" indent="0" algn="just" defTabSz="457200" rtl="0" eaLnBrk="1" fontAlgn="auto" latinLnBrk="0" hangingPunct="1">
              <a:lnSpc>
                <a:spcPct val="150000"/>
              </a:lnSpc>
              <a:spcAft>
                <a:spcPts val="600"/>
              </a:spcAft>
              <a:buClr>
                <a:schemeClr val="tx1"/>
              </a:buClr>
              <a:buSzPct val="80000"/>
              <a:buNone/>
              <a:defRPr/>
            </a:pPr>
            <a:r>
              <a:rPr kumimoji="0" lang="zh-CN" sz="2400" b="0" i="0" u="none" strike="noStrike" kern="1200" cap="none" spc="0" normalizeH="0" baseline="0" noProof="0" dirty="0" smtClean="0">
                <a:ln>
                  <a:noFill/>
                </a:ln>
                <a:solidFill>
                  <a:schemeClr val="bg2">
                    <a:lumMod val="75000"/>
                  </a:schemeClr>
                </a:solidFill>
                <a:effectLst/>
                <a:uLnTx/>
                <a:uFillTx/>
                <a:latin typeface="新宋体" panose="02010609030101010101" pitchFamily="49" charset="-122"/>
                <a:ea typeface="新宋体" panose="02010609030101010101" pitchFamily="49" charset="-122"/>
                <a:cs typeface="+mn-cs"/>
              </a:rPr>
              <a:t>    </a:t>
            </a:r>
            <a:r>
              <a:rPr kumimoji="0" lang="zh-CN" sz="2400" b="0" i="0" u="none" strike="noStrike" kern="1200" cap="none" spc="0" normalizeH="0" baseline="0" noProof="0" dirty="0" smtClean="0">
                <a:ln>
                  <a:noFill/>
                </a:ln>
                <a:solidFill>
                  <a:schemeClr val="accent6">
                    <a:lumMod val="50000"/>
                  </a:schemeClr>
                </a:solidFill>
                <a:effectLst/>
                <a:uLnTx/>
                <a:uFillTx/>
                <a:latin typeface="新宋体" panose="02010609030101010101" pitchFamily="49" charset="-122"/>
                <a:ea typeface="新宋体" panose="02010609030101010101" pitchFamily="49" charset="-122"/>
                <a:cs typeface="+mn-cs"/>
              </a:rPr>
              <a:t>想一想，幼儿为什么容易患病，该如何让预防，又该如何护理？</a:t>
            </a:r>
            <a:endParaRPr kumimoji="0" lang="zh-CN" sz="2400" b="0" i="0" u="none" strike="noStrike" kern="1200" cap="none" spc="0" normalizeH="0" baseline="0" noProof="0" dirty="0" smtClean="0">
              <a:ln>
                <a:noFill/>
              </a:ln>
              <a:solidFill>
                <a:schemeClr val="accent6">
                  <a:lumMod val="50000"/>
                </a:schemeClr>
              </a:solidFill>
              <a:effectLst/>
              <a:uLnTx/>
              <a:uFillTx/>
              <a:latin typeface="新宋体" panose="02010609030101010101" pitchFamily="49" charset="-122"/>
              <a:ea typeface="新宋体" panose="02010609030101010101" pitchFamily="49" charset="-122"/>
              <a:cs typeface="+mn-cs"/>
            </a:endParaRPr>
          </a:p>
          <a:p>
            <a:pPr marL="285750" marR="0" lvl="0" indent="-285750" algn="l" defTabSz="457200" rtl="0" eaLnBrk="1" fontAlgn="auto" latinLnBrk="0" hangingPunct="1">
              <a:lnSpc>
                <a:spcPct val="150000"/>
              </a:lnSpc>
              <a:spcBef>
                <a:spcPct val="0"/>
              </a:spcBef>
              <a:spcAft>
                <a:spcPts val="600"/>
              </a:spcAft>
              <a:buClr>
                <a:schemeClr val="tx1"/>
              </a:buClr>
              <a:buSzPct val="80000"/>
              <a:buFont typeface="Wingdings 3" panose="05040102010807070707" pitchFamily="18" charset="2"/>
              <a:buChar char=""/>
              <a:defRPr/>
            </a:pPr>
            <a:endParaRPr kumimoji="0" lang="zh-CN" sz="2400" b="0" i="0" u="none" strike="noStrike" kern="1200" cap="none" spc="0" normalizeH="0" baseline="0" noProof="0" dirty="0">
              <a:ln>
                <a:noFill/>
              </a:ln>
              <a:solidFill>
                <a:schemeClr val="bg2">
                  <a:lumMod val="75000"/>
                </a:schemeClr>
              </a:solidFill>
              <a:effectLst/>
              <a:uLnTx/>
              <a:uFillTx/>
              <a:latin typeface="新宋体" panose="02010609030101010101" pitchFamily="49" charset="-122"/>
              <a:ea typeface="新宋体" panose="02010609030101010101" pitchFamily="49" charset="-122"/>
              <a:cs typeface="+mn-cs"/>
            </a:endParaRPr>
          </a:p>
        </p:txBody>
      </p:sp>
      <p:grpSp>
        <p:nvGrpSpPr>
          <p:cNvPr id="4" name="组合 3"/>
          <p:cNvGrpSpPr/>
          <p:nvPr/>
        </p:nvGrpSpPr>
        <p:grpSpPr>
          <a:xfrm>
            <a:off x="-4806" y="-132909"/>
            <a:ext cx="8045022" cy="1113634"/>
            <a:chOff x="-4806" y="-132909"/>
            <a:chExt cx="8045022" cy="1113634"/>
          </a:xfrm>
        </p:grpSpPr>
        <p:sp>
          <p:nvSpPr>
            <p:cNvPr id="5" name="直角三角形 4"/>
            <p:cNvSpPr/>
            <p:nvPr/>
          </p:nvSpPr>
          <p:spPr>
            <a:xfrm flipV="1">
              <a:off x="0" y="-8"/>
              <a:ext cx="8040216" cy="980733"/>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4"/>
            <p:cNvSpPr txBox="1"/>
            <p:nvPr/>
          </p:nvSpPr>
          <p:spPr>
            <a:xfrm>
              <a:off x="-4806" y="-132909"/>
              <a:ext cx="4333510" cy="822960"/>
            </a:xfrm>
            <a:prstGeom prst="rect">
              <a:avLst/>
            </a:prstGeom>
            <a:noFill/>
          </p:spPr>
          <p:txBody>
            <a:bodyPr wrap="square" rtlCol="0">
              <a:spAutoFit/>
            </a:bodyPr>
            <a:lstStyle/>
            <a:p>
              <a:pPr>
                <a:lnSpc>
                  <a:spcPct val="150000"/>
                </a:lnSpc>
              </a:pPr>
              <a:r>
                <a:rPr lang="zh-CN" altLang="zh-CN" sz="3200" dirty="0" smtClean="0">
                  <a:solidFill>
                    <a:srgbClr val="FF0000"/>
                  </a:solidFill>
                  <a:ea typeface="新宋体" panose="02010609030101010101" pitchFamily="49" charset="-122"/>
                </a:rPr>
                <a:t> 想一想</a:t>
              </a:r>
              <a:r>
                <a:rPr lang="zh-CN" altLang="en-US" sz="3200" b="1" dirty="0" smtClean="0">
                  <a:solidFill>
                    <a:srgbClr val="FF0000"/>
                  </a:solidFill>
                  <a:ea typeface="新宋体" panose="02010609030101010101" pitchFamily="49" charset="-122"/>
                </a:rPr>
                <a:t>？</a:t>
              </a:r>
              <a:endParaRPr lang="zh-CN" altLang="zh-CN" sz="3200" b="1" dirty="0">
                <a:solidFill>
                  <a:srgbClr val="FF0000"/>
                </a:solidFill>
                <a:ea typeface="华文新魏" pitchFamily="2" charset="-122"/>
              </a:endParaRPr>
            </a:p>
          </p:txBody>
        </p:sp>
      </p:grpSp>
      <p:sp>
        <p:nvSpPr>
          <p:cNvPr id="7" name="矩形 6"/>
          <p:cNvSpPr/>
          <p:nvPr/>
        </p:nvSpPr>
        <p:spPr>
          <a:xfrm>
            <a:off x="1000125" y="4685030"/>
            <a:ext cx="377825" cy="1188720"/>
          </a:xfrm>
          <a:prstGeom prst="rect">
            <a:avLst/>
          </a:prstGeom>
          <a:noFill/>
          <a:ln>
            <a:noFill/>
          </a:ln>
          <a:extLst>
            <a:ext uri="{909E8E84-426E-40DD-AFC4-6F175D3DCCD1}">
              <a14:hiddenFill xmlns:a14="http://schemas.microsoft.com/office/drawing/2010/main">
                <a:solidFill>
                  <a:schemeClr val="lt1"/>
                </a:solidFill>
              </a14:hiddenFill>
            </a:ext>
          </a:extLst>
        </p:spPr>
        <p:style>
          <a:lnRef idx="2">
            <a:schemeClr val="dk1"/>
          </a:lnRef>
          <a:fillRef idx="1">
            <a:schemeClr val="lt1"/>
          </a:fillRef>
          <a:effectRef idx="0">
            <a:schemeClr val="dk1"/>
          </a:effectRef>
          <a:fontRef idx="minor">
            <a:schemeClr val="dk1"/>
          </a:fontRef>
        </p:style>
        <p:txBody>
          <a:bodyPr wrap="square" rtlCol="0" anchor="t">
            <a:spAutoFit/>
            <a:scene3d>
              <a:camera prst="orthographicFront"/>
              <a:lightRig rig="threePt" dir="t">
                <a:rot lat="0" lon="0" rev="0"/>
              </a:lightRig>
            </a:scene3d>
            <a:sp3d extrusionH="120650" prstMaterial="matte"/>
          </a:bodyPr>
          <a:lstStyle/>
          <a:p>
            <a:pPr algn="ctr"/>
            <a:r>
              <a:rPr kumimoji="0" lang="zh-CN" altLang="en-US" sz="7200" b="1" i="0" u="none" strike="noStrike" kern="1200" cap="none" spc="0" normalizeH="0" baseline="0" noProof="0" dirty="0" smtClean="0">
                <a:ln>
                  <a:gradFill>
                    <a:gsLst>
                      <a:gs pos="98000">
                        <a:srgbClr val="F88C89"/>
                      </a:gs>
                      <a:gs pos="86000">
                        <a:srgbClr val="F8D078"/>
                      </a:gs>
                      <a:gs pos="73000">
                        <a:srgbClr val="BAD172"/>
                      </a:gs>
                      <a:gs pos="62000">
                        <a:srgbClr val="BEC7AF"/>
                      </a:gs>
                      <a:gs pos="50000">
                        <a:srgbClr val="83D9E3"/>
                      </a:gs>
                      <a:gs pos="37000">
                        <a:srgbClr val="9C61DF"/>
                      </a:gs>
                      <a:gs pos="24000">
                        <a:srgbClr val="CA78E1"/>
                      </a:gs>
                      <a:gs pos="12000">
                        <a:srgbClr val="E564DF"/>
                      </a:gs>
                      <a:gs pos="0">
                        <a:srgbClr val="F86CC0"/>
                      </a:gs>
                    </a:gsLst>
                    <a:lin ang="0"/>
                  </a:gradFill>
                </a:ln>
                <a:gradFill>
                  <a:gsLst>
                    <a:gs pos="79000">
                      <a:srgbClr val="CCFF66"/>
                    </a:gs>
                    <a:gs pos="94000">
                      <a:srgbClr val="FFFF00">
                        <a:alpha val="50000"/>
                      </a:srgbClr>
                    </a:gs>
                    <a:gs pos="70000">
                      <a:srgbClr val="00FF00">
                        <a:alpha val="13000"/>
                      </a:srgbClr>
                    </a:gs>
                    <a:gs pos="56000">
                      <a:srgbClr val="00FFFF">
                        <a:alpha val="50000"/>
                      </a:srgbClr>
                    </a:gs>
                    <a:gs pos="43000">
                      <a:srgbClr val="00FFFF">
                        <a:alpha val="13000"/>
                      </a:srgbClr>
                    </a:gs>
                    <a:gs pos="22000">
                      <a:srgbClr val="FF00FF">
                        <a:alpha val="50000"/>
                      </a:srgbClr>
                    </a:gs>
                    <a:gs pos="33000">
                      <a:srgbClr val="9900FF">
                        <a:alpha val="50000"/>
                      </a:srgbClr>
                    </a:gs>
                    <a:gs pos="5000">
                      <a:srgbClr val="FF00FF">
                        <a:alpha val="50000"/>
                      </a:srgbClr>
                    </a:gs>
                    <a:gs pos="0">
                      <a:srgbClr val="FF3300">
                        <a:alpha val="50000"/>
                      </a:srgbClr>
                    </a:gs>
                    <a:gs pos="100000">
                      <a:srgbClr val="FF3300">
                        <a:alpha val="30000"/>
                      </a:srgbClr>
                    </a:gs>
                  </a:gsLst>
                  <a:lin ang="0"/>
                </a:gradFill>
                <a:effectLst>
                  <a:outerShdw blurRad="50800" dist="38100" algn="l" rotWithShape="0">
                    <a:srgbClr val="CC00CC">
                      <a:alpha val="40000"/>
                    </a:srgbClr>
                  </a:outerShdw>
                </a:effectLst>
                <a:uLnTx/>
                <a:uFillTx/>
                <a:latin typeface="新宋体" panose="02010609030101010101" pitchFamily="49" charset="-122"/>
                <a:ea typeface="新宋体" panose="02010609030101010101" pitchFamily="49" charset="-122"/>
                <a:cs typeface="+mn-cs"/>
              </a:rPr>
              <a:t>？</a:t>
            </a:r>
            <a:endParaRPr kumimoji="0" lang="zh-CN" altLang="en-US" sz="7200" b="1" i="0" u="none" strike="noStrike" kern="1200" cap="none" spc="0" normalizeH="0" baseline="0" noProof="0" dirty="0" smtClean="0">
              <a:ln>
                <a:gradFill>
                  <a:gsLst>
                    <a:gs pos="98000">
                      <a:srgbClr val="F88C89"/>
                    </a:gs>
                    <a:gs pos="86000">
                      <a:srgbClr val="F8D078"/>
                    </a:gs>
                    <a:gs pos="73000">
                      <a:srgbClr val="BAD172"/>
                    </a:gs>
                    <a:gs pos="62000">
                      <a:srgbClr val="BEC7AF"/>
                    </a:gs>
                    <a:gs pos="50000">
                      <a:srgbClr val="83D9E3"/>
                    </a:gs>
                    <a:gs pos="37000">
                      <a:srgbClr val="9C61DF"/>
                    </a:gs>
                    <a:gs pos="24000">
                      <a:srgbClr val="CA78E1"/>
                    </a:gs>
                    <a:gs pos="12000">
                      <a:srgbClr val="E564DF"/>
                    </a:gs>
                    <a:gs pos="0">
                      <a:srgbClr val="F86CC0"/>
                    </a:gs>
                  </a:gsLst>
                  <a:lin ang="0"/>
                </a:gradFill>
              </a:ln>
              <a:gradFill>
                <a:gsLst>
                  <a:gs pos="79000">
                    <a:srgbClr val="CCFF66"/>
                  </a:gs>
                  <a:gs pos="94000">
                    <a:srgbClr val="FFFF00">
                      <a:alpha val="50000"/>
                    </a:srgbClr>
                  </a:gs>
                  <a:gs pos="70000">
                    <a:srgbClr val="00FF00">
                      <a:alpha val="13000"/>
                    </a:srgbClr>
                  </a:gs>
                  <a:gs pos="56000">
                    <a:srgbClr val="00FFFF">
                      <a:alpha val="50000"/>
                    </a:srgbClr>
                  </a:gs>
                  <a:gs pos="43000">
                    <a:srgbClr val="00FFFF">
                      <a:alpha val="13000"/>
                    </a:srgbClr>
                  </a:gs>
                  <a:gs pos="22000">
                    <a:srgbClr val="FF00FF">
                      <a:alpha val="50000"/>
                    </a:srgbClr>
                  </a:gs>
                  <a:gs pos="33000">
                    <a:srgbClr val="9900FF">
                      <a:alpha val="50000"/>
                    </a:srgbClr>
                  </a:gs>
                  <a:gs pos="5000">
                    <a:srgbClr val="FF00FF">
                      <a:alpha val="50000"/>
                    </a:srgbClr>
                  </a:gs>
                  <a:gs pos="0">
                    <a:srgbClr val="FF3300">
                      <a:alpha val="50000"/>
                    </a:srgbClr>
                  </a:gs>
                  <a:gs pos="100000">
                    <a:srgbClr val="FF3300">
                      <a:alpha val="30000"/>
                    </a:srgbClr>
                  </a:gs>
                </a:gsLst>
                <a:lin ang="0"/>
              </a:gradFill>
              <a:effectLst>
                <a:outerShdw blurRad="50800" dist="38100" algn="l" rotWithShape="0">
                  <a:srgbClr val="CC00CC">
                    <a:alpha val="40000"/>
                  </a:srgbClr>
                </a:outerShdw>
              </a:effectLst>
              <a:uLnTx/>
              <a:uFillTx/>
              <a:latin typeface="新宋体" panose="02010609030101010101" pitchFamily="49" charset="-122"/>
              <a:ea typeface="新宋体" panose="02010609030101010101" pitchFamily="49" charset="-122"/>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任意多边形 17"/>
          <p:cNvSpPr/>
          <p:nvPr/>
        </p:nvSpPr>
        <p:spPr bwMode="auto">
          <a:xfrm>
            <a:off x="-34925" y="0"/>
            <a:ext cx="5437188" cy="6858000"/>
          </a:xfrm>
          <a:custGeom>
            <a:avLst/>
            <a:gdLst>
              <a:gd name="T0" fmla="*/ 0 w 5437991"/>
              <a:gd name="T1" fmla="*/ 0 h 6858000"/>
              <a:gd name="T2" fmla="*/ 5435582 w 5437991"/>
              <a:gd name="T3" fmla="*/ 0 h 6858000"/>
              <a:gd name="T4" fmla="*/ 1632404 w 5437991"/>
              <a:gd name="T5" fmla="*/ 6858000 h 6858000"/>
              <a:gd name="T6" fmla="*/ 0 w 5437991"/>
              <a:gd name="T7" fmla="*/ 6858000 h 6858000"/>
              <a:gd name="T8" fmla="*/ 0 w 5437991"/>
              <a:gd name="T9" fmla="*/ 0 h 6858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37991" h="6858000">
                <a:moveTo>
                  <a:pt x="0" y="0"/>
                </a:moveTo>
                <a:lnTo>
                  <a:pt x="5437991" y="0"/>
                </a:lnTo>
                <a:lnTo>
                  <a:pt x="1633127" y="6858000"/>
                </a:lnTo>
                <a:lnTo>
                  <a:pt x="0" y="6858000"/>
                </a:lnTo>
                <a:lnTo>
                  <a:pt x="0" y="0"/>
                </a:lnTo>
                <a:close/>
              </a:path>
            </a:pathLst>
          </a:custGeom>
          <a:solidFill>
            <a:schemeClr val="bg1">
              <a:lumMod val="75000"/>
              <a:lumOff val="25000"/>
            </a:schemeClr>
          </a:solidFill>
          <a:ln>
            <a:noFill/>
          </a:ln>
        </p:spPr>
        <p:txBody>
          <a:bodyPr anchor="ctr"/>
          <a:lstStyle/>
          <a:p>
            <a:endParaRPr lang="zh-CN" altLang="en-US"/>
          </a:p>
        </p:txBody>
      </p:sp>
      <p:sp>
        <p:nvSpPr>
          <p:cNvPr id="3075" name="Text Box 20"/>
          <p:cNvSpPr txBox="1">
            <a:spLocks noChangeArrowheads="1"/>
          </p:cNvSpPr>
          <p:nvPr/>
        </p:nvSpPr>
        <p:spPr bwMode="auto">
          <a:xfrm>
            <a:off x="2830514" y="1206501"/>
            <a:ext cx="1811337"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 typeface="Arial" panose="020B0604020202020204" pitchFamily="34" charset="0"/>
              <a:buNone/>
            </a:pPr>
            <a:r>
              <a:rPr lang="zh-CN" altLang="en-US" sz="2400" dirty="0" smtClean="0">
                <a:solidFill>
                  <a:srgbClr val="FFFFFF"/>
                </a:solidFill>
                <a:latin typeface="Arial Black" panose="020B0A04020102020204" pitchFamily="34" charset="0"/>
                <a:ea typeface="华文新魏" pitchFamily="2" charset="-122"/>
              </a:rPr>
              <a:t>C</a:t>
            </a:r>
            <a:r>
              <a:rPr lang="en-US" altLang="zh-CN" sz="2400" dirty="0" err="1" smtClean="0">
                <a:solidFill>
                  <a:srgbClr val="FFFFFF"/>
                </a:solidFill>
                <a:latin typeface="Arial Black" panose="020B0A04020102020204" pitchFamily="34" charset="0"/>
                <a:ea typeface="华文新魏" pitchFamily="2" charset="-122"/>
              </a:rPr>
              <a:t>hapter</a:t>
            </a:r>
            <a:endParaRPr lang="zh-CN" altLang="en-US" sz="2400" dirty="0">
              <a:solidFill>
                <a:srgbClr val="FFFFFF"/>
              </a:solidFill>
              <a:latin typeface="Arial Black" panose="020B0A04020102020204" pitchFamily="34" charset="0"/>
              <a:ea typeface="华文新魏" pitchFamily="2" charset="-122"/>
            </a:endParaRPr>
          </a:p>
        </p:txBody>
      </p:sp>
      <p:sp>
        <p:nvSpPr>
          <p:cNvPr id="3076" name="文本框 20"/>
          <p:cNvSpPr txBox="1">
            <a:spLocks noChangeArrowheads="1"/>
          </p:cNvSpPr>
          <p:nvPr/>
        </p:nvSpPr>
        <p:spPr bwMode="auto">
          <a:xfrm>
            <a:off x="1801814" y="828675"/>
            <a:ext cx="1347787" cy="230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dirty="0" smtClean="0">
                <a:solidFill>
                  <a:srgbClr val="FFFFFF"/>
                </a:solidFill>
                <a:latin typeface="微软雅黑" panose="020B0503020204020204" pitchFamily="34" charset="-122"/>
                <a:ea typeface="微软雅黑" panose="020B0503020204020204" pitchFamily="34" charset="-122"/>
              </a:rPr>
              <a:t>主题</a:t>
            </a:r>
            <a:endParaRPr lang="en-US" altLang="zh-CN" sz="4800" dirty="0" smtClean="0">
              <a:solidFill>
                <a:srgbClr val="FFFFFF"/>
              </a:solidFill>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 typeface="Arial" panose="020B0604020202020204" pitchFamily="34" charset="0"/>
              <a:buNone/>
            </a:pPr>
            <a:r>
              <a:rPr lang="en-US" sz="4800" dirty="0" smtClean="0">
                <a:solidFill>
                  <a:srgbClr val="FFFFFF"/>
                </a:solidFill>
                <a:latin typeface="微软雅黑" panose="020B0503020204020204" pitchFamily="34" charset="-122"/>
                <a:ea typeface="微软雅黑" panose="020B0503020204020204" pitchFamily="34" charset="-122"/>
              </a:rPr>
              <a:t>3</a:t>
            </a:r>
            <a:endParaRPr lang="en-US" sz="4800" dirty="0">
              <a:solidFill>
                <a:srgbClr val="FFFFFF"/>
              </a:solidFill>
              <a:latin typeface="微软雅黑" panose="020B0503020204020204" pitchFamily="34" charset="-122"/>
              <a:ea typeface="微软雅黑" panose="020B0503020204020204" pitchFamily="34" charset="-122"/>
            </a:endParaRPr>
          </a:p>
        </p:txBody>
      </p:sp>
      <p:cxnSp>
        <p:nvCxnSpPr>
          <p:cNvPr id="3077" name="直接连接符 22"/>
          <p:cNvCxnSpPr>
            <a:cxnSpLocks noChangeShapeType="1"/>
          </p:cNvCxnSpPr>
          <p:nvPr/>
        </p:nvCxnSpPr>
        <p:spPr bwMode="auto">
          <a:xfrm>
            <a:off x="2095501" y="1628775"/>
            <a:ext cx="2430463" cy="0"/>
          </a:xfrm>
          <a:prstGeom prst="line">
            <a:avLst/>
          </a:prstGeom>
          <a:noFill/>
          <a:ln w="9525">
            <a:solidFill>
              <a:srgbClr val="FFFFFF"/>
            </a:solidFill>
            <a:prstDash val="sysDash"/>
            <a:round/>
          </a:ln>
          <a:extLst>
            <a:ext uri="{909E8E84-426E-40DD-AFC4-6F175D3DCCD1}">
              <a14:hiddenFill xmlns:a14="http://schemas.microsoft.com/office/drawing/2010/main">
                <a:noFill/>
              </a14:hiddenFill>
            </a:ext>
          </a:extLst>
        </p:spPr>
      </p:cxnSp>
      <p:cxnSp>
        <p:nvCxnSpPr>
          <p:cNvPr id="3078" name="直接连接符 24"/>
          <p:cNvCxnSpPr>
            <a:cxnSpLocks noChangeShapeType="1"/>
          </p:cNvCxnSpPr>
          <p:nvPr/>
        </p:nvCxnSpPr>
        <p:spPr bwMode="auto">
          <a:xfrm>
            <a:off x="2844800" y="534989"/>
            <a:ext cx="0" cy="2124075"/>
          </a:xfrm>
          <a:prstGeom prst="line">
            <a:avLst/>
          </a:prstGeom>
          <a:noFill/>
          <a:ln w="9525">
            <a:solidFill>
              <a:srgbClr val="FFFFFF"/>
            </a:solidFill>
            <a:prstDash val="sysDash"/>
            <a:round/>
          </a:ln>
          <a:extLst>
            <a:ext uri="{909E8E84-426E-40DD-AFC4-6F175D3DCCD1}">
              <a14:hiddenFill xmlns:a14="http://schemas.microsoft.com/office/drawing/2010/main">
                <a:noFill/>
              </a14:hiddenFill>
            </a:ext>
          </a:extLst>
        </p:spPr>
      </p:cxnSp>
      <p:sp>
        <p:nvSpPr>
          <p:cNvPr id="3079" name="椭圆 25"/>
          <p:cNvSpPr>
            <a:spLocks noChangeArrowheads="1"/>
          </p:cNvSpPr>
          <p:nvPr/>
        </p:nvSpPr>
        <p:spPr bwMode="auto">
          <a:xfrm>
            <a:off x="5866663" y="908398"/>
            <a:ext cx="1032768" cy="103054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3200">
              <a:solidFill>
                <a:srgbClr val="FFFFFF"/>
              </a:solidFill>
              <a:latin typeface="Arial Narrow" panose="020B0606020202030204" pitchFamily="34" charset="0"/>
              <a:ea typeface="微软雅黑" panose="020B0503020204020204" pitchFamily="34" charset="-122"/>
            </a:endParaRPr>
          </a:p>
        </p:txBody>
      </p:sp>
      <p:sp>
        <p:nvSpPr>
          <p:cNvPr id="3080" name="椭圆 28"/>
          <p:cNvSpPr>
            <a:spLocks noChangeArrowheads="1"/>
          </p:cNvSpPr>
          <p:nvPr/>
        </p:nvSpPr>
        <p:spPr bwMode="auto">
          <a:xfrm>
            <a:off x="4851567" y="2671666"/>
            <a:ext cx="1032768" cy="103276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3200">
              <a:solidFill>
                <a:srgbClr val="FFFFFF"/>
              </a:solidFill>
              <a:latin typeface="Arial Narrow" panose="020B0606020202030204" pitchFamily="34" charset="0"/>
              <a:ea typeface="微软雅黑" panose="020B0503020204020204" pitchFamily="34" charset="-122"/>
            </a:endParaRPr>
          </a:p>
        </p:txBody>
      </p:sp>
      <p:sp>
        <p:nvSpPr>
          <p:cNvPr id="3081" name="椭圆 29"/>
          <p:cNvSpPr>
            <a:spLocks noChangeArrowheads="1"/>
          </p:cNvSpPr>
          <p:nvPr/>
        </p:nvSpPr>
        <p:spPr bwMode="auto">
          <a:xfrm>
            <a:off x="3595845" y="4465139"/>
            <a:ext cx="1030542" cy="103276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3200">
              <a:solidFill>
                <a:srgbClr val="FFFFFF"/>
              </a:solidFill>
              <a:latin typeface="Arial Narrow" panose="020B0606020202030204" pitchFamily="34" charset="0"/>
              <a:ea typeface="微软雅黑" panose="020B0503020204020204" pitchFamily="34" charset="-122"/>
            </a:endParaRPr>
          </a:p>
        </p:txBody>
      </p:sp>
      <p:sp>
        <p:nvSpPr>
          <p:cNvPr id="3083" name="椭圆 31"/>
          <p:cNvSpPr>
            <a:spLocks noChangeArrowheads="1"/>
          </p:cNvSpPr>
          <p:nvPr/>
        </p:nvSpPr>
        <p:spPr bwMode="auto">
          <a:xfrm>
            <a:off x="5942340" y="981848"/>
            <a:ext cx="881414" cy="883641"/>
          </a:xfrm>
          <a:prstGeom prst="ellipse">
            <a:avLst/>
          </a:prstGeom>
          <a:solidFill>
            <a:srgbClr val="0E5671"/>
          </a:solidFill>
          <a:ln>
            <a:noFill/>
          </a:ln>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dirty="0" smtClean="0">
                <a:solidFill>
                  <a:srgbClr val="FFFFFF"/>
                </a:solidFill>
                <a:latin typeface="Arial Black" panose="020B0A04020102020204" pitchFamily="34" charset="0"/>
                <a:ea typeface="微软雅黑" panose="020B0503020204020204" pitchFamily="34" charset="-122"/>
              </a:rPr>
              <a:t>探寻</a:t>
            </a:r>
            <a:r>
              <a:rPr lang="en-US" altLang="zh-CN" sz="2400" dirty="0" smtClean="0">
                <a:solidFill>
                  <a:srgbClr val="FFFFFF"/>
                </a:solidFill>
                <a:latin typeface="Arial Black" panose="020B0A04020102020204" pitchFamily="34" charset="0"/>
                <a:ea typeface="微软雅黑" panose="020B0503020204020204" pitchFamily="34" charset="-122"/>
              </a:rPr>
              <a:t>1</a:t>
            </a:r>
            <a:endParaRPr lang="en-US" altLang="zh-CN" sz="2400" dirty="0">
              <a:solidFill>
                <a:srgbClr val="FFFFFF"/>
              </a:solidFill>
              <a:latin typeface="Arial Black" panose="020B0A04020102020204" pitchFamily="34" charset="0"/>
              <a:ea typeface="微软雅黑" panose="020B0503020204020204" pitchFamily="34" charset="-122"/>
            </a:endParaRPr>
          </a:p>
        </p:txBody>
      </p:sp>
      <p:sp>
        <p:nvSpPr>
          <p:cNvPr id="3084" name="椭圆 32"/>
          <p:cNvSpPr>
            <a:spLocks noChangeArrowheads="1"/>
          </p:cNvSpPr>
          <p:nvPr/>
        </p:nvSpPr>
        <p:spPr bwMode="auto">
          <a:xfrm>
            <a:off x="4925017" y="2747343"/>
            <a:ext cx="883641" cy="881414"/>
          </a:xfrm>
          <a:prstGeom prst="ellipse">
            <a:avLst/>
          </a:prstGeom>
          <a:solidFill>
            <a:srgbClr val="0E5671"/>
          </a:solidFill>
          <a:ln>
            <a:noFill/>
          </a:ln>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2400" dirty="0" smtClean="0">
                <a:solidFill>
                  <a:srgbClr val="FFFFFF"/>
                </a:solidFill>
                <a:latin typeface="Arial Black" panose="020B0A04020102020204" pitchFamily="34" charset="0"/>
                <a:ea typeface="微软雅黑" panose="020B0503020204020204" pitchFamily="34" charset="-122"/>
              </a:rPr>
              <a:t>探寻</a:t>
            </a:r>
            <a:r>
              <a:rPr lang="en-US" altLang="zh-CN" sz="2400" dirty="0" smtClean="0">
                <a:solidFill>
                  <a:srgbClr val="FFFFFF"/>
                </a:solidFill>
                <a:latin typeface="Arial Black" panose="020B0A04020102020204" pitchFamily="34" charset="0"/>
                <a:ea typeface="微软雅黑" panose="020B0503020204020204" pitchFamily="34" charset="-122"/>
              </a:rPr>
              <a:t>2</a:t>
            </a:r>
            <a:endParaRPr lang="en-US" altLang="zh-CN" sz="2400" dirty="0">
              <a:solidFill>
                <a:srgbClr val="FFFFFF"/>
              </a:solidFill>
              <a:latin typeface="Arial Black" panose="020B0A04020102020204" pitchFamily="34" charset="0"/>
              <a:ea typeface="微软雅黑" panose="020B0503020204020204" pitchFamily="34" charset="-122"/>
            </a:endParaRPr>
          </a:p>
        </p:txBody>
      </p:sp>
      <p:sp>
        <p:nvSpPr>
          <p:cNvPr id="3085" name="椭圆 33"/>
          <p:cNvSpPr>
            <a:spLocks noChangeArrowheads="1"/>
          </p:cNvSpPr>
          <p:nvPr/>
        </p:nvSpPr>
        <p:spPr bwMode="auto">
          <a:xfrm>
            <a:off x="3664215" y="4570342"/>
            <a:ext cx="883641" cy="883639"/>
          </a:xfrm>
          <a:prstGeom prst="ellipse">
            <a:avLst/>
          </a:prstGeom>
          <a:solidFill>
            <a:srgbClr val="0E5671"/>
          </a:solidFill>
          <a:ln>
            <a:noFill/>
          </a:ln>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dirty="0" smtClean="0">
                <a:solidFill>
                  <a:srgbClr val="FFFFFF"/>
                </a:solidFill>
                <a:latin typeface="Arial Black" panose="020B0A04020102020204" pitchFamily="34" charset="0"/>
                <a:ea typeface="微软雅黑" panose="020B0503020204020204" pitchFamily="34" charset="-122"/>
              </a:rPr>
              <a:t>探寻</a:t>
            </a:r>
            <a:endParaRPr lang="en-US" altLang="zh-CN" sz="2400" dirty="0" smtClean="0">
              <a:solidFill>
                <a:srgbClr val="FFFFFF"/>
              </a:solidFill>
              <a:latin typeface="Arial Black" panose="020B0A04020102020204" pitchFamily="34" charset="0"/>
              <a:ea typeface="微软雅黑" panose="020B0503020204020204" pitchFamily="34" charset="-122"/>
            </a:endParaRPr>
          </a:p>
          <a:p>
            <a:pPr algn="ctr" eaLnBrk="1" hangingPunct="1">
              <a:lnSpc>
                <a:spcPct val="100000"/>
              </a:lnSpc>
              <a:spcBef>
                <a:spcPct val="0"/>
              </a:spcBef>
              <a:buFont typeface="Arial" panose="020B0604020202020204" pitchFamily="34" charset="0"/>
              <a:buNone/>
            </a:pPr>
            <a:r>
              <a:rPr lang="en-US" altLang="zh-CN" sz="2400" dirty="0" smtClean="0">
                <a:solidFill>
                  <a:srgbClr val="FFFFFF"/>
                </a:solidFill>
                <a:latin typeface="Arial Black" panose="020B0A04020102020204" pitchFamily="34" charset="0"/>
                <a:ea typeface="微软雅黑" panose="020B0503020204020204" pitchFamily="34" charset="-122"/>
              </a:rPr>
              <a:t>3</a:t>
            </a:r>
            <a:endParaRPr lang="en-US" altLang="zh-CN" sz="3600" dirty="0">
              <a:solidFill>
                <a:srgbClr val="FFFFFF"/>
              </a:solidFill>
              <a:latin typeface="Arial Black" panose="020B0A04020102020204" pitchFamily="34" charset="0"/>
              <a:ea typeface="微软雅黑" panose="020B0503020204020204" pitchFamily="34" charset="-122"/>
            </a:endParaRPr>
          </a:p>
        </p:txBody>
      </p:sp>
      <p:sp>
        <p:nvSpPr>
          <p:cNvPr id="5" name="矩形 4"/>
          <p:cNvSpPr/>
          <p:nvPr/>
        </p:nvSpPr>
        <p:spPr>
          <a:xfrm>
            <a:off x="7448070" y="1092240"/>
            <a:ext cx="3328449" cy="773250"/>
          </a:xfrm>
          <a:prstGeom prst="rect">
            <a:avLst/>
          </a:prstGeom>
          <a:solidFill>
            <a:srgbClr val="0E56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l"/>
            </a:pPr>
            <a:r>
              <a:rPr lang="zh-CN" altLang="en-US" sz="2400" dirty="0" smtClean="0">
                <a:latin typeface="华文琥珀" panose="02010800040101010101" pitchFamily="2" charset="-122"/>
                <a:ea typeface="华文琥珀" panose="02010800040101010101" pitchFamily="2" charset="-122"/>
              </a:rPr>
              <a:t>婴幼儿常见传染病及预防</a:t>
            </a:r>
            <a:endParaRPr lang="zh-CN" altLang="en-US" sz="2400" dirty="0">
              <a:latin typeface="华文琥珀" panose="02010800040101010101" pitchFamily="2" charset="-122"/>
              <a:ea typeface="华文琥珀" panose="02010800040101010101" pitchFamily="2" charset="-122"/>
            </a:endParaRPr>
          </a:p>
        </p:txBody>
      </p:sp>
      <p:sp>
        <p:nvSpPr>
          <p:cNvPr id="20" name="矩形 19"/>
          <p:cNvSpPr/>
          <p:nvPr/>
        </p:nvSpPr>
        <p:spPr>
          <a:xfrm>
            <a:off x="6457313" y="2884166"/>
            <a:ext cx="3328449" cy="773250"/>
          </a:xfrm>
          <a:prstGeom prst="rect">
            <a:avLst/>
          </a:prstGeom>
          <a:solidFill>
            <a:srgbClr val="0E56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l"/>
            </a:pPr>
            <a:r>
              <a:rPr lang="zh-CN" altLang="en-US" sz="2400" dirty="0">
                <a:latin typeface="华文琥珀" panose="02010800040101010101" pitchFamily="2" charset="-122"/>
                <a:ea typeface="华文琥珀" panose="02010800040101010101" pitchFamily="2" charset="-122"/>
              </a:rPr>
              <a:t>婴幼儿常见普通疾病及预防</a:t>
            </a:r>
            <a:endParaRPr lang="zh-CN" altLang="en-US" sz="2400" dirty="0">
              <a:latin typeface="华文琥珀" panose="02010800040101010101" pitchFamily="2" charset="-122"/>
              <a:ea typeface="华文琥珀" panose="02010800040101010101" pitchFamily="2" charset="-122"/>
            </a:endParaRPr>
          </a:p>
        </p:txBody>
      </p:sp>
      <p:sp>
        <p:nvSpPr>
          <p:cNvPr id="23" name="矩形 22"/>
          <p:cNvSpPr/>
          <p:nvPr/>
        </p:nvSpPr>
        <p:spPr>
          <a:xfrm>
            <a:off x="5152214" y="4751718"/>
            <a:ext cx="3328449" cy="773250"/>
          </a:xfrm>
          <a:prstGeom prst="rect">
            <a:avLst/>
          </a:prstGeom>
          <a:solidFill>
            <a:srgbClr val="0E56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l"/>
            </a:pPr>
            <a:r>
              <a:rPr lang="zh-CN" altLang="en-US" sz="2400" dirty="0">
                <a:latin typeface="华文琥珀" panose="02010800040101010101" pitchFamily="2" charset="-122"/>
                <a:ea typeface="华文琥珀" panose="02010800040101010101" pitchFamily="2" charset="-122"/>
              </a:rPr>
              <a:t>常用护理技术</a:t>
            </a:r>
            <a:endParaRPr lang="zh-CN" altLang="en-US" sz="2400" dirty="0">
              <a:latin typeface="华文琥珀" panose="02010800040101010101" pitchFamily="2" charset="-122"/>
              <a:ea typeface="华文琥珀"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806" y="-132909"/>
            <a:ext cx="8045022" cy="1113634"/>
            <a:chOff x="-4806" y="-132909"/>
            <a:chExt cx="8045022" cy="1113634"/>
          </a:xfrm>
        </p:grpSpPr>
        <p:sp>
          <p:nvSpPr>
            <p:cNvPr id="5" name="直角三角形 4"/>
            <p:cNvSpPr/>
            <p:nvPr/>
          </p:nvSpPr>
          <p:spPr>
            <a:xfrm flipV="1">
              <a:off x="0" y="-8"/>
              <a:ext cx="8040216" cy="980733"/>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4"/>
            <p:cNvSpPr txBox="1"/>
            <p:nvPr/>
          </p:nvSpPr>
          <p:spPr>
            <a:xfrm>
              <a:off x="-4806" y="-132909"/>
              <a:ext cx="4333510" cy="829945"/>
            </a:xfrm>
            <a:prstGeom prst="rect">
              <a:avLst/>
            </a:prstGeom>
            <a:noFill/>
          </p:spPr>
          <p:txBody>
            <a:bodyPr wrap="square" rtlCol="0">
              <a:spAutoFit/>
            </a:bodyPr>
            <a:lstStyle/>
            <a:p>
              <a:pPr>
                <a:lnSpc>
                  <a:spcPct val="150000"/>
                </a:lnSpc>
              </a:pPr>
              <a:r>
                <a:rPr lang="zh-CN" altLang="zh-CN" sz="3200" dirty="0" smtClean="0">
                  <a:solidFill>
                    <a:srgbClr val="FF0000"/>
                  </a:solidFill>
                  <a:ea typeface="新宋体" panose="02010609030101010101" pitchFamily="49" charset="-122"/>
                </a:rPr>
                <a:t> 小调查：</a:t>
              </a:r>
              <a:endParaRPr lang="zh-CN" altLang="zh-CN" sz="3200" b="1" dirty="0">
                <a:solidFill>
                  <a:srgbClr val="FF0000"/>
                </a:solidFill>
                <a:ea typeface="华文新魏" pitchFamily="2" charset="-122"/>
              </a:endParaRPr>
            </a:p>
          </p:txBody>
        </p:sp>
      </p:grpSp>
      <p:pic>
        <p:nvPicPr>
          <p:cNvPr id="3079" name="图片 3078" descr="20300343690686133308632405260"/>
          <p:cNvPicPr>
            <a:picLocks noChangeAspect="1"/>
          </p:cNvPicPr>
          <p:nvPr/>
        </p:nvPicPr>
        <p:blipFill>
          <a:blip r:embed="rId1"/>
          <a:stretch>
            <a:fillRect/>
          </a:stretch>
        </p:blipFill>
        <p:spPr>
          <a:xfrm>
            <a:off x="9306560" y="197485"/>
            <a:ext cx="2628900" cy="3213100"/>
          </a:xfrm>
          <a:prstGeom prst="rect">
            <a:avLst/>
          </a:prstGeom>
          <a:noFill/>
          <a:ln w="9525">
            <a:noFill/>
          </a:ln>
        </p:spPr>
      </p:pic>
      <p:sp>
        <p:nvSpPr>
          <p:cNvPr id="3075" name="文本占位符 3074"/>
          <p:cNvSpPr>
            <a:spLocks noGrp="1"/>
          </p:cNvSpPr>
          <p:nvPr/>
        </p:nvSpPr>
        <p:spPr>
          <a:xfrm>
            <a:off x="402590" y="1727835"/>
            <a:ext cx="8569325" cy="3402013"/>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a:lnSpc>
                <a:spcPct val="150000"/>
              </a:lnSpc>
            </a:pPr>
            <a:r>
              <a:rPr lang="en-US" altLang="zh-CN" dirty="0">
                <a:solidFill>
                  <a:schemeClr val="bg1"/>
                </a:solidFill>
                <a:latin typeface="微软雅黑" panose="020B0503020204020204" pitchFamily="34" charset="-122"/>
                <a:ea typeface="微软雅黑" panose="020B0503020204020204" pitchFamily="34" charset="-122"/>
              </a:rPr>
              <a:t>1</a:t>
            </a:r>
            <a:r>
              <a:rPr lang="zh-CN" altLang="en-US" dirty="0">
                <a:solidFill>
                  <a:schemeClr val="bg1"/>
                </a:solidFill>
                <a:latin typeface="微软雅黑" panose="020B0503020204020204" pitchFamily="34" charset="-122"/>
                <a:ea typeface="微软雅黑" panose="020B0503020204020204" pitchFamily="34" charset="-122"/>
              </a:rPr>
              <a:t>、同学们，你从小到大，得过什么病呢？</a:t>
            </a:r>
            <a:endParaRPr lang="zh-CN" altLang="en-US" dirty="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dirty="0">
                <a:solidFill>
                  <a:schemeClr val="bg1"/>
                </a:solidFill>
                <a:latin typeface="微软雅黑" panose="020B0503020204020204" pitchFamily="34" charset="-122"/>
                <a:ea typeface="微软雅黑" panose="020B0503020204020204" pitchFamily="34" charset="-122"/>
              </a:rPr>
              <a:t>2</a:t>
            </a:r>
            <a:r>
              <a:rPr lang="zh-CN" altLang="en-US" dirty="0">
                <a:solidFill>
                  <a:schemeClr val="bg1"/>
                </a:solidFill>
                <a:latin typeface="微软雅黑" panose="020B0503020204020204" pitchFamily="34" charset="-122"/>
                <a:ea typeface="微软雅黑" panose="020B0503020204020204" pitchFamily="34" charset="-122"/>
              </a:rPr>
              <a:t>、同学们所得到的疾病是否都是传染病呢？</a:t>
            </a:r>
            <a:endParaRPr lang="zh-CN" altLang="en-US" dirty="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dirty="0">
                <a:solidFill>
                  <a:schemeClr val="bg1"/>
                </a:solidFill>
                <a:latin typeface="微软雅黑" panose="020B0503020204020204" pitchFamily="34" charset="-122"/>
                <a:ea typeface="微软雅黑" panose="020B0503020204020204" pitchFamily="34" charset="-122"/>
              </a:rPr>
              <a:t>3</a:t>
            </a:r>
            <a:r>
              <a:rPr lang="zh-CN" altLang="en-US" dirty="0">
                <a:solidFill>
                  <a:schemeClr val="bg1"/>
                </a:solidFill>
                <a:latin typeface="微软雅黑" panose="020B0503020204020204" pitchFamily="34" charset="-122"/>
                <a:ea typeface="微软雅黑" panose="020B0503020204020204" pitchFamily="34" charset="-122"/>
              </a:rPr>
              <a:t>、什么样的病才算是传染？</a:t>
            </a:r>
            <a:endParaRPr lang="zh-CN" altLang="en-US" dirty="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dirty="0">
                <a:solidFill>
                  <a:schemeClr val="bg1"/>
                </a:solidFill>
                <a:latin typeface="微软雅黑" panose="020B0503020204020204" pitchFamily="34" charset="-122"/>
                <a:ea typeface="微软雅黑" panose="020B0503020204020204" pitchFamily="34" charset="-122"/>
              </a:rPr>
              <a:t>4</a:t>
            </a:r>
            <a:r>
              <a:rPr lang="zh-CN" altLang="en-US" dirty="0">
                <a:solidFill>
                  <a:schemeClr val="bg1"/>
                </a:solidFill>
                <a:latin typeface="微软雅黑" panose="020B0503020204020204" pitchFamily="34" charset="-122"/>
                <a:ea typeface="微软雅黑" panose="020B0503020204020204" pitchFamily="34" charset="-122"/>
              </a:rPr>
              <a:t>、传染病一般是由什么引起的？</a:t>
            </a:r>
            <a:endParaRPr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075">
                                            <p:txEl>
                                              <p:charRg st="0" end="20"/>
                                            </p:txEl>
                                          </p:spTgt>
                                        </p:tgtEl>
                                        <p:attrNameLst>
                                          <p:attrName>style.visibility</p:attrName>
                                        </p:attrNameLst>
                                      </p:cBhvr>
                                      <p:to>
                                        <p:strVal val="visible"/>
                                      </p:to>
                                    </p:set>
                                    <p:animEffect transition="in" filter="fade">
                                      <p:cBhvr>
                                        <p:cTn id="7" dur="1000"/>
                                        <p:tgtEl>
                                          <p:spTgt spid="3075">
                                            <p:txEl>
                                              <p:charRg st="0" end="20"/>
                                            </p:txEl>
                                          </p:spTgt>
                                        </p:tgtEl>
                                      </p:cBhvr>
                                    </p:animEffect>
                                    <p:anim calcmode="lin" valueType="num">
                                      <p:cBhvr>
                                        <p:cTn id="8" dur="1000" fill="hold"/>
                                        <p:tgtEl>
                                          <p:spTgt spid="3075">
                                            <p:txEl>
                                              <p:charRg st="0" end="20"/>
                                            </p:txEl>
                                          </p:spTgt>
                                        </p:tgtEl>
                                        <p:attrNameLst>
                                          <p:attrName>ppt_x</p:attrName>
                                        </p:attrNameLst>
                                      </p:cBhvr>
                                      <p:tavLst>
                                        <p:tav tm="0">
                                          <p:val>
                                            <p:strVal val="#ppt_x-.1"/>
                                          </p:val>
                                        </p:tav>
                                        <p:tav tm="100000">
                                          <p:val>
                                            <p:strVal val="#ppt_x"/>
                                          </p:val>
                                        </p:tav>
                                      </p:tavLst>
                                    </p:anim>
                                    <p:anim calcmode="lin" valueType="num">
                                      <p:cBhvr>
                                        <p:cTn id="9" dur="1000" fill="hold"/>
                                        <p:tgtEl>
                                          <p:spTgt spid="3075">
                                            <p:txEl>
                                              <p:charRg st="0" end="2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075">
                                            <p:txEl>
                                              <p:charRg st="20" end="41"/>
                                            </p:txEl>
                                          </p:spTgt>
                                        </p:tgtEl>
                                        <p:attrNameLst>
                                          <p:attrName>style.visibility</p:attrName>
                                        </p:attrNameLst>
                                      </p:cBhvr>
                                      <p:to>
                                        <p:strVal val="visible"/>
                                      </p:to>
                                    </p:set>
                                    <p:animEffect transition="in" filter="fade">
                                      <p:cBhvr>
                                        <p:cTn id="14" dur="1000"/>
                                        <p:tgtEl>
                                          <p:spTgt spid="3075">
                                            <p:txEl>
                                              <p:charRg st="20" end="41"/>
                                            </p:txEl>
                                          </p:spTgt>
                                        </p:tgtEl>
                                      </p:cBhvr>
                                    </p:animEffect>
                                    <p:anim calcmode="lin" valueType="num">
                                      <p:cBhvr>
                                        <p:cTn id="15" dur="1000" fill="hold"/>
                                        <p:tgtEl>
                                          <p:spTgt spid="3075">
                                            <p:txEl>
                                              <p:charRg st="20" end="41"/>
                                            </p:txEl>
                                          </p:spTgt>
                                        </p:tgtEl>
                                        <p:attrNameLst>
                                          <p:attrName>ppt_x</p:attrName>
                                        </p:attrNameLst>
                                      </p:cBhvr>
                                      <p:tavLst>
                                        <p:tav tm="0">
                                          <p:val>
                                            <p:strVal val="#ppt_x-.1"/>
                                          </p:val>
                                        </p:tav>
                                        <p:tav tm="100000">
                                          <p:val>
                                            <p:strVal val="#ppt_x"/>
                                          </p:val>
                                        </p:tav>
                                      </p:tavLst>
                                    </p:anim>
                                    <p:anim calcmode="lin" valueType="num">
                                      <p:cBhvr>
                                        <p:cTn id="16" dur="1000" fill="hold"/>
                                        <p:tgtEl>
                                          <p:spTgt spid="3075">
                                            <p:txEl>
                                              <p:charRg st="20" end="4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3075">
                                            <p:txEl>
                                              <p:charRg st="41" end="55"/>
                                            </p:txEl>
                                          </p:spTgt>
                                        </p:tgtEl>
                                        <p:attrNameLst>
                                          <p:attrName>style.visibility</p:attrName>
                                        </p:attrNameLst>
                                      </p:cBhvr>
                                      <p:to>
                                        <p:strVal val="visible"/>
                                      </p:to>
                                    </p:set>
                                    <p:animEffect transition="in" filter="fade">
                                      <p:cBhvr>
                                        <p:cTn id="21" dur="1000"/>
                                        <p:tgtEl>
                                          <p:spTgt spid="3075">
                                            <p:txEl>
                                              <p:charRg st="41" end="55"/>
                                            </p:txEl>
                                          </p:spTgt>
                                        </p:tgtEl>
                                      </p:cBhvr>
                                    </p:animEffect>
                                    <p:anim calcmode="lin" valueType="num">
                                      <p:cBhvr>
                                        <p:cTn id="22" dur="1000" fill="hold"/>
                                        <p:tgtEl>
                                          <p:spTgt spid="3075">
                                            <p:txEl>
                                              <p:charRg st="41" end="55"/>
                                            </p:txEl>
                                          </p:spTgt>
                                        </p:tgtEl>
                                        <p:attrNameLst>
                                          <p:attrName>ppt_x</p:attrName>
                                        </p:attrNameLst>
                                      </p:cBhvr>
                                      <p:tavLst>
                                        <p:tav tm="0">
                                          <p:val>
                                            <p:strVal val="#ppt_x-.1"/>
                                          </p:val>
                                        </p:tav>
                                        <p:tav tm="100000">
                                          <p:val>
                                            <p:strVal val="#ppt_x"/>
                                          </p:val>
                                        </p:tav>
                                      </p:tavLst>
                                    </p:anim>
                                    <p:anim calcmode="lin" valueType="num">
                                      <p:cBhvr>
                                        <p:cTn id="23" dur="1000" fill="hold"/>
                                        <p:tgtEl>
                                          <p:spTgt spid="3075">
                                            <p:txEl>
                                              <p:charRg st="41" end="55"/>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grpId="0" nodeType="clickEffect">
                                  <p:stCondLst>
                                    <p:cond delay="0"/>
                                  </p:stCondLst>
                                  <p:iterate type="lt">
                                    <p:tmPct val="10000"/>
                                  </p:iterate>
                                  <p:childTnLst>
                                    <p:set>
                                      <p:cBhvr>
                                        <p:cTn id="27" dur="1" fill="hold">
                                          <p:stCondLst>
                                            <p:cond delay="0"/>
                                          </p:stCondLst>
                                        </p:cTn>
                                        <p:tgtEl>
                                          <p:spTgt spid="3075">
                                            <p:txEl>
                                              <p:charRg st="55" end="71"/>
                                            </p:txEl>
                                          </p:spTgt>
                                        </p:tgtEl>
                                        <p:attrNameLst>
                                          <p:attrName>style.visibility</p:attrName>
                                        </p:attrNameLst>
                                      </p:cBhvr>
                                      <p:to>
                                        <p:strVal val="visible"/>
                                      </p:to>
                                    </p:set>
                                    <p:animEffect transition="in" filter="fade">
                                      <p:cBhvr>
                                        <p:cTn id="28" dur="1000"/>
                                        <p:tgtEl>
                                          <p:spTgt spid="3075">
                                            <p:txEl>
                                              <p:charRg st="55" end="71"/>
                                            </p:txEl>
                                          </p:spTgt>
                                        </p:tgtEl>
                                      </p:cBhvr>
                                    </p:animEffect>
                                    <p:anim calcmode="lin" valueType="num">
                                      <p:cBhvr>
                                        <p:cTn id="29" dur="1000" fill="hold"/>
                                        <p:tgtEl>
                                          <p:spTgt spid="3075">
                                            <p:txEl>
                                              <p:charRg st="55" end="71"/>
                                            </p:txEl>
                                          </p:spTgt>
                                        </p:tgtEl>
                                        <p:attrNameLst>
                                          <p:attrName>ppt_x</p:attrName>
                                        </p:attrNameLst>
                                      </p:cBhvr>
                                      <p:tavLst>
                                        <p:tav tm="0">
                                          <p:val>
                                            <p:strVal val="#ppt_x-.1"/>
                                          </p:val>
                                        </p:tav>
                                        <p:tav tm="100000">
                                          <p:val>
                                            <p:strVal val="#ppt_x"/>
                                          </p:val>
                                        </p:tav>
                                      </p:tavLst>
                                    </p:anim>
                                    <p:anim calcmode="lin" valueType="num">
                                      <p:cBhvr>
                                        <p:cTn id="30" dur="1000" fill="hold"/>
                                        <p:tgtEl>
                                          <p:spTgt spid="3075">
                                            <p:txEl>
                                              <p:charRg st="55" end="7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文本占位符 4098"/>
          <p:cNvSpPr>
            <a:spLocks noGrp="1"/>
          </p:cNvSpPr>
          <p:nvPr/>
        </p:nvSpPr>
        <p:spPr>
          <a:xfrm>
            <a:off x="1277303" y="850265"/>
            <a:ext cx="8229600" cy="4525963"/>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b="1" dirty="0">
                <a:solidFill>
                  <a:schemeClr val="accent2"/>
                </a:solidFill>
                <a:ea typeface="黑体" panose="02010609060101010101" pitchFamily="2" charset="-122"/>
              </a:rPr>
              <a:t>下列疾病哪些是传染病？</a:t>
            </a:r>
            <a:endParaRPr lang="zh-CN" altLang="en-US" b="1" dirty="0">
              <a:solidFill>
                <a:schemeClr val="accent2"/>
              </a:solidFill>
              <a:ea typeface="黑体" panose="02010609060101010101" pitchFamily="2" charset="-122"/>
            </a:endParaRPr>
          </a:p>
          <a:p>
            <a:r>
              <a:rPr lang="zh-CN" altLang="en-US" b="1" dirty="0">
                <a:solidFill>
                  <a:schemeClr val="bg1"/>
                </a:solidFill>
              </a:rPr>
              <a:t>流感、麻疹、水痘、肺结核、近视眼、结膜炎、贫血、龋齿、蛔虫病、乙型脑炎、冠心病、乙肝、灰指甲</a:t>
            </a:r>
            <a:endParaRPr lang="zh-CN" altLang="en-US" b="1" dirty="0">
              <a:solidFill>
                <a:schemeClr val="bg1"/>
              </a:solidFill>
            </a:endParaRPr>
          </a:p>
          <a:p>
            <a:endParaRPr lang="zh-CN" altLang="en-US" b="1" dirty="0">
              <a:solidFill>
                <a:srgbClr val="FF0000"/>
              </a:solidFill>
            </a:endParaRPr>
          </a:p>
          <a:p>
            <a:r>
              <a:rPr lang="zh-CN" altLang="en-US" b="1" dirty="0">
                <a:solidFill>
                  <a:srgbClr val="FF0000"/>
                </a:solidFill>
              </a:rPr>
              <a:t>传染病：流感、麻疹、水痘、肺结核、结膜炎、蛔虫病、乙型脑炎、乙肝、灰指甲</a:t>
            </a:r>
            <a:endParaRPr lang="zh-CN" altLang="en-US" b="1" dirty="0">
              <a:solidFill>
                <a:srgbClr val="FF0000"/>
              </a:solidFill>
            </a:endParaRPr>
          </a:p>
          <a:p>
            <a:r>
              <a:rPr lang="zh-CN" altLang="en-US" b="1" dirty="0">
                <a:solidFill>
                  <a:schemeClr val="accent2"/>
                </a:solidFill>
              </a:rPr>
              <a:t>非传染病：贫血、龋齿、近视眼、冠心病</a:t>
            </a:r>
            <a:endParaRPr lang="zh-CN" altLang="en-US" b="1" dirty="0">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099">
                                            <p:txEl>
                                              <p:charRg st="0" end="12"/>
                                            </p:txEl>
                                          </p:spTgt>
                                        </p:tgtEl>
                                        <p:attrNameLst>
                                          <p:attrName>style.visibility</p:attrName>
                                        </p:attrNameLst>
                                      </p:cBhvr>
                                      <p:to>
                                        <p:strVal val="visible"/>
                                      </p:to>
                                    </p:set>
                                    <p:animEffect transition="in" filter="fade">
                                      <p:cBhvr>
                                        <p:cTn id="7" dur="1000"/>
                                        <p:tgtEl>
                                          <p:spTgt spid="4099">
                                            <p:txEl>
                                              <p:charRg st="0" end="12"/>
                                            </p:txEl>
                                          </p:spTgt>
                                        </p:tgtEl>
                                      </p:cBhvr>
                                    </p:animEffect>
                                    <p:anim calcmode="lin" valueType="num">
                                      <p:cBhvr>
                                        <p:cTn id="8" dur="1000" fill="hold"/>
                                        <p:tgtEl>
                                          <p:spTgt spid="4099">
                                            <p:txEl>
                                              <p:charRg st="0" end="12"/>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099">
                                            <p:txEl>
                                              <p:charRg st="0" end="12"/>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99">
                                            <p:txEl>
                                              <p:charRg st="0" end="1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099">
                                            <p:txEl>
                                              <p:charRg st="12" end="59"/>
                                            </p:txEl>
                                          </p:spTgt>
                                        </p:tgtEl>
                                        <p:attrNameLst>
                                          <p:attrName>style.visibility</p:attrName>
                                        </p:attrNameLst>
                                      </p:cBhvr>
                                      <p:to>
                                        <p:strVal val="visible"/>
                                      </p:to>
                                    </p:set>
                                    <p:animEffect transition="in" filter="fade">
                                      <p:cBhvr>
                                        <p:cTn id="15" dur="1000"/>
                                        <p:tgtEl>
                                          <p:spTgt spid="4099">
                                            <p:txEl>
                                              <p:charRg st="12" end="59"/>
                                            </p:txEl>
                                          </p:spTgt>
                                        </p:tgtEl>
                                      </p:cBhvr>
                                    </p:animEffect>
                                    <p:anim calcmode="lin" valueType="num">
                                      <p:cBhvr>
                                        <p:cTn id="16" dur="1000" fill="hold"/>
                                        <p:tgtEl>
                                          <p:spTgt spid="4099">
                                            <p:txEl>
                                              <p:charRg st="12" end="59"/>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099">
                                            <p:txEl>
                                              <p:charRg st="12" end="59"/>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099">
                                            <p:txEl>
                                              <p:charRg st="12" end="59"/>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099">
                                            <p:txEl>
                                              <p:charRg st="60" end="97"/>
                                            </p:txEl>
                                          </p:spTgt>
                                        </p:tgtEl>
                                        <p:attrNameLst>
                                          <p:attrName>style.visibility</p:attrName>
                                        </p:attrNameLst>
                                      </p:cBhvr>
                                      <p:to>
                                        <p:strVal val="visible"/>
                                      </p:to>
                                    </p:set>
                                    <p:animEffect transition="in" filter="fade">
                                      <p:cBhvr>
                                        <p:cTn id="23" dur="1000"/>
                                        <p:tgtEl>
                                          <p:spTgt spid="4099">
                                            <p:txEl>
                                              <p:charRg st="60" end="97"/>
                                            </p:txEl>
                                          </p:spTgt>
                                        </p:tgtEl>
                                      </p:cBhvr>
                                    </p:animEffect>
                                    <p:anim calcmode="lin" valueType="num">
                                      <p:cBhvr>
                                        <p:cTn id="24" dur="1000" fill="hold"/>
                                        <p:tgtEl>
                                          <p:spTgt spid="4099">
                                            <p:txEl>
                                              <p:charRg st="60" end="97"/>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4099">
                                            <p:txEl>
                                              <p:charRg st="60" end="97"/>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4099">
                                            <p:txEl>
                                              <p:charRg st="60" end="97"/>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099">
                                            <p:txEl>
                                              <p:charRg st="97" end="116"/>
                                            </p:txEl>
                                          </p:spTgt>
                                        </p:tgtEl>
                                        <p:attrNameLst>
                                          <p:attrName>style.visibility</p:attrName>
                                        </p:attrNameLst>
                                      </p:cBhvr>
                                      <p:to>
                                        <p:strVal val="visible"/>
                                      </p:to>
                                    </p:set>
                                    <p:animEffect transition="in" filter="fade">
                                      <p:cBhvr>
                                        <p:cTn id="31" dur="1000"/>
                                        <p:tgtEl>
                                          <p:spTgt spid="4099">
                                            <p:txEl>
                                              <p:charRg st="97" end="116"/>
                                            </p:txEl>
                                          </p:spTgt>
                                        </p:tgtEl>
                                      </p:cBhvr>
                                    </p:animEffect>
                                    <p:anim calcmode="lin" valueType="num">
                                      <p:cBhvr>
                                        <p:cTn id="32" dur="1000" fill="hold"/>
                                        <p:tgtEl>
                                          <p:spTgt spid="4099">
                                            <p:txEl>
                                              <p:charRg st="97" end="116"/>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4099">
                                            <p:txEl>
                                              <p:charRg st="97" end="116"/>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4099">
                                            <p:txEl>
                                              <p:charRg st="97" end="11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标题 5121"/>
          <p:cNvSpPr>
            <a:spLocks noGrp="1"/>
          </p:cNvSpPr>
          <p:nvPr/>
        </p:nvSpPr>
        <p:spPr>
          <a:xfrm>
            <a:off x="457200" y="274638"/>
            <a:ext cx="8229600" cy="1143000"/>
          </a:xfrm>
          <a:prstGeom prst="rect">
            <a:avLst/>
          </a:prstGeom>
          <a:noFill/>
          <a:ln w="9525">
            <a:noFill/>
          </a:ln>
        </p:spPr>
        <p:txBody>
          <a:bodyPr anchor="ctr"/>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pPr algn="l"/>
            <a:r>
              <a:rPr lang="zh-CN" altLang="en-US" dirty="0">
                <a:ea typeface="微软雅黑" panose="020B0503020204020204" pitchFamily="34" charset="-122"/>
              </a:rPr>
              <a:t>传染病的概念</a:t>
            </a:r>
            <a:endParaRPr lang="zh-CN" altLang="en-US" dirty="0">
              <a:ea typeface="微软雅黑" panose="020B0503020204020204" pitchFamily="34" charset="-122"/>
            </a:endParaRPr>
          </a:p>
        </p:txBody>
      </p:sp>
      <p:sp>
        <p:nvSpPr>
          <p:cNvPr id="5123" name="文本占位符 5122"/>
          <p:cNvSpPr>
            <a:spLocks noGrp="1"/>
          </p:cNvSpPr>
          <p:nvPr/>
        </p:nvSpPr>
        <p:spPr>
          <a:xfrm>
            <a:off x="457200" y="1600200"/>
            <a:ext cx="10585450" cy="4526280"/>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lnSpc>
                <a:spcPct val="150000"/>
              </a:lnSpc>
              <a:buNone/>
            </a:pPr>
            <a:r>
              <a:rPr lang="en-US" altLang="zh-CN" sz="2800" dirty="0">
                <a:solidFill>
                  <a:schemeClr val="bg1"/>
                </a:solidFill>
                <a:latin typeface="微软雅黑" panose="020B0503020204020204" pitchFamily="34" charset="-122"/>
                <a:ea typeface="微软雅黑" panose="020B0503020204020204" pitchFamily="34" charset="-122"/>
              </a:rPr>
              <a:t>        </a:t>
            </a:r>
            <a:r>
              <a:rPr lang="zh-CN" altLang="en-US" sz="2800" dirty="0">
                <a:solidFill>
                  <a:schemeClr val="bg1"/>
                </a:solidFill>
                <a:latin typeface="微软雅黑" panose="020B0503020204020204" pitchFamily="34" charset="-122"/>
                <a:ea typeface="微软雅黑" panose="020B0503020204020204" pitchFamily="34" charset="-122"/>
              </a:rPr>
              <a:t>传染病是由病原体（细菌、真菌、病毒和寄生虫）引起的，能在人与人之间，或人与动物之间传播的疾病。如：流行性感冒、肝炎、蛔虫病等。</a:t>
            </a:r>
            <a:endParaRPr lang="zh-CN" altLang="en-US" sz="2800" dirty="0">
              <a:solidFill>
                <a:schemeClr val="bg1"/>
              </a:solidFill>
              <a:latin typeface="微软雅黑" panose="020B0503020204020204" pitchFamily="34" charset="-122"/>
              <a:ea typeface="微软雅黑" panose="020B0503020204020204" pitchFamily="34" charset="-122"/>
            </a:endParaRPr>
          </a:p>
        </p:txBody>
      </p:sp>
      <p:pic>
        <p:nvPicPr>
          <p:cNvPr id="6149" name="图片 6148" descr="bk_65703807291b1dafddf947cdbb25789f_eFMxsW"/>
          <p:cNvPicPr>
            <a:picLocks noChangeAspect="1"/>
          </p:cNvPicPr>
          <p:nvPr/>
        </p:nvPicPr>
        <p:blipFill>
          <a:blip r:embed="rId1"/>
          <a:srcRect l="-2589" t="-4713" r="2589" b="57981"/>
          <a:stretch>
            <a:fillRect/>
          </a:stretch>
        </p:blipFill>
        <p:spPr>
          <a:xfrm>
            <a:off x="313690" y="4088765"/>
            <a:ext cx="5522595" cy="2123440"/>
          </a:xfrm>
          <a:prstGeom prst="rect">
            <a:avLst/>
          </a:prstGeom>
          <a:noFill/>
          <a:ln w="9525">
            <a:noFill/>
          </a:ln>
        </p:spPr>
      </p:pic>
      <p:pic>
        <p:nvPicPr>
          <p:cNvPr id="2" name="图片 1" descr="bk_65703807291b1dafddf947cdbb25789f_eFMxsW"/>
          <p:cNvPicPr>
            <a:picLocks noChangeAspect="1"/>
          </p:cNvPicPr>
          <p:nvPr/>
        </p:nvPicPr>
        <p:blipFill>
          <a:blip r:embed="rId1"/>
          <a:srcRect l="-2589" t="46032" r="2589" b="4713"/>
          <a:stretch>
            <a:fillRect/>
          </a:stretch>
        </p:blipFill>
        <p:spPr>
          <a:xfrm>
            <a:off x="6084570" y="4154805"/>
            <a:ext cx="5076825" cy="20574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heel(4)">
                                      <p:cBhvr>
                                        <p:cTn id="7" dur="20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5123">
                                            <p:txEl>
                                              <p:charRg st="0" end="61"/>
                                            </p:txEl>
                                          </p:spTgt>
                                        </p:tgtEl>
                                        <p:attrNameLst>
                                          <p:attrName>style.visibility</p:attrName>
                                        </p:attrNameLst>
                                      </p:cBhvr>
                                      <p:to>
                                        <p:strVal val="visible"/>
                                      </p:to>
                                    </p:set>
                                    <p:animEffect transition="in" filter="fade">
                                      <p:cBhvr>
                                        <p:cTn id="12" dur="1000"/>
                                        <p:tgtEl>
                                          <p:spTgt spid="5123">
                                            <p:txEl>
                                              <p:charRg st="0" end="61"/>
                                            </p:txEl>
                                          </p:spTgt>
                                        </p:tgtEl>
                                      </p:cBhvr>
                                    </p:animEffect>
                                    <p:anim calcmode="lin" valueType="num">
                                      <p:cBhvr>
                                        <p:cTn id="13" dur="1000" fill="hold"/>
                                        <p:tgtEl>
                                          <p:spTgt spid="5123">
                                            <p:txEl>
                                              <p:charRg st="0" end="61"/>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5123">
                                            <p:txEl>
                                              <p:charRg st="0" end="61"/>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5123">
                                            <p:txEl>
                                              <p:charRg st="0" end="61"/>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149"/>
                                        </p:tgtEl>
                                        <p:attrNameLst>
                                          <p:attrName>style.visibility</p:attrName>
                                        </p:attrNameLst>
                                      </p:cBhvr>
                                      <p:to>
                                        <p:strVal val="visible"/>
                                      </p:to>
                                    </p:set>
                                    <p:anim calcmode="lin" valueType="num">
                                      <p:cBhvr additive="base">
                                        <p:cTn id="20" dur="500" fill="hold"/>
                                        <p:tgtEl>
                                          <p:spTgt spid="6149"/>
                                        </p:tgtEl>
                                        <p:attrNameLst>
                                          <p:attrName>ppt_x</p:attrName>
                                        </p:attrNameLst>
                                      </p:cBhvr>
                                      <p:tavLst>
                                        <p:tav tm="0">
                                          <p:val>
                                            <p:strVal val="#ppt_x"/>
                                          </p:val>
                                        </p:tav>
                                        <p:tav tm="100000">
                                          <p:val>
                                            <p:strVal val="#ppt_x"/>
                                          </p:val>
                                        </p:tav>
                                      </p:tavLst>
                                    </p:anim>
                                    <p:anim calcmode="lin" valueType="num">
                                      <p:cBhvr additive="base">
                                        <p:cTn id="21"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标题 29697"/>
          <p:cNvSpPr>
            <a:spLocks noGrp="1"/>
          </p:cNvSpPr>
          <p:nvPr/>
        </p:nvSpPr>
        <p:spPr>
          <a:xfrm>
            <a:off x="457200" y="274638"/>
            <a:ext cx="3035300" cy="706437"/>
          </a:xfrm>
          <a:prstGeom prst="rect">
            <a:avLst/>
          </a:prstGeom>
          <a:noFill/>
          <a:ln w="9525">
            <a:noFill/>
          </a:ln>
        </p:spPr>
        <p:txBody>
          <a:bodyPr anchor="ctr"/>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pPr algn="l"/>
            <a:r>
              <a:rPr lang="zh-CN" altLang="en-US" sz="4000" dirty="0">
                <a:ea typeface="微软雅黑" panose="020B0503020204020204" pitchFamily="34" charset="-122"/>
              </a:rPr>
              <a:t>历史大事件</a:t>
            </a:r>
            <a:endParaRPr lang="zh-CN" altLang="en-US" sz="4000" dirty="0">
              <a:ea typeface="微软雅黑" panose="020B0503020204020204" pitchFamily="34" charset="-122"/>
            </a:endParaRPr>
          </a:p>
        </p:txBody>
      </p:sp>
      <p:sp>
        <p:nvSpPr>
          <p:cNvPr id="29699" name="文本占位符 29698"/>
          <p:cNvSpPr>
            <a:spLocks noGrp="1"/>
          </p:cNvSpPr>
          <p:nvPr/>
        </p:nvSpPr>
        <p:spPr>
          <a:xfrm>
            <a:off x="312420" y="1073150"/>
            <a:ext cx="11256010" cy="5000625"/>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a:lnSpc>
                <a:spcPct val="150000"/>
              </a:lnSpc>
            </a:pPr>
            <a:r>
              <a:rPr lang="en-US" altLang="zh-CN" sz="2800" dirty="0">
                <a:solidFill>
                  <a:schemeClr val="bg1"/>
                </a:solidFill>
                <a:latin typeface="微软雅黑" panose="020B0503020204020204" pitchFamily="34" charset="-122"/>
                <a:ea typeface="微软雅黑" panose="020B0503020204020204" pitchFamily="34" charset="-122"/>
              </a:rPr>
              <a:t>14</a:t>
            </a:r>
            <a:r>
              <a:rPr lang="zh-CN" altLang="en-US" sz="2800" dirty="0">
                <a:solidFill>
                  <a:schemeClr val="bg1"/>
                </a:solidFill>
                <a:latin typeface="微软雅黑" panose="020B0503020204020204" pitchFamily="34" charset="-122"/>
                <a:ea typeface="微软雅黑" panose="020B0503020204020204" pitchFamily="34" charset="-122"/>
              </a:rPr>
              <a:t>世纪，鼠疫大流行，当时被称为“黑死病”，流行于整个亚洲、欧洲和非洲北部，中国也有流行。在欧洲，黑死病猖獗了</a:t>
            </a:r>
            <a:r>
              <a:rPr lang="en-US" altLang="zh-CN" sz="2800" dirty="0">
                <a:solidFill>
                  <a:schemeClr val="bg1"/>
                </a:solidFill>
                <a:latin typeface="微软雅黑" panose="020B0503020204020204" pitchFamily="34" charset="-122"/>
                <a:ea typeface="微软雅黑" panose="020B0503020204020204" pitchFamily="34" charset="-122"/>
              </a:rPr>
              <a:t>3</a:t>
            </a:r>
            <a:r>
              <a:rPr lang="zh-CN" altLang="en-US" sz="2800" dirty="0">
                <a:solidFill>
                  <a:schemeClr val="bg1"/>
                </a:solidFill>
                <a:latin typeface="微软雅黑" panose="020B0503020204020204" pitchFamily="34" charset="-122"/>
                <a:ea typeface="微软雅黑" panose="020B0503020204020204" pitchFamily="34" charset="-122"/>
              </a:rPr>
              <a:t>个世纪，夺去了</a:t>
            </a:r>
            <a:r>
              <a:rPr lang="en-US" altLang="zh-CN" sz="2800" dirty="0">
                <a:solidFill>
                  <a:schemeClr val="bg1"/>
                </a:solidFill>
                <a:latin typeface="微软雅黑" panose="020B0503020204020204" pitchFamily="34" charset="-122"/>
                <a:ea typeface="微软雅黑" panose="020B0503020204020204" pitchFamily="34" charset="-122"/>
              </a:rPr>
              <a:t>2500</a:t>
            </a:r>
            <a:r>
              <a:rPr lang="zh-CN" altLang="en-US" sz="2800" dirty="0">
                <a:solidFill>
                  <a:schemeClr val="bg1"/>
                </a:solidFill>
                <a:latin typeface="微软雅黑" panose="020B0503020204020204" pitchFamily="34" charset="-122"/>
                <a:ea typeface="微软雅黑" panose="020B0503020204020204" pitchFamily="34" charset="-122"/>
              </a:rPr>
              <a:t>万余人的生命。引起瘟疫的病菌是由藏在黑鼠皮毛内的蚤携带来的。在</a:t>
            </a:r>
            <a:r>
              <a:rPr lang="en-US" altLang="zh-CN" sz="2800" dirty="0">
                <a:solidFill>
                  <a:schemeClr val="bg1"/>
                </a:solidFill>
                <a:latin typeface="微软雅黑" panose="020B0503020204020204" pitchFamily="34" charset="-122"/>
                <a:ea typeface="微软雅黑" panose="020B0503020204020204" pitchFamily="34" charset="-122"/>
              </a:rPr>
              <a:t>14</a:t>
            </a:r>
            <a:r>
              <a:rPr lang="zh-CN" altLang="en-US" sz="2800" dirty="0">
                <a:solidFill>
                  <a:schemeClr val="bg1"/>
                </a:solidFill>
                <a:latin typeface="微软雅黑" panose="020B0503020204020204" pitchFamily="34" charset="-122"/>
                <a:ea typeface="微软雅黑" panose="020B0503020204020204" pitchFamily="34" charset="-122"/>
              </a:rPr>
              <a:t>世纪，黑鼠的数量很多。一旦该病发生，便会迅速扩散。因黑死病死去的人很多，以至劳动力食缺。</a:t>
            </a:r>
            <a:endParaRPr lang="zh-CN" altLang="en-US" sz="2800" dirty="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sz="2800" dirty="0">
                <a:solidFill>
                  <a:schemeClr val="bg1"/>
                </a:solidFill>
                <a:latin typeface="微软雅黑" panose="020B0503020204020204" pitchFamily="34" charset="-122"/>
                <a:ea typeface="微软雅黑" panose="020B0503020204020204" pitchFamily="34" charset="-122"/>
              </a:rPr>
              <a:t>2003</a:t>
            </a:r>
            <a:r>
              <a:rPr lang="zh-CN" altLang="en-US" sz="2800" dirty="0">
                <a:solidFill>
                  <a:schemeClr val="bg1"/>
                </a:solidFill>
                <a:latin typeface="微软雅黑" panose="020B0503020204020204" pitchFamily="34" charset="-122"/>
                <a:ea typeface="微软雅黑" panose="020B0503020204020204" pitchFamily="34" charset="-122"/>
              </a:rPr>
              <a:t>年，我国内地</a:t>
            </a:r>
            <a:r>
              <a:rPr lang="en-US" altLang="zh-CN" sz="2800" dirty="0">
                <a:solidFill>
                  <a:schemeClr val="bg1"/>
                </a:solidFill>
                <a:latin typeface="微软雅黑" panose="020B0503020204020204" pitchFamily="34" charset="-122"/>
                <a:ea typeface="微软雅黑" panose="020B0503020204020204" pitchFamily="34" charset="-122"/>
              </a:rPr>
              <a:t>24</a:t>
            </a:r>
            <a:r>
              <a:rPr lang="zh-CN" altLang="en-US" sz="2800" dirty="0">
                <a:solidFill>
                  <a:schemeClr val="bg1"/>
                </a:solidFill>
                <a:latin typeface="微软雅黑" panose="020B0503020204020204" pitchFamily="34" charset="-122"/>
                <a:ea typeface="微软雅黑" panose="020B0503020204020204" pitchFamily="34" charset="-122"/>
              </a:rPr>
              <a:t>个省区市先后发生非典型肺炎疫情，共波及</a:t>
            </a:r>
            <a:r>
              <a:rPr lang="en-US" altLang="zh-CN" sz="2800" dirty="0">
                <a:solidFill>
                  <a:schemeClr val="bg1"/>
                </a:solidFill>
                <a:latin typeface="微软雅黑" panose="020B0503020204020204" pitchFamily="34" charset="-122"/>
                <a:ea typeface="微软雅黑" panose="020B0503020204020204" pitchFamily="34" charset="-122"/>
              </a:rPr>
              <a:t>266</a:t>
            </a:r>
            <a:r>
              <a:rPr lang="zh-CN" altLang="en-US" sz="2800" dirty="0">
                <a:solidFill>
                  <a:schemeClr val="bg1"/>
                </a:solidFill>
                <a:latin typeface="微软雅黑" panose="020B0503020204020204" pitchFamily="34" charset="-122"/>
                <a:ea typeface="微软雅黑" panose="020B0503020204020204" pitchFamily="34" charset="-122"/>
              </a:rPr>
              <a:t>个县和市</a:t>
            </a:r>
            <a:r>
              <a:rPr lang="en-US" altLang="zh-CN" sz="2800" dirty="0">
                <a:solidFill>
                  <a:schemeClr val="bg1"/>
                </a:solidFill>
                <a:latin typeface="微软雅黑" panose="020B0503020204020204" pitchFamily="34" charset="-122"/>
                <a:ea typeface="微软雅黑" panose="020B0503020204020204" pitchFamily="34" charset="-122"/>
              </a:rPr>
              <a:t>(</a:t>
            </a:r>
            <a:r>
              <a:rPr lang="zh-CN" altLang="en-US" sz="2800" dirty="0">
                <a:solidFill>
                  <a:schemeClr val="bg1"/>
                </a:solidFill>
                <a:latin typeface="微软雅黑" panose="020B0503020204020204" pitchFamily="34" charset="-122"/>
                <a:ea typeface="微软雅黑" panose="020B0503020204020204" pitchFamily="34" charset="-122"/>
              </a:rPr>
              <a:t>区</a:t>
            </a:r>
            <a:r>
              <a:rPr lang="en-US" altLang="zh-CN" sz="2800" dirty="0">
                <a:solidFill>
                  <a:schemeClr val="bg1"/>
                </a:solidFill>
                <a:latin typeface="微软雅黑" panose="020B0503020204020204" pitchFamily="34" charset="-122"/>
                <a:ea typeface="微软雅黑" panose="020B0503020204020204" pitchFamily="34" charset="-122"/>
              </a:rPr>
              <a:t>)</a:t>
            </a:r>
            <a:r>
              <a:rPr lang="zh-CN" altLang="en-US" sz="2800" dirty="0">
                <a:solidFill>
                  <a:schemeClr val="bg1"/>
                </a:solidFill>
                <a:latin typeface="微软雅黑" panose="020B0503020204020204" pitchFamily="34" charset="-122"/>
                <a:ea typeface="微软雅黑" panose="020B0503020204020204" pitchFamily="34" charset="-122"/>
              </a:rPr>
              <a:t>。截止</a:t>
            </a:r>
            <a:r>
              <a:rPr lang="en-US" altLang="zh-CN" sz="2800" dirty="0">
                <a:solidFill>
                  <a:schemeClr val="bg1"/>
                </a:solidFill>
                <a:latin typeface="微软雅黑" panose="020B0503020204020204" pitchFamily="34" charset="-122"/>
                <a:ea typeface="微软雅黑" panose="020B0503020204020204" pitchFamily="34" charset="-122"/>
              </a:rPr>
              <a:t>8</a:t>
            </a:r>
            <a:r>
              <a:rPr lang="zh-CN" altLang="en-US" sz="2800" dirty="0">
                <a:solidFill>
                  <a:schemeClr val="bg1"/>
                </a:solidFill>
                <a:latin typeface="微软雅黑" panose="020B0503020204020204" pitchFamily="34" charset="-122"/>
                <a:ea typeface="微软雅黑" panose="020B0503020204020204" pitchFamily="34" charset="-122"/>
              </a:rPr>
              <a:t>月</a:t>
            </a:r>
            <a:r>
              <a:rPr lang="en-US" altLang="zh-CN" sz="2800" dirty="0">
                <a:solidFill>
                  <a:schemeClr val="bg1"/>
                </a:solidFill>
                <a:latin typeface="微软雅黑" panose="020B0503020204020204" pitchFamily="34" charset="-122"/>
                <a:ea typeface="微软雅黑" panose="020B0503020204020204" pitchFamily="34" charset="-122"/>
              </a:rPr>
              <a:t>16</a:t>
            </a:r>
            <a:r>
              <a:rPr lang="zh-CN" altLang="en-US" sz="2800" dirty="0">
                <a:solidFill>
                  <a:schemeClr val="bg1"/>
                </a:solidFill>
                <a:latin typeface="微软雅黑" panose="020B0503020204020204" pitchFamily="34" charset="-122"/>
                <a:ea typeface="微软雅黑" panose="020B0503020204020204" pitchFamily="34" charset="-122"/>
              </a:rPr>
              <a:t>日</a:t>
            </a:r>
            <a:r>
              <a:rPr lang="en-US" altLang="zh-CN" sz="2800" dirty="0">
                <a:solidFill>
                  <a:schemeClr val="bg1"/>
                </a:solidFill>
                <a:latin typeface="微软雅黑" panose="020B0503020204020204" pitchFamily="34" charset="-122"/>
                <a:ea typeface="微软雅黑" panose="020B0503020204020204" pitchFamily="34" charset="-122"/>
              </a:rPr>
              <a:t>10</a:t>
            </a:r>
            <a:r>
              <a:rPr lang="zh-CN" altLang="en-US" sz="2800" dirty="0">
                <a:solidFill>
                  <a:schemeClr val="bg1"/>
                </a:solidFill>
                <a:latin typeface="微软雅黑" panose="020B0503020204020204" pitchFamily="34" charset="-122"/>
                <a:ea typeface="微软雅黑" panose="020B0503020204020204" pitchFamily="34" charset="-122"/>
              </a:rPr>
              <a:t>时，我国内地累计报告非典型肺炎临床诊断病例</a:t>
            </a:r>
            <a:r>
              <a:rPr lang="en-US" altLang="zh-CN" sz="2800" dirty="0">
                <a:solidFill>
                  <a:schemeClr val="bg1"/>
                </a:solidFill>
                <a:latin typeface="微软雅黑" panose="020B0503020204020204" pitchFamily="34" charset="-122"/>
                <a:ea typeface="微软雅黑" panose="020B0503020204020204" pitchFamily="34" charset="-122"/>
              </a:rPr>
              <a:t>5327</a:t>
            </a:r>
            <a:r>
              <a:rPr lang="zh-CN" altLang="en-US" sz="2800" dirty="0">
                <a:solidFill>
                  <a:schemeClr val="bg1"/>
                </a:solidFill>
                <a:latin typeface="微软雅黑" panose="020B0503020204020204" pitchFamily="34" charset="-122"/>
                <a:ea typeface="微软雅黑" panose="020B0503020204020204" pitchFamily="34" charset="-122"/>
              </a:rPr>
              <a:t>例，治愈出院</a:t>
            </a:r>
            <a:r>
              <a:rPr lang="en-US" altLang="zh-CN" sz="2800" dirty="0">
                <a:solidFill>
                  <a:schemeClr val="bg1"/>
                </a:solidFill>
                <a:latin typeface="微软雅黑" panose="020B0503020204020204" pitchFamily="34" charset="-122"/>
                <a:ea typeface="微软雅黑" panose="020B0503020204020204" pitchFamily="34" charset="-122"/>
              </a:rPr>
              <a:t>4959</a:t>
            </a:r>
            <a:r>
              <a:rPr lang="zh-CN" altLang="en-US" sz="2800" dirty="0">
                <a:solidFill>
                  <a:schemeClr val="bg1"/>
                </a:solidFill>
                <a:latin typeface="微软雅黑" panose="020B0503020204020204" pitchFamily="34" charset="-122"/>
                <a:ea typeface="微软雅黑" panose="020B0503020204020204" pitchFamily="34" charset="-122"/>
              </a:rPr>
              <a:t>例，死亡</a:t>
            </a:r>
            <a:r>
              <a:rPr lang="en-US" altLang="zh-CN" sz="2800" dirty="0">
                <a:solidFill>
                  <a:schemeClr val="bg1"/>
                </a:solidFill>
                <a:latin typeface="微软雅黑" panose="020B0503020204020204" pitchFamily="34" charset="-122"/>
                <a:ea typeface="微软雅黑" panose="020B0503020204020204" pitchFamily="34" charset="-122"/>
              </a:rPr>
              <a:t>349</a:t>
            </a:r>
            <a:r>
              <a:rPr lang="zh-CN" altLang="en-US" sz="2800" dirty="0">
                <a:solidFill>
                  <a:schemeClr val="bg1"/>
                </a:solidFill>
                <a:latin typeface="微软雅黑" panose="020B0503020204020204" pitchFamily="34" charset="-122"/>
                <a:ea typeface="微软雅黑" panose="020B0503020204020204" pitchFamily="34" charset="-122"/>
              </a:rPr>
              <a:t>例。 </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9699">
                                            <p:txEl>
                                              <p:charRg st="0" end="145"/>
                                            </p:txEl>
                                          </p:spTgt>
                                        </p:tgtEl>
                                        <p:attrNameLst>
                                          <p:attrName>style.visibility</p:attrName>
                                        </p:attrNameLst>
                                      </p:cBhvr>
                                      <p:to>
                                        <p:strVal val="visible"/>
                                      </p:to>
                                    </p:set>
                                    <p:animEffect transition="in" filter="fade">
                                      <p:cBhvr>
                                        <p:cTn id="7" dur="1000"/>
                                        <p:tgtEl>
                                          <p:spTgt spid="29699">
                                            <p:txEl>
                                              <p:charRg st="0" end="145"/>
                                            </p:txEl>
                                          </p:spTgt>
                                        </p:tgtEl>
                                      </p:cBhvr>
                                    </p:animEffect>
                                    <p:anim calcmode="lin" valueType="num">
                                      <p:cBhvr>
                                        <p:cTn id="8" dur="1000" fill="hold"/>
                                        <p:tgtEl>
                                          <p:spTgt spid="29699">
                                            <p:txEl>
                                              <p:charRg st="0" end="145"/>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9699">
                                            <p:txEl>
                                              <p:charRg st="0" end="145"/>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9699">
                                            <p:txEl>
                                              <p:charRg st="0" end="145"/>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9699">
                                            <p:txEl>
                                              <p:charRg st="145" end="242"/>
                                            </p:txEl>
                                          </p:spTgt>
                                        </p:tgtEl>
                                        <p:attrNameLst>
                                          <p:attrName>style.visibility</p:attrName>
                                        </p:attrNameLst>
                                      </p:cBhvr>
                                      <p:to>
                                        <p:strVal val="visible"/>
                                      </p:to>
                                    </p:set>
                                    <p:animEffect transition="in" filter="fade">
                                      <p:cBhvr>
                                        <p:cTn id="15" dur="1000"/>
                                        <p:tgtEl>
                                          <p:spTgt spid="29699">
                                            <p:txEl>
                                              <p:charRg st="145" end="242"/>
                                            </p:txEl>
                                          </p:spTgt>
                                        </p:tgtEl>
                                      </p:cBhvr>
                                    </p:animEffect>
                                    <p:anim calcmode="lin" valueType="num">
                                      <p:cBhvr>
                                        <p:cTn id="16" dur="1000" fill="hold"/>
                                        <p:tgtEl>
                                          <p:spTgt spid="29699">
                                            <p:txEl>
                                              <p:charRg st="145" end="24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29699">
                                            <p:txEl>
                                              <p:charRg st="145" end="24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9699">
                                            <p:txEl>
                                              <p:charRg st="145" end="24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217170" y="0"/>
            <a:ext cx="11468735" cy="1135560"/>
            <a:chOff x="-217076" y="-8"/>
            <a:chExt cx="8257446" cy="1135380"/>
          </a:xfrm>
        </p:grpSpPr>
        <p:sp>
          <p:nvSpPr>
            <p:cNvPr id="28" name="直角三角形 27"/>
            <p:cNvSpPr/>
            <p:nvPr/>
          </p:nvSpPr>
          <p:spPr>
            <a:xfrm flipV="1">
              <a:off x="0" y="-8"/>
              <a:ext cx="8040370"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17076" y="99501"/>
              <a:ext cx="4333510" cy="583473"/>
            </a:xfrm>
            <a:prstGeom prst="rect">
              <a:avLst/>
            </a:prstGeom>
            <a:noFill/>
          </p:spPr>
          <p:txBody>
            <a:bodyPr wrap="square" rtlCol="0">
              <a:spAutoFit/>
            </a:bodyPr>
            <a:lstStyle/>
            <a:p>
              <a:r>
                <a:rPr lang="zh-CN" altLang="en-US" sz="3200" b="1" dirty="0" smtClean="0">
                  <a:latin typeface="微软雅黑" panose="020B0503020204020204" pitchFamily="34" charset="-122"/>
                  <a:ea typeface="微软雅黑" panose="020B0503020204020204" pitchFamily="34" charset="-122"/>
                </a:rPr>
                <a:t> 探寻</a:t>
              </a:r>
              <a:r>
                <a:rPr lang="en-US" altLang="zh-CN" sz="3200" b="1" dirty="0" smtClean="0">
                  <a:latin typeface="微软雅黑" panose="020B0503020204020204" pitchFamily="34" charset="-122"/>
                  <a:ea typeface="微软雅黑" panose="020B0503020204020204" pitchFamily="34" charset="-122"/>
                </a:rPr>
                <a:t>1 </a:t>
              </a:r>
              <a:r>
                <a:rPr lang="zh-CN" altLang="en-US" sz="3200" b="1" dirty="0" smtClean="0">
                  <a:latin typeface="微软雅黑" panose="020B0503020204020204" pitchFamily="34" charset="-122"/>
                  <a:ea typeface="微软雅黑" panose="020B0503020204020204" pitchFamily="34" charset="-122"/>
                </a:rPr>
                <a:t>婴幼儿常见传染病及预防</a:t>
              </a:r>
              <a:endParaRPr lang="zh-CN" altLang="en-US" sz="3200" b="1" dirty="0" smtClean="0">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4827" y="1077197"/>
            <a:ext cx="1767908" cy="526437"/>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455295" y="1197610"/>
            <a:ext cx="10537825" cy="460375"/>
          </a:xfrm>
          <a:prstGeom prst="rect">
            <a:avLst/>
          </a:prstGeom>
          <a:noFill/>
        </p:spPr>
        <p:txBody>
          <a:bodyPr wrap="square" rtlCol="0" anchor="t">
            <a:spAutoFit/>
          </a:bodyPr>
          <a:lstStyle/>
          <a:p>
            <a:r>
              <a:rPr lang="zh-CN" altLang="en-US" sz="2400" b="1" dirty="0">
                <a:solidFill>
                  <a:schemeClr val="bg2"/>
                </a:solidFill>
                <a:latin typeface="宋体" panose="02010600030101010101" pitchFamily="2" charset="-122"/>
                <a:ea typeface="宋体" panose="02010600030101010101" pitchFamily="2" charset="-122"/>
                <a:sym typeface="+mn-ea"/>
              </a:rPr>
              <a:t>一、人体免疫的基础知识</a:t>
            </a:r>
            <a:endParaRPr lang="zh-CN" altLang="en-US" sz="2400" b="1" dirty="0">
              <a:solidFill>
                <a:schemeClr val="bg2"/>
              </a:solidFill>
              <a:latin typeface="宋体" panose="02010600030101010101" pitchFamily="2" charset="-122"/>
              <a:ea typeface="宋体" panose="02010600030101010101" pitchFamily="2" charset="-122"/>
              <a:sym typeface="+mn-ea"/>
            </a:endParaRPr>
          </a:p>
        </p:txBody>
      </p:sp>
      <p:sp>
        <p:nvSpPr>
          <p:cNvPr id="4" name="文本框 3"/>
          <p:cNvSpPr txBox="1"/>
          <p:nvPr/>
        </p:nvSpPr>
        <p:spPr>
          <a:xfrm>
            <a:off x="455295" y="1641475"/>
            <a:ext cx="10433050" cy="829945"/>
          </a:xfrm>
          <a:prstGeom prst="rect">
            <a:avLst/>
          </a:prstGeom>
          <a:noFill/>
        </p:spPr>
        <p:txBody>
          <a:bodyPr wrap="square" rtlCol="0" anchor="t">
            <a:spAutoFit/>
          </a:bodyPr>
          <a:lstStyle/>
          <a:p>
            <a:pPr algn="l"/>
            <a:r>
              <a:rPr lang="en-US" altLang="zh-CN" sz="2400" dirty="0">
                <a:solidFill>
                  <a:schemeClr val="bg2"/>
                </a:solidFill>
                <a:latin typeface="宋体" panose="02010600030101010101" pitchFamily="2" charset="-122"/>
                <a:ea typeface="宋体" panose="02010600030101010101" pitchFamily="2" charset="-122"/>
              </a:rPr>
              <a:t>    </a:t>
            </a:r>
            <a:r>
              <a:rPr lang="zh-CN" altLang="en-US" sz="2400" dirty="0">
                <a:solidFill>
                  <a:schemeClr val="bg2"/>
                </a:solidFill>
                <a:latin typeface="宋体" panose="02010600030101010101" pitchFamily="2" charset="-122"/>
                <a:ea typeface="宋体" panose="02010600030101010101" pitchFamily="2" charset="-122"/>
              </a:rPr>
              <a:t>免疫是机体的一种</a:t>
            </a:r>
            <a:r>
              <a:rPr lang="zh-CN" altLang="en-US" sz="2400" dirty="0">
                <a:solidFill>
                  <a:srgbClr val="FF0000"/>
                </a:solidFill>
                <a:latin typeface="宋体" panose="02010600030101010101" pitchFamily="2" charset="-122"/>
                <a:ea typeface="宋体" panose="02010600030101010101" pitchFamily="2" charset="-122"/>
              </a:rPr>
              <a:t>生理性保护反应</a:t>
            </a:r>
            <a:r>
              <a:rPr lang="zh-CN" altLang="en-US" sz="2400" dirty="0">
                <a:solidFill>
                  <a:schemeClr val="bg2"/>
                </a:solidFill>
                <a:latin typeface="宋体" panose="02010600030101010101" pitchFamily="2" charset="-122"/>
                <a:ea typeface="宋体" panose="02010600030101010101" pitchFamily="2" charset="-122"/>
              </a:rPr>
              <a:t>，其主要作用是识别和排除进入人体内的抗原性异物，</a:t>
            </a:r>
            <a:r>
              <a:rPr lang="zh-CN" altLang="en-US" sz="2400" dirty="0">
                <a:solidFill>
                  <a:srgbClr val="FF0000"/>
                </a:solidFill>
                <a:latin typeface="宋体" panose="02010600030101010101" pitchFamily="2" charset="-122"/>
                <a:ea typeface="宋体" panose="02010600030101010101" pitchFamily="2" charset="-122"/>
              </a:rPr>
              <a:t>以维持机体内环境的平衡和稳定</a:t>
            </a:r>
            <a:r>
              <a:rPr lang="zh-CN" altLang="en-US" sz="2400" dirty="0">
                <a:solidFill>
                  <a:schemeClr val="bg2"/>
                </a:solidFill>
                <a:latin typeface="宋体" panose="02010600030101010101" pitchFamily="2" charset="-122"/>
                <a:ea typeface="宋体" panose="02010600030101010101" pitchFamily="2" charset="-122"/>
              </a:rPr>
              <a:t>。</a:t>
            </a:r>
            <a:endParaRPr lang="zh-CN" altLang="en-US" sz="2400" dirty="0">
              <a:solidFill>
                <a:schemeClr val="bg2"/>
              </a:solidFill>
              <a:latin typeface="宋体" panose="02010600030101010101" pitchFamily="2" charset="-122"/>
              <a:ea typeface="宋体" panose="02010600030101010101" pitchFamily="2" charset="-122"/>
            </a:endParaRPr>
          </a:p>
        </p:txBody>
      </p:sp>
      <p:sp>
        <p:nvSpPr>
          <p:cNvPr id="33" name="文本框 32"/>
          <p:cNvSpPr txBox="1"/>
          <p:nvPr/>
        </p:nvSpPr>
        <p:spPr>
          <a:xfrm>
            <a:off x="84455" y="5955030"/>
            <a:ext cx="8870950" cy="645160"/>
          </a:xfrm>
          <a:prstGeom prst="rect">
            <a:avLst/>
          </a:prstGeom>
          <a:noFill/>
        </p:spPr>
        <p:txBody>
          <a:bodyPr wrap="square" rtlCol="0" anchor="t">
            <a:spAutoFit/>
          </a:bodyPr>
          <a:p>
            <a:r>
              <a:rPr lang="zh-CN" altLang="en-US">
                <a:solidFill>
                  <a:srgbClr val="FF0000"/>
                </a:solidFill>
              </a:rPr>
              <a:t>思考  换季时，有些人容易感冒，有些人却毫无反应；有些人感冒一两天就好，有些人却久病不愈。为什么我们的身体处在同样的环境里却有不同的反应呢？</a:t>
            </a:r>
            <a:endParaRPr lang="zh-CN" altLang="en-US">
              <a:solidFill>
                <a:srgbClr val="FF0000"/>
              </a:solidFill>
            </a:endParaRPr>
          </a:p>
        </p:txBody>
      </p:sp>
      <p:sp>
        <p:nvSpPr>
          <p:cNvPr id="34" name="文本框 33"/>
          <p:cNvSpPr txBox="1"/>
          <p:nvPr/>
        </p:nvSpPr>
        <p:spPr>
          <a:xfrm>
            <a:off x="1043940" y="2471420"/>
            <a:ext cx="9726930" cy="3046095"/>
          </a:xfrm>
          <a:prstGeom prst="rect">
            <a:avLst/>
          </a:prstGeom>
          <a:noFill/>
        </p:spPr>
        <p:txBody>
          <a:bodyPr wrap="square" rtlCol="0" anchor="t">
            <a:spAutoFit/>
          </a:bodyPr>
          <a:p>
            <a:pPr indent="0" algn="l" eaLnBrk="1" hangingPunct="1">
              <a:buClr>
                <a:srgbClr val="003300"/>
              </a:buClr>
              <a:buFont typeface="Wingdings" panose="05000000000000000000" pitchFamily="2" charset="2"/>
              <a:buNone/>
            </a:pPr>
            <a:r>
              <a:rPr lang="zh-CN" altLang="en-US" sz="2400" b="1" dirty="0">
                <a:solidFill>
                  <a:schemeClr val="bg2"/>
                </a:solidFill>
                <a:latin typeface="宋体" panose="02010600030101010101" pitchFamily="2" charset="-122"/>
                <a:ea typeface="宋体" panose="02010600030101010101" pitchFamily="2" charset="-122"/>
                <a:sym typeface="+mn-ea"/>
              </a:rPr>
              <a:t>免疫器官：</a:t>
            </a:r>
            <a:r>
              <a:rPr lang="zh-CN" altLang="en-US" sz="2400" dirty="0">
                <a:solidFill>
                  <a:schemeClr val="bg2"/>
                </a:solidFill>
                <a:latin typeface="宋体" panose="02010600030101010101" pitchFamily="2" charset="-122"/>
                <a:ea typeface="宋体" panose="02010600030101010101" pitchFamily="2" charset="-122"/>
                <a:sym typeface="+mn-ea"/>
              </a:rPr>
              <a:t>人体的免疫器官主要有胸腺、脾脏、淋巴结、扁桃体等</a:t>
            </a:r>
            <a:r>
              <a:rPr lang="en-US" altLang="x-none" dirty="0">
                <a:solidFill>
                  <a:schemeClr val="bg1"/>
                </a:solidFill>
                <a:ea typeface="新宋体" panose="02010609030101010101" pitchFamily="49" charset="-122"/>
                <a:sym typeface="+mn-ea"/>
              </a:rPr>
              <a:t>。</a:t>
            </a:r>
            <a:endParaRPr lang="en-US" altLang="x-none" dirty="0">
              <a:solidFill>
                <a:schemeClr val="bg1"/>
              </a:solidFill>
              <a:ea typeface="新宋体" panose="02010609030101010101" pitchFamily="49" charset="-122"/>
              <a:sym typeface="+mn-ea"/>
            </a:endParaRPr>
          </a:p>
          <a:p>
            <a:pPr algn="l" eaLnBrk="1" hangingPunct="1">
              <a:buNone/>
            </a:pPr>
            <a:r>
              <a:rPr lang="zh-CN" altLang="en-US" sz="2400" b="1" dirty="0">
                <a:solidFill>
                  <a:schemeClr val="bg2"/>
                </a:solidFill>
                <a:latin typeface="宋体" panose="02010600030101010101" pitchFamily="2" charset="-122"/>
                <a:ea typeface="宋体" panose="02010600030101010101" pitchFamily="2" charset="-122"/>
                <a:sym typeface="+mn-ea"/>
              </a:rPr>
              <a:t>免疫系统的功能：</a:t>
            </a:r>
            <a:endParaRPr lang="zh-CN" altLang="en-US" sz="2400" b="1" dirty="0">
              <a:solidFill>
                <a:schemeClr val="bg2"/>
              </a:solidFill>
              <a:latin typeface="宋体" panose="02010600030101010101" pitchFamily="2" charset="-122"/>
              <a:ea typeface="宋体" panose="02010600030101010101" pitchFamily="2" charset="-122"/>
              <a:sym typeface="+mn-ea"/>
            </a:endParaRPr>
          </a:p>
          <a:p>
            <a:pPr algn="l" eaLnBrk="1" hangingPunct="1">
              <a:buNone/>
            </a:pPr>
            <a:r>
              <a:rPr lang="zh-CN" altLang="en-US" sz="2400" dirty="0">
                <a:solidFill>
                  <a:schemeClr val="bg2"/>
                </a:solidFill>
                <a:latin typeface="宋体" panose="02010600030101010101" pitchFamily="2" charset="-122"/>
                <a:ea typeface="宋体" panose="02010600030101010101" pitchFamily="2" charset="-122"/>
                <a:sym typeface="+mn-ea"/>
              </a:rPr>
              <a:t>（1）防御感染：抵抗病原微生物的感染，即免疫系统具有抵抗传染病的能力。 </a:t>
            </a:r>
            <a:endParaRPr lang="zh-CN" altLang="en-US" sz="2400" dirty="0">
              <a:solidFill>
                <a:schemeClr val="bg2"/>
              </a:solidFill>
              <a:latin typeface="宋体" panose="02010600030101010101" pitchFamily="2" charset="-122"/>
              <a:ea typeface="宋体" panose="02010600030101010101" pitchFamily="2" charset="-122"/>
            </a:endParaRPr>
          </a:p>
          <a:p>
            <a:pPr algn="l" eaLnBrk="1" hangingPunct="1">
              <a:buNone/>
            </a:pPr>
            <a:r>
              <a:rPr lang="zh-CN" altLang="en-US" sz="2400" dirty="0">
                <a:solidFill>
                  <a:schemeClr val="bg2"/>
                </a:solidFill>
                <a:latin typeface="宋体" panose="02010600030101010101" pitchFamily="2" charset="-122"/>
                <a:ea typeface="宋体" panose="02010600030101010101" pitchFamily="2" charset="-122"/>
                <a:sym typeface="+mn-ea"/>
              </a:rPr>
              <a:t>（2）自身稳定：消除人体新陈代谢中衰老或死亡的细胞，以免它们妨碍正常   的生理功能。</a:t>
            </a:r>
            <a:endParaRPr lang="zh-CN" altLang="en-US" sz="2400" dirty="0">
              <a:solidFill>
                <a:schemeClr val="bg2"/>
              </a:solidFill>
              <a:latin typeface="宋体" panose="02010600030101010101" pitchFamily="2" charset="-122"/>
              <a:ea typeface="宋体" panose="02010600030101010101" pitchFamily="2" charset="-122"/>
            </a:endParaRPr>
          </a:p>
          <a:p>
            <a:pPr algn="l" eaLnBrk="1" hangingPunct="1">
              <a:buNone/>
            </a:pPr>
            <a:r>
              <a:rPr lang="zh-CN" altLang="en-US" sz="2400" dirty="0">
                <a:solidFill>
                  <a:schemeClr val="bg2"/>
                </a:solidFill>
                <a:latin typeface="宋体" panose="02010600030101010101" pitchFamily="2" charset="-122"/>
                <a:ea typeface="宋体" panose="02010600030101010101" pitchFamily="2" charset="-122"/>
                <a:sym typeface="+mn-ea"/>
              </a:rPr>
              <a:t>（3）免疫监视：识别并杀灭细胞繁殖中产生的异常细胞（基因突变的细胞），以防发展成肿瘤。</a:t>
            </a:r>
            <a:endParaRPr lang="zh-CN" altLang="en-US" sz="2400" dirty="0">
              <a:solidFill>
                <a:schemeClr val="bg2"/>
              </a:solidFill>
              <a:latin typeface="宋体" panose="02010600030101010101" pitchFamily="2" charset="-122"/>
              <a:ea typeface="宋体" panose="02010600030101010101" pitchFamily="2"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217170" y="0"/>
            <a:ext cx="11468735" cy="1135560"/>
            <a:chOff x="-217076" y="-8"/>
            <a:chExt cx="8257446" cy="1135380"/>
          </a:xfrm>
        </p:grpSpPr>
        <p:sp>
          <p:nvSpPr>
            <p:cNvPr id="28" name="直角三角形 27"/>
            <p:cNvSpPr/>
            <p:nvPr/>
          </p:nvSpPr>
          <p:spPr>
            <a:xfrm flipV="1">
              <a:off x="0" y="-8"/>
              <a:ext cx="8040370"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17076" y="99501"/>
              <a:ext cx="4333510" cy="583473"/>
            </a:xfrm>
            <a:prstGeom prst="rect">
              <a:avLst/>
            </a:prstGeom>
            <a:noFill/>
          </p:spPr>
          <p:txBody>
            <a:bodyPr wrap="square" rtlCol="0">
              <a:spAutoFit/>
            </a:bodyPr>
            <a:lstStyle/>
            <a:p>
              <a:r>
                <a:rPr lang="zh-CN" altLang="en-US" sz="3200" b="1" dirty="0" smtClean="0">
                  <a:latin typeface="微软雅黑" panose="020B0503020204020204" pitchFamily="34" charset="-122"/>
                  <a:ea typeface="微软雅黑" panose="020B0503020204020204" pitchFamily="34" charset="-122"/>
                </a:rPr>
                <a:t> 探寻</a:t>
              </a:r>
              <a:r>
                <a:rPr lang="en-US" altLang="zh-CN" sz="3200" b="1" dirty="0" smtClean="0">
                  <a:latin typeface="微软雅黑" panose="020B0503020204020204" pitchFamily="34" charset="-122"/>
                  <a:ea typeface="微软雅黑" panose="020B0503020204020204" pitchFamily="34" charset="-122"/>
                </a:rPr>
                <a:t>1 </a:t>
              </a:r>
              <a:r>
                <a:rPr lang="zh-CN" altLang="en-US" sz="3200" b="1" dirty="0" smtClean="0">
                  <a:latin typeface="微软雅黑" panose="020B0503020204020204" pitchFamily="34" charset="-122"/>
                  <a:ea typeface="微软雅黑" panose="020B0503020204020204" pitchFamily="34" charset="-122"/>
                </a:rPr>
                <a:t>婴幼儿常见传染病及预防</a:t>
              </a:r>
              <a:endParaRPr lang="zh-CN" altLang="en-US" sz="3200" b="1" dirty="0" smtClean="0">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4827" y="1077197"/>
            <a:ext cx="1767908" cy="526437"/>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398780" y="1109980"/>
            <a:ext cx="10537825" cy="460375"/>
          </a:xfrm>
          <a:prstGeom prst="rect">
            <a:avLst/>
          </a:prstGeom>
          <a:noFill/>
        </p:spPr>
        <p:txBody>
          <a:bodyPr wrap="square" rtlCol="0" anchor="t">
            <a:spAutoFit/>
          </a:bodyPr>
          <a:lstStyle/>
          <a:p>
            <a:r>
              <a:rPr lang="en-US" altLang="zh-CN" sz="2400" dirty="0">
                <a:solidFill>
                  <a:schemeClr val="bg2"/>
                </a:solidFill>
                <a:latin typeface="宋体" panose="02010600030101010101" pitchFamily="2" charset="-122"/>
                <a:ea typeface="宋体" panose="02010600030101010101" pitchFamily="2" charset="-122"/>
                <a:sym typeface="+mn-ea"/>
              </a:rPr>
              <a:t>2.</a:t>
            </a:r>
            <a:r>
              <a:rPr lang="zh-CN" altLang="en-US" sz="2400" dirty="0">
                <a:solidFill>
                  <a:schemeClr val="bg2"/>
                </a:solidFill>
                <a:latin typeface="宋体" panose="02010600030101010101" pitchFamily="2" charset="-122"/>
                <a:ea typeface="宋体" panose="02010600030101010101" pitchFamily="2" charset="-122"/>
                <a:sym typeface="+mn-ea"/>
              </a:rPr>
              <a:t>人体对抗病原体的三道防线</a:t>
            </a:r>
            <a:endParaRPr lang="zh-CN" altLang="en-US" sz="2400" dirty="0">
              <a:solidFill>
                <a:schemeClr val="bg2"/>
              </a:solidFill>
              <a:latin typeface="宋体" panose="02010600030101010101" pitchFamily="2" charset="-122"/>
              <a:ea typeface="宋体" panose="02010600030101010101" pitchFamily="2" charset="-122"/>
              <a:sym typeface="+mn-ea"/>
            </a:endParaRPr>
          </a:p>
        </p:txBody>
      </p:sp>
      <p:sp>
        <p:nvSpPr>
          <p:cNvPr id="7" name="Freeform 5"/>
          <p:cNvSpPr/>
          <p:nvPr/>
        </p:nvSpPr>
        <p:spPr bwMode="auto">
          <a:xfrm>
            <a:off x="1057609" y="2140223"/>
            <a:ext cx="1930712" cy="17407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121917" tIns="60958" rIns="121917" bIns="60958" numCol="1" anchor="t" anchorCtr="0" compatLnSpc="1"/>
          <a:lstStyle/>
          <a:p>
            <a:endParaRPr lang="zh-CN" altLang="en-US"/>
          </a:p>
        </p:txBody>
      </p:sp>
      <p:sp>
        <p:nvSpPr>
          <p:cNvPr id="8" name="TextBox 2"/>
          <p:cNvSpPr txBox="1"/>
          <p:nvPr/>
        </p:nvSpPr>
        <p:spPr>
          <a:xfrm>
            <a:off x="1327150" y="2600325"/>
            <a:ext cx="1009015" cy="73850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smtClean="0">
                <a:solidFill>
                  <a:schemeClr val="tx1"/>
                </a:solidFill>
              </a:rPr>
              <a:t>体表的屏障</a:t>
            </a:r>
            <a:endParaRPr lang="en-US" altLang="zh-CN" sz="2400" b="1" dirty="0" smtClean="0">
              <a:solidFill>
                <a:schemeClr val="tx1"/>
              </a:solidFill>
            </a:endParaRPr>
          </a:p>
        </p:txBody>
      </p:sp>
      <p:sp>
        <p:nvSpPr>
          <p:cNvPr id="9" name="矩形 3"/>
          <p:cNvSpPr/>
          <p:nvPr/>
        </p:nvSpPr>
        <p:spPr>
          <a:xfrm>
            <a:off x="2763520" y="1657985"/>
            <a:ext cx="8034655" cy="1289050"/>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0" name="Freeform 5"/>
          <p:cNvSpPr/>
          <p:nvPr/>
        </p:nvSpPr>
        <p:spPr bwMode="auto">
          <a:xfrm>
            <a:off x="2651459" y="3092723"/>
            <a:ext cx="1930712" cy="17407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w="9525" cap="flat">
            <a:noFill/>
            <a:prstDash val="solid"/>
            <a:miter lim="800000"/>
          </a:ln>
        </p:spPr>
        <p:txBody>
          <a:bodyPr vert="horz" wrap="square" lIns="121917" tIns="60958" rIns="121917" bIns="60958" numCol="1" anchor="t" anchorCtr="0" compatLnSpc="1"/>
          <a:lstStyle/>
          <a:p>
            <a:endParaRPr lang="zh-CN" altLang="en-US"/>
          </a:p>
        </p:txBody>
      </p:sp>
      <p:sp>
        <p:nvSpPr>
          <p:cNvPr id="11" name="Freeform 5"/>
          <p:cNvSpPr/>
          <p:nvPr/>
        </p:nvSpPr>
        <p:spPr bwMode="auto">
          <a:xfrm>
            <a:off x="1057609" y="4019823"/>
            <a:ext cx="1930712" cy="17407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p:spPr>
        <p:txBody>
          <a:bodyPr vert="horz" wrap="square" lIns="121917" tIns="60958" rIns="121917" bIns="60958" numCol="1" anchor="t" anchorCtr="0" compatLnSpc="1"/>
          <a:lstStyle/>
          <a:p>
            <a:endParaRPr lang="zh-CN" altLang="en-US"/>
          </a:p>
        </p:txBody>
      </p:sp>
      <p:sp>
        <p:nvSpPr>
          <p:cNvPr id="12" name="矩形 3"/>
          <p:cNvSpPr/>
          <p:nvPr/>
        </p:nvSpPr>
        <p:spPr>
          <a:xfrm>
            <a:off x="4652980" y="3180240"/>
            <a:ext cx="6144721" cy="1544996"/>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3" name="矩形 3"/>
          <p:cNvSpPr/>
          <p:nvPr/>
        </p:nvSpPr>
        <p:spPr>
          <a:xfrm>
            <a:off x="2763220" y="4958240"/>
            <a:ext cx="8034481" cy="1544996"/>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14" name="组合 13"/>
          <p:cNvGrpSpPr/>
          <p:nvPr/>
        </p:nvGrpSpPr>
        <p:grpSpPr>
          <a:xfrm>
            <a:off x="2411270" y="2794040"/>
            <a:ext cx="480379" cy="433115"/>
            <a:chOff x="2142410" y="2298139"/>
            <a:chExt cx="360284" cy="324836"/>
          </a:xfrm>
        </p:grpSpPr>
        <p:sp>
          <p:nvSpPr>
            <p:cNvPr id="15"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60000"/>
                <a:lumOff val="40000"/>
              </a:scheme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16" name="TextBox 10"/>
            <p:cNvSpPr txBox="1"/>
            <p:nvPr/>
          </p:nvSpPr>
          <p:spPr>
            <a:xfrm>
              <a:off x="2221796" y="2306669"/>
              <a:ext cx="201512" cy="311623"/>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en-US" altLang="zh-CN" sz="2700" b="1" dirty="0">
                  <a:solidFill>
                    <a:schemeClr val="accent1"/>
                  </a:solidFill>
                </a:rPr>
                <a:t>1</a:t>
              </a:r>
              <a:endParaRPr lang="zh-CN" altLang="en-US" sz="2700" b="1" dirty="0">
                <a:solidFill>
                  <a:schemeClr val="accent1"/>
                </a:solidFill>
              </a:endParaRPr>
            </a:p>
          </p:txBody>
        </p:sp>
      </p:grpSp>
      <p:sp>
        <p:nvSpPr>
          <p:cNvPr id="17" name="TextBox 11"/>
          <p:cNvSpPr txBox="1"/>
          <p:nvPr/>
        </p:nvSpPr>
        <p:spPr>
          <a:xfrm>
            <a:off x="2988310" y="3416935"/>
            <a:ext cx="1000760" cy="1107440"/>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体液中的杀菌物质</a:t>
            </a:r>
            <a:endParaRPr lang="zh-CN" altLang="en-US" sz="2400" b="1" dirty="0"/>
          </a:p>
        </p:txBody>
      </p:sp>
      <p:grpSp>
        <p:nvGrpSpPr>
          <p:cNvPr id="18" name="组合 17"/>
          <p:cNvGrpSpPr/>
          <p:nvPr/>
        </p:nvGrpSpPr>
        <p:grpSpPr>
          <a:xfrm>
            <a:off x="3989247" y="3747552"/>
            <a:ext cx="480379" cy="433115"/>
            <a:chOff x="2142410" y="2298139"/>
            <a:chExt cx="360284" cy="324836"/>
          </a:xfrm>
        </p:grpSpPr>
        <p:sp>
          <p:nvSpPr>
            <p:cNvPr id="19"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lumMod val="60000"/>
                <a:lumOff val="40000"/>
              </a:scheme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20" name="TextBox 14"/>
            <p:cNvSpPr txBox="1"/>
            <p:nvPr/>
          </p:nvSpPr>
          <p:spPr>
            <a:xfrm>
              <a:off x="2221796" y="2306669"/>
              <a:ext cx="201512" cy="311623"/>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en-US" altLang="zh-CN" sz="2700" b="1" dirty="0">
                  <a:solidFill>
                    <a:schemeClr val="accent2"/>
                  </a:solidFill>
                </a:rPr>
                <a:t>2</a:t>
              </a:r>
              <a:endParaRPr lang="zh-CN" altLang="en-US" sz="2700" b="1" dirty="0">
                <a:solidFill>
                  <a:schemeClr val="accent2"/>
                </a:solidFill>
              </a:endParaRPr>
            </a:p>
          </p:txBody>
        </p:sp>
      </p:grpSp>
      <p:sp>
        <p:nvSpPr>
          <p:cNvPr id="21" name="TextBox 15"/>
          <p:cNvSpPr txBox="1"/>
          <p:nvPr/>
        </p:nvSpPr>
        <p:spPr>
          <a:xfrm>
            <a:off x="1327150" y="4479925"/>
            <a:ext cx="1009015" cy="73850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smtClean="0">
                <a:solidFill>
                  <a:schemeClr val="tx1"/>
                </a:solidFill>
              </a:rPr>
              <a:t>特异性免疫</a:t>
            </a:r>
            <a:endParaRPr lang="zh-CN" altLang="en-US" sz="2400" b="1" dirty="0" smtClean="0">
              <a:solidFill>
                <a:schemeClr val="tx1"/>
              </a:solidFill>
            </a:endParaRPr>
          </a:p>
        </p:txBody>
      </p:sp>
      <p:grpSp>
        <p:nvGrpSpPr>
          <p:cNvPr id="22" name="组合 21"/>
          <p:cNvGrpSpPr/>
          <p:nvPr/>
        </p:nvGrpSpPr>
        <p:grpSpPr>
          <a:xfrm>
            <a:off x="2411270" y="4673640"/>
            <a:ext cx="480379" cy="433115"/>
            <a:chOff x="2142410" y="2298139"/>
            <a:chExt cx="360284" cy="324836"/>
          </a:xfrm>
        </p:grpSpPr>
        <p:sp>
          <p:nvSpPr>
            <p:cNvPr id="23"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lumMod val="60000"/>
                <a:lumOff val="40000"/>
              </a:scheme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24" name="TextBox 18"/>
            <p:cNvSpPr txBox="1"/>
            <p:nvPr/>
          </p:nvSpPr>
          <p:spPr>
            <a:xfrm>
              <a:off x="2221796" y="2306669"/>
              <a:ext cx="201512" cy="311623"/>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en-US" altLang="zh-CN" sz="2700" b="1" dirty="0">
                  <a:solidFill>
                    <a:schemeClr val="accent3"/>
                  </a:solidFill>
                </a:rPr>
                <a:t>3</a:t>
              </a:r>
              <a:endParaRPr lang="zh-CN" altLang="en-US" sz="2700" b="1" dirty="0">
                <a:solidFill>
                  <a:schemeClr val="accent3"/>
                </a:solidFill>
              </a:endParaRPr>
            </a:p>
          </p:txBody>
        </p:sp>
      </p:grpSp>
      <p:sp>
        <p:nvSpPr>
          <p:cNvPr id="25" name="TextBox 19"/>
          <p:cNvSpPr txBox="1"/>
          <p:nvPr/>
        </p:nvSpPr>
        <p:spPr>
          <a:xfrm>
            <a:off x="3276600" y="1751330"/>
            <a:ext cx="7037070" cy="956310"/>
          </a:xfrm>
          <a:prstGeom prst="rect">
            <a:avLst/>
          </a:prstGeom>
          <a:noFill/>
        </p:spPr>
        <p:txBody>
          <a:bodyPr wrap="square" lIns="0" tIns="0" rIns="0" bIns="0" rtlCol="0">
            <a:spAutoFit/>
          </a:bodyPr>
          <a:lstStyle/>
          <a:p>
            <a:pPr algn="just">
              <a:lnSpc>
                <a:spcPts val="1865"/>
              </a:lnSpc>
            </a:pPr>
            <a:r>
              <a:rPr lang="en-US" sz="1600" dirty="0">
                <a:solidFill>
                  <a:schemeClr val="bg1"/>
                </a:solidFill>
                <a:latin typeface="微软雅黑" panose="020B0503020204020204" pitchFamily="34" charset="-122"/>
                <a:ea typeface="微软雅黑" panose="020B0503020204020204" pitchFamily="34" charset="-122"/>
              </a:rPr>
              <a:t>       </a:t>
            </a:r>
            <a:r>
              <a:rPr sz="1600" dirty="0">
                <a:solidFill>
                  <a:schemeClr val="bg1"/>
                </a:solidFill>
                <a:latin typeface="微软雅黑" panose="020B0503020204020204" pitchFamily="34" charset="-122"/>
                <a:ea typeface="微软雅黑" panose="020B0503020204020204" pitchFamily="34" charset="-122"/>
              </a:rPr>
              <a:t>人体体表的屏障包括皮肤和黏膜，它们可以阻挡和消灭外来的病原体，清除异物。身体有皮肤包裹，所有的内脏腔壁都有黏膜覆盖，健康的皮肤和黏膜形成完整的屏障，作为人体的第一道防线，阻拦病原微生物侵入体内，起到保护的作用。</a:t>
            </a:r>
            <a:endParaRPr sz="1600" dirty="0">
              <a:solidFill>
                <a:schemeClr val="bg1"/>
              </a:solidFill>
              <a:latin typeface="微软雅黑" panose="020B0503020204020204" pitchFamily="34" charset="-122"/>
              <a:ea typeface="微软雅黑" panose="020B0503020204020204" pitchFamily="34" charset="-122"/>
            </a:endParaRPr>
          </a:p>
        </p:txBody>
      </p:sp>
      <p:sp>
        <p:nvSpPr>
          <p:cNvPr id="26" name="TextBox 20"/>
          <p:cNvSpPr txBox="1"/>
          <p:nvPr/>
        </p:nvSpPr>
        <p:spPr>
          <a:xfrm>
            <a:off x="5059680" y="3354705"/>
            <a:ext cx="5424805" cy="1195705"/>
          </a:xfrm>
          <a:prstGeom prst="rect">
            <a:avLst/>
          </a:prstGeom>
          <a:noFill/>
        </p:spPr>
        <p:txBody>
          <a:bodyPr wrap="square" lIns="0" tIns="0" rIns="0" bIns="0" rtlCol="0">
            <a:spAutoFit/>
          </a:bodyPr>
          <a:lstStyle/>
          <a:p>
            <a:pPr algn="just">
              <a:lnSpc>
                <a:spcPts val="1865"/>
              </a:lnSpc>
            </a:pPr>
            <a:r>
              <a:rPr lang="en-US" sz="1600" dirty="0">
                <a:solidFill>
                  <a:schemeClr val="tx1">
                    <a:lumMod val="75000"/>
                  </a:schemeClr>
                </a:solidFill>
                <a:latin typeface="微软雅黑" panose="020B0503020204020204" pitchFamily="34" charset="-122"/>
                <a:ea typeface="微软雅黑" panose="020B0503020204020204" pitchFamily="34" charset="-122"/>
              </a:rPr>
              <a:t>    </a:t>
            </a:r>
            <a:r>
              <a:rPr lang="en-US" sz="1600" dirty="0">
                <a:solidFill>
                  <a:schemeClr val="bg1"/>
                </a:solidFill>
                <a:latin typeface="微软雅黑" panose="020B0503020204020204" pitchFamily="34" charset="-122"/>
                <a:ea typeface="微软雅黑" panose="020B0503020204020204" pitchFamily="34" charset="-122"/>
              </a:rPr>
              <a:t>    </a:t>
            </a:r>
            <a:r>
              <a:rPr sz="1600" dirty="0">
                <a:solidFill>
                  <a:schemeClr val="bg1"/>
                </a:solidFill>
                <a:latin typeface="微软雅黑" panose="020B0503020204020204" pitchFamily="34" charset="-122"/>
                <a:ea typeface="微软雅黑" panose="020B0503020204020204" pitchFamily="34" charset="-122"/>
              </a:rPr>
              <a:t>人体体液中含有的一些杀菌物质能破坏多种病菌的细胞壁，使病菌溶解死亡，如巨噬细胞能捕捉和消灭侵入人体的各种病原体。</a:t>
            </a:r>
            <a:endParaRPr sz="1600" dirty="0">
              <a:solidFill>
                <a:schemeClr val="bg1"/>
              </a:solidFill>
              <a:latin typeface="微软雅黑" panose="020B0503020204020204" pitchFamily="34" charset="-122"/>
              <a:ea typeface="微软雅黑" panose="020B0503020204020204" pitchFamily="34" charset="-122"/>
            </a:endParaRPr>
          </a:p>
          <a:p>
            <a:pPr algn="just">
              <a:lnSpc>
                <a:spcPts val="1865"/>
              </a:lnSpc>
            </a:pPr>
            <a:r>
              <a:rPr sz="1600" dirty="0">
                <a:solidFill>
                  <a:schemeClr val="bg1"/>
                </a:solidFill>
                <a:latin typeface="微软雅黑" panose="020B0503020204020204" pitchFamily="34" charset="-122"/>
                <a:ea typeface="微软雅黑" panose="020B0503020204020204" pitchFamily="34" charset="-122"/>
              </a:rPr>
              <a:t>        人体的第一、二道防线都属于非特异性免疫，与生俱来，对多种病原体都具有防御功能。</a:t>
            </a:r>
            <a:endParaRPr sz="1600" dirty="0">
              <a:solidFill>
                <a:schemeClr val="bg1"/>
              </a:solidFill>
              <a:latin typeface="微软雅黑" panose="020B0503020204020204" pitchFamily="34" charset="-122"/>
              <a:ea typeface="微软雅黑" panose="020B0503020204020204" pitchFamily="34" charset="-122"/>
            </a:endParaRPr>
          </a:p>
        </p:txBody>
      </p:sp>
      <p:sp>
        <p:nvSpPr>
          <p:cNvPr id="3" name="TextBox 21"/>
          <p:cNvSpPr txBox="1"/>
          <p:nvPr/>
        </p:nvSpPr>
        <p:spPr>
          <a:xfrm>
            <a:off x="3276600" y="5218430"/>
            <a:ext cx="6167755" cy="716915"/>
          </a:xfrm>
          <a:prstGeom prst="rect">
            <a:avLst/>
          </a:prstGeom>
          <a:noFill/>
        </p:spPr>
        <p:txBody>
          <a:bodyPr wrap="square" lIns="0" tIns="0" rIns="0" bIns="0" rtlCol="0">
            <a:spAutoFit/>
          </a:bodyPr>
          <a:lstStyle/>
          <a:p>
            <a:pPr algn="just">
              <a:lnSpc>
                <a:spcPts val="1865"/>
              </a:lnSpc>
            </a:pPr>
            <a:r>
              <a:rPr lang="en-US" sz="1600" dirty="0">
                <a:solidFill>
                  <a:schemeClr val="tx1">
                    <a:lumMod val="75000"/>
                  </a:schemeClr>
                </a:solidFill>
                <a:latin typeface="微软雅黑" panose="020B0503020204020204" pitchFamily="34" charset="-122"/>
                <a:ea typeface="微软雅黑" panose="020B0503020204020204" pitchFamily="34" charset="-122"/>
              </a:rPr>
              <a:t>  </a:t>
            </a:r>
            <a:r>
              <a:rPr lang="en-US" sz="1600" dirty="0">
                <a:solidFill>
                  <a:schemeClr val="bg1"/>
                </a:solidFill>
                <a:effectLst/>
                <a:latin typeface="微软雅黑" panose="020B0503020204020204" pitchFamily="34" charset="-122"/>
                <a:ea typeface="微软雅黑" panose="020B0503020204020204" pitchFamily="34" charset="-122"/>
              </a:rPr>
              <a:t>      </a:t>
            </a:r>
            <a:r>
              <a:rPr sz="1600" dirty="0">
                <a:solidFill>
                  <a:schemeClr val="bg1"/>
                </a:solidFill>
                <a:effectLst/>
                <a:latin typeface="微软雅黑" panose="020B0503020204020204" pitchFamily="34" charset="-122"/>
                <a:ea typeface="微软雅黑" panose="020B0503020204020204" pitchFamily="34" charset="-122"/>
              </a:rPr>
              <a:t>特异性免疫是指人体针对某种病原体由特异性免疫细胞（如淋巴细胞）参与的防御作用。这种免疫是机体后天获得的，只针对某一种病原体。特异性免疫有两种方式：体液免疫和细胞免疫。</a:t>
            </a:r>
            <a:endParaRPr sz="1600" dirty="0">
              <a:solidFill>
                <a:schemeClr val="bg1"/>
              </a:solidFill>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anim calcmode="lin" valueType="num">
                                      <p:cBhvr>
                                        <p:cTn id="24" dur="500" fill="hold"/>
                                        <p:tgtEl>
                                          <p:spTgt spid="14"/>
                                        </p:tgtEl>
                                        <p:attrNameLst>
                                          <p:attrName>ppt_x</p:attrName>
                                        </p:attrNameLst>
                                      </p:cBhvr>
                                      <p:tavLst>
                                        <p:tav tm="0">
                                          <p:val>
                                            <p:fltVal val="0.5"/>
                                          </p:val>
                                        </p:tav>
                                        <p:tav tm="100000">
                                          <p:val>
                                            <p:strVal val="#ppt_x"/>
                                          </p:val>
                                        </p:tav>
                                      </p:tavLst>
                                    </p:anim>
                                    <p:anim calcmode="lin" valueType="num">
                                      <p:cBhvr>
                                        <p:cTn id="25" dur="500" fill="hold"/>
                                        <p:tgtEl>
                                          <p:spTgt spid="14"/>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anim calcmode="lin" valueType="num">
                                      <p:cBhvr>
                                        <p:cTn id="31" dur="500" fill="hold"/>
                                        <p:tgtEl>
                                          <p:spTgt spid="11"/>
                                        </p:tgtEl>
                                        <p:attrNameLst>
                                          <p:attrName>ppt_x</p:attrName>
                                        </p:attrNameLst>
                                      </p:cBhvr>
                                      <p:tavLst>
                                        <p:tav tm="0">
                                          <p:val>
                                            <p:fltVal val="0.5"/>
                                          </p:val>
                                        </p:tav>
                                        <p:tav tm="100000">
                                          <p:val>
                                            <p:strVal val="#ppt_x"/>
                                          </p:val>
                                        </p:tav>
                                      </p:tavLst>
                                    </p:anim>
                                    <p:anim calcmode="lin" valueType="num">
                                      <p:cBhvr>
                                        <p:cTn id="32" dur="500" fill="hold"/>
                                        <p:tgtEl>
                                          <p:spTgt spid="11"/>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20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anim calcmode="lin" valueType="num">
                                      <p:cBhvr>
                                        <p:cTn id="38" dur="500" fill="hold"/>
                                        <p:tgtEl>
                                          <p:spTgt spid="21"/>
                                        </p:tgtEl>
                                        <p:attrNameLst>
                                          <p:attrName>ppt_x</p:attrName>
                                        </p:attrNameLst>
                                      </p:cBhvr>
                                      <p:tavLst>
                                        <p:tav tm="0">
                                          <p:val>
                                            <p:fltVal val="0.5"/>
                                          </p:val>
                                        </p:tav>
                                        <p:tav tm="100000">
                                          <p:val>
                                            <p:strVal val="#ppt_x"/>
                                          </p:val>
                                        </p:tav>
                                      </p:tavLst>
                                    </p:anim>
                                    <p:anim calcmode="lin" valueType="num">
                                      <p:cBhvr>
                                        <p:cTn id="39" dur="500" fill="hold"/>
                                        <p:tgtEl>
                                          <p:spTgt spid="21"/>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20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anim calcmode="lin" valueType="num">
                                      <p:cBhvr>
                                        <p:cTn id="45" dur="500" fill="hold"/>
                                        <p:tgtEl>
                                          <p:spTgt spid="22"/>
                                        </p:tgtEl>
                                        <p:attrNameLst>
                                          <p:attrName>ppt_x</p:attrName>
                                        </p:attrNameLst>
                                      </p:cBhvr>
                                      <p:tavLst>
                                        <p:tav tm="0">
                                          <p:val>
                                            <p:fltVal val="0.5"/>
                                          </p:val>
                                        </p:tav>
                                        <p:tav tm="100000">
                                          <p:val>
                                            <p:strVal val="#ppt_x"/>
                                          </p:val>
                                        </p:tav>
                                      </p:tavLst>
                                    </p:anim>
                                    <p:anim calcmode="lin" valueType="num">
                                      <p:cBhvr>
                                        <p:cTn id="46" dur="500" fill="hold"/>
                                        <p:tgtEl>
                                          <p:spTgt spid="22"/>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4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Effect transition="in" filter="fade">
                                      <p:cBhvr>
                                        <p:cTn id="51" dur="500"/>
                                        <p:tgtEl>
                                          <p:spTgt spid="10"/>
                                        </p:tgtEl>
                                      </p:cBhvr>
                                    </p:animEffect>
                                    <p:anim calcmode="lin" valueType="num">
                                      <p:cBhvr>
                                        <p:cTn id="52" dur="500" fill="hold"/>
                                        <p:tgtEl>
                                          <p:spTgt spid="10"/>
                                        </p:tgtEl>
                                        <p:attrNameLst>
                                          <p:attrName>ppt_x</p:attrName>
                                        </p:attrNameLst>
                                      </p:cBhvr>
                                      <p:tavLst>
                                        <p:tav tm="0">
                                          <p:val>
                                            <p:fltVal val="0.5"/>
                                          </p:val>
                                        </p:tav>
                                        <p:tav tm="100000">
                                          <p:val>
                                            <p:strVal val="#ppt_x"/>
                                          </p:val>
                                        </p:tav>
                                      </p:tavLst>
                                    </p:anim>
                                    <p:anim calcmode="lin" valueType="num">
                                      <p:cBhvr>
                                        <p:cTn id="53" dur="500" fill="hold"/>
                                        <p:tgtEl>
                                          <p:spTgt spid="10"/>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40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anim calcmode="lin" valueType="num">
                                      <p:cBhvr>
                                        <p:cTn id="59" dur="500" fill="hold"/>
                                        <p:tgtEl>
                                          <p:spTgt spid="17"/>
                                        </p:tgtEl>
                                        <p:attrNameLst>
                                          <p:attrName>ppt_x</p:attrName>
                                        </p:attrNameLst>
                                      </p:cBhvr>
                                      <p:tavLst>
                                        <p:tav tm="0">
                                          <p:val>
                                            <p:fltVal val="0.5"/>
                                          </p:val>
                                        </p:tav>
                                        <p:tav tm="100000">
                                          <p:val>
                                            <p:strVal val="#ppt_x"/>
                                          </p:val>
                                        </p:tav>
                                      </p:tavLst>
                                    </p:anim>
                                    <p:anim calcmode="lin" valueType="num">
                                      <p:cBhvr>
                                        <p:cTn id="60" dur="500" fill="hold"/>
                                        <p:tgtEl>
                                          <p:spTgt spid="17"/>
                                        </p:tgtEl>
                                        <p:attrNameLst>
                                          <p:attrName>ppt_y</p:attrName>
                                        </p:attrNameLst>
                                      </p:cBhvr>
                                      <p:tavLst>
                                        <p:tav tm="0">
                                          <p:val>
                                            <p:fltVal val="0.5"/>
                                          </p:val>
                                        </p:tav>
                                        <p:tav tm="100000">
                                          <p:val>
                                            <p:strVal val="#ppt_y"/>
                                          </p:val>
                                        </p:tav>
                                      </p:tavLst>
                                    </p:anim>
                                  </p:childTnLst>
                                </p:cTn>
                              </p:par>
                              <p:par>
                                <p:cTn id="61" presetID="53" presetClass="entr" presetSubtype="528" fill="hold" nodeType="withEffect">
                                  <p:stCondLst>
                                    <p:cond delay="40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Effect transition="in" filter="fade">
                                      <p:cBhvr>
                                        <p:cTn id="65" dur="500"/>
                                        <p:tgtEl>
                                          <p:spTgt spid="18"/>
                                        </p:tgtEl>
                                      </p:cBhvr>
                                    </p:animEffect>
                                    <p:anim calcmode="lin" valueType="num">
                                      <p:cBhvr>
                                        <p:cTn id="66" dur="500" fill="hold"/>
                                        <p:tgtEl>
                                          <p:spTgt spid="18"/>
                                        </p:tgtEl>
                                        <p:attrNameLst>
                                          <p:attrName>ppt_x</p:attrName>
                                        </p:attrNameLst>
                                      </p:cBhvr>
                                      <p:tavLst>
                                        <p:tav tm="0">
                                          <p:val>
                                            <p:fltVal val="0.5"/>
                                          </p:val>
                                        </p:tav>
                                        <p:tav tm="100000">
                                          <p:val>
                                            <p:strVal val="#ppt_x"/>
                                          </p:val>
                                        </p:tav>
                                      </p:tavLst>
                                    </p:anim>
                                    <p:anim calcmode="lin" valueType="num">
                                      <p:cBhvr>
                                        <p:cTn id="67" dur="500" fill="hold"/>
                                        <p:tgtEl>
                                          <p:spTgt spid="18"/>
                                        </p:tgtEl>
                                        <p:attrNameLst>
                                          <p:attrName>ppt_y</p:attrName>
                                        </p:attrNameLst>
                                      </p:cBhvr>
                                      <p:tavLst>
                                        <p:tav tm="0">
                                          <p:val>
                                            <p:fltVal val="0.5"/>
                                          </p:val>
                                        </p:tav>
                                        <p:tav tm="100000">
                                          <p:val>
                                            <p:strVal val="#ppt_y"/>
                                          </p:val>
                                        </p:tav>
                                      </p:tavLst>
                                    </p:anim>
                                  </p:childTnLst>
                                </p:cTn>
                              </p:par>
                            </p:childTnLst>
                          </p:cTn>
                        </p:par>
                        <p:par>
                          <p:cTn id="68" fill="hold">
                            <p:stCondLst>
                              <p:cond delay="500"/>
                            </p:stCondLst>
                            <p:childTnLst>
                              <p:par>
                                <p:cTn id="69" presetID="55"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strVal val="#ppt_w*0.70"/>
                                          </p:val>
                                        </p:tav>
                                        <p:tav tm="100000">
                                          <p:val>
                                            <p:strVal val="#ppt_w"/>
                                          </p:val>
                                        </p:tav>
                                      </p:tavLst>
                                    </p:anim>
                                    <p:anim calcmode="lin" valueType="num">
                                      <p:cBhvr>
                                        <p:cTn id="72" dur="1000" fill="hold"/>
                                        <p:tgtEl>
                                          <p:spTgt spid="25"/>
                                        </p:tgtEl>
                                        <p:attrNameLst>
                                          <p:attrName>ppt_h</p:attrName>
                                        </p:attrNameLst>
                                      </p:cBhvr>
                                      <p:tavLst>
                                        <p:tav tm="0">
                                          <p:val>
                                            <p:strVal val="#ppt_h"/>
                                          </p:val>
                                        </p:tav>
                                        <p:tav tm="100000">
                                          <p:val>
                                            <p:strVal val="#ppt_h"/>
                                          </p:val>
                                        </p:tav>
                                      </p:tavLst>
                                    </p:anim>
                                    <p:animEffect transition="in" filter="fade">
                                      <p:cBhvr>
                                        <p:cTn id="73" dur="1000"/>
                                        <p:tgtEl>
                                          <p:spTgt spid="25"/>
                                        </p:tgtEl>
                                      </p:cBhvr>
                                    </p:animEffect>
                                  </p:childTnLst>
                                </p:cTn>
                              </p:par>
                              <p:par>
                                <p:cTn id="74" presetID="55" presetClass="entr" presetSubtype="0" fill="hold" grpId="0" nodeType="withEffect">
                                  <p:stCondLst>
                                    <p:cond delay="0"/>
                                  </p:stCondLst>
                                  <p:childTnLst>
                                    <p:set>
                                      <p:cBhvr>
                                        <p:cTn id="75" dur="1" fill="hold">
                                          <p:stCondLst>
                                            <p:cond delay="0"/>
                                          </p:stCondLst>
                                        </p:cTn>
                                        <p:tgtEl>
                                          <p:spTgt spid="9"/>
                                        </p:tgtEl>
                                        <p:attrNameLst>
                                          <p:attrName>style.visibility</p:attrName>
                                        </p:attrNameLst>
                                      </p:cBhvr>
                                      <p:to>
                                        <p:strVal val="visible"/>
                                      </p:to>
                                    </p:set>
                                    <p:anim calcmode="lin" valueType="num">
                                      <p:cBhvr>
                                        <p:cTn id="76" dur="1000" fill="hold"/>
                                        <p:tgtEl>
                                          <p:spTgt spid="9"/>
                                        </p:tgtEl>
                                        <p:attrNameLst>
                                          <p:attrName>ppt_w</p:attrName>
                                        </p:attrNameLst>
                                      </p:cBhvr>
                                      <p:tavLst>
                                        <p:tav tm="0">
                                          <p:val>
                                            <p:strVal val="#ppt_w*0.70"/>
                                          </p:val>
                                        </p:tav>
                                        <p:tav tm="100000">
                                          <p:val>
                                            <p:strVal val="#ppt_w"/>
                                          </p:val>
                                        </p:tav>
                                      </p:tavLst>
                                    </p:anim>
                                    <p:anim calcmode="lin" valueType="num">
                                      <p:cBhvr>
                                        <p:cTn id="77" dur="1000" fill="hold"/>
                                        <p:tgtEl>
                                          <p:spTgt spid="9"/>
                                        </p:tgtEl>
                                        <p:attrNameLst>
                                          <p:attrName>ppt_h</p:attrName>
                                        </p:attrNameLst>
                                      </p:cBhvr>
                                      <p:tavLst>
                                        <p:tav tm="0">
                                          <p:val>
                                            <p:strVal val="#ppt_h"/>
                                          </p:val>
                                        </p:tav>
                                        <p:tav tm="100000">
                                          <p:val>
                                            <p:strVal val="#ppt_h"/>
                                          </p:val>
                                        </p:tav>
                                      </p:tavLst>
                                    </p:anim>
                                    <p:animEffect transition="in" filter="fade">
                                      <p:cBhvr>
                                        <p:cTn id="78" dur="1000"/>
                                        <p:tgtEl>
                                          <p:spTgt spid="9"/>
                                        </p:tgtEl>
                                      </p:cBhvr>
                                    </p:animEffect>
                                  </p:childTnLst>
                                </p:cTn>
                              </p:par>
                              <p:par>
                                <p:cTn id="79" presetID="55" presetClass="entr" presetSubtype="0" fill="hold" grpId="0" nodeType="withEffect">
                                  <p:stCondLst>
                                    <p:cond delay="400"/>
                                  </p:stCondLst>
                                  <p:childTnLst>
                                    <p:set>
                                      <p:cBhvr>
                                        <p:cTn id="80" dur="1" fill="hold">
                                          <p:stCondLst>
                                            <p:cond delay="0"/>
                                          </p:stCondLst>
                                        </p:cTn>
                                        <p:tgtEl>
                                          <p:spTgt spid="26"/>
                                        </p:tgtEl>
                                        <p:attrNameLst>
                                          <p:attrName>style.visibility</p:attrName>
                                        </p:attrNameLst>
                                      </p:cBhvr>
                                      <p:to>
                                        <p:strVal val="visible"/>
                                      </p:to>
                                    </p:set>
                                    <p:anim calcmode="lin" valueType="num">
                                      <p:cBhvr>
                                        <p:cTn id="81" dur="1000" fill="hold"/>
                                        <p:tgtEl>
                                          <p:spTgt spid="26"/>
                                        </p:tgtEl>
                                        <p:attrNameLst>
                                          <p:attrName>ppt_w</p:attrName>
                                        </p:attrNameLst>
                                      </p:cBhvr>
                                      <p:tavLst>
                                        <p:tav tm="0">
                                          <p:val>
                                            <p:strVal val="#ppt_w*0.70"/>
                                          </p:val>
                                        </p:tav>
                                        <p:tav tm="100000">
                                          <p:val>
                                            <p:strVal val="#ppt_w"/>
                                          </p:val>
                                        </p:tav>
                                      </p:tavLst>
                                    </p:anim>
                                    <p:anim calcmode="lin" valueType="num">
                                      <p:cBhvr>
                                        <p:cTn id="82" dur="1000" fill="hold"/>
                                        <p:tgtEl>
                                          <p:spTgt spid="26"/>
                                        </p:tgtEl>
                                        <p:attrNameLst>
                                          <p:attrName>ppt_h</p:attrName>
                                        </p:attrNameLst>
                                      </p:cBhvr>
                                      <p:tavLst>
                                        <p:tav tm="0">
                                          <p:val>
                                            <p:strVal val="#ppt_h"/>
                                          </p:val>
                                        </p:tav>
                                        <p:tav tm="100000">
                                          <p:val>
                                            <p:strVal val="#ppt_h"/>
                                          </p:val>
                                        </p:tav>
                                      </p:tavLst>
                                    </p:anim>
                                    <p:animEffect transition="in" filter="fade">
                                      <p:cBhvr>
                                        <p:cTn id="83" dur="1000"/>
                                        <p:tgtEl>
                                          <p:spTgt spid="26"/>
                                        </p:tgtEl>
                                      </p:cBhvr>
                                    </p:animEffect>
                                  </p:childTnLst>
                                </p:cTn>
                              </p:par>
                              <p:par>
                                <p:cTn id="84" presetID="55" presetClass="entr" presetSubtype="0" fill="hold" grpId="0" nodeType="withEffect">
                                  <p:stCondLst>
                                    <p:cond delay="400"/>
                                  </p:stCondLst>
                                  <p:childTnLst>
                                    <p:set>
                                      <p:cBhvr>
                                        <p:cTn id="85" dur="1" fill="hold">
                                          <p:stCondLst>
                                            <p:cond delay="0"/>
                                          </p:stCondLst>
                                        </p:cTn>
                                        <p:tgtEl>
                                          <p:spTgt spid="12"/>
                                        </p:tgtEl>
                                        <p:attrNameLst>
                                          <p:attrName>style.visibility</p:attrName>
                                        </p:attrNameLst>
                                      </p:cBhvr>
                                      <p:to>
                                        <p:strVal val="visible"/>
                                      </p:to>
                                    </p:set>
                                    <p:anim calcmode="lin" valueType="num">
                                      <p:cBhvr>
                                        <p:cTn id="86" dur="1000" fill="hold"/>
                                        <p:tgtEl>
                                          <p:spTgt spid="12"/>
                                        </p:tgtEl>
                                        <p:attrNameLst>
                                          <p:attrName>ppt_w</p:attrName>
                                        </p:attrNameLst>
                                      </p:cBhvr>
                                      <p:tavLst>
                                        <p:tav tm="0">
                                          <p:val>
                                            <p:strVal val="#ppt_w*0.70"/>
                                          </p:val>
                                        </p:tav>
                                        <p:tav tm="100000">
                                          <p:val>
                                            <p:strVal val="#ppt_w"/>
                                          </p:val>
                                        </p:tav>
                                      </p:tavLst>
                                    </p:anim>
                                    <p:anim calcmode="lin" valueType="num">
                                      <p:cBhvr>
                                        <p:cTn id="87" dur="1000" fill="hold"/>
                                        <p:tgtEl>
                                          <p:spTgt spid="12"/>
                                        </p:tgtEl>
                                        <p:attrNameLst>
                                          <p:attrName>ppt_h</p:attrName>
                                        </p:attrNameLst>
                                      </p:cBhvr>
                                      <p:tavLst>
                                        <p:tav tm="0">
                                          <p:val>
                                            <p:strVal val="#ppt_h"/>
                                          </p:val>
                                        </p:tav>
                                        <p:tav tm="100000">
                                          <p:val>
                                            <p:strVal val="#ppt_h"/>
                                          </p:val>
                                        </p:tav>
                                      </p:tavLst>
                                    </p:anim>
                                    <p:animEffect transition="in" filter="fade">
                                      <p:cBhvr>
                                        <p:cTn id="88" dur="1000"/>
                                        <p:tgtEl>
                                          <p:spTgt spid="12"/>
                                        </p:tgtEl>
                                      </p:cBhvr>
                                    </p:animEffect>
                                  </p:childTnLst>
                                </p:cTn>
                              </p:par>
                              <p:par>
                                <p:cTn id="89" presetID="55" presetClass="entr" presetSubtype="0" fill="hold" grpId="0" nodeType="withEffect">
                                  <p:stCondLst>
                                    <p:cond delay="800"/>
                                  </p:stCondLst>
                                  <p:childTnLst>
                                    <p:set>
                                      <p:cBhvr>
                                        <p:cTn id="90" dur="1" fill="hold">
                                          <p:stCondLst>
                                            <p:cond delay="0"/>
                                          </p:stCondLst>
                                        </p:cTn>
                                        <p:tgtEl>
                                          <p:spTgt spid="3"/>
                                        </p:tgtEl>
                                        <p:attrNameLst>
                                          <p:attrName>style.visibility</p:attrName>
                                        </p:attrNameLst>
                                      </p:cBhvr>
                                      <p:to>
                                        <p:strVal val="visible"/>
                                      </p:to>
                                    </p:set>
                                    <p:anim calcmode="lin" valueType="num">
                                      <p:cBhvr>
                                        <p:cTn id="91" dur="1000" fill="hold"/>
                                        <p:tgtEl>
                                          <p:spTgt spid="3"/>
                                        </p:tgtEl>
                                        <p:attrNameLst>
                                          <p:attrName>ppt_w</p:attrName>
                                        </p:attrNameLst>
                                      </p:cBhvr>
                                      <p:tavLst>
                                        <p:tav tm="0">
                                          <p:val>
                                            <p:strVal val="#ppt_w*0.70"/>
                                          </p:val>
                                        </p:tav>
                                        <p:tav tm="100000">
                                          <p:val>
                                            <p:strVal val="#ppt_w"/>
                                          </p:val>
                                        </p:tav>
                                      </p:tavLst>
                                    </p:anim>
                                    <p:anim calcmode="lin" valueType="num">
                                      <p:cBhvr>
                                        <p:cTn id="92" dur="1000" fill="hold"/>
                                        <p:tgtEl>
                                          <p:spTgt spid="3"/>
                                        </p:tgtEl>
                                        <p:attrNameLst>
                                          <p:attrName>ppt_h</p:attrName>
                                        </p:attrNameLst>
                                      </p:cBhvr>
                                      <p:tavLst>
                                        <p:tav tm="0">
                                          <p:val>
                                            <p:strVal val="#ppt_h"/>
                                          </p:val>
                                        </p:tav>
                                        <p:tav tm="100000">
                                          <p:val>
                                            <p:strVal val="#ppt_h"/>
                                          </p:val>
                                        </p:tav>
                                      </p:tavLst>
                                    </p:anim>
                                    <p:animEffect transition="in" filter="fade">
                                      <p:cBhvr>
                                        <p:cTn id="93" dur="1000"/>
                                        <p:tgtEl>
                                          <p:spTgt spid="3"/>
                                        </p:tgtEl>
                                      </p:cBhvr>
                                    </p:animEffect>
                                  </p:childTnLst>
                                </p:cTn>
                              </p:par>
                              <p:par>
                                <p:cTn id="94" presetID="55" presetClass="entr" presetSubtype="0" fill="hold" grpId="0" nodeType="withEffect">
                                  <p:stCondLst>
                                    <p:cond delay="800"/>
                                  </p:stCondLst>
                                  <p:childTnLst>
                                    <p:set>
                                      <p:cBhvr>
                                        <p:cTn id="95" dur="1" fill="hold">
                                          <p:stCondLst>
                                            <p:cond delay="0"/>
                                          </p:stCondLst>
                                        </p:cTn>
                                        <p:tgtEl>
                                          <p:spTgt spid="13"/>
                                        </p:tgtEl>
                                        <p:attrNameLst>
                                          <p:attrName>style.visibility</p:attrName>
                                        </p:attrNameLst>
                                      </p:cBhvr>
                                      <p:to>
                                        <p:strVal val="visible"/>
                                      </p:to>
                                    </p:set>
                                    <p:anim calcmode="lin" valueType="num">
                                      <p:cBhvr>
                                        <p:cTn id="96" dur="1000" fill="hold"/>
                                        <p:tgtEl>
                                          <p:spTgt spid="13"/>
                                        </p:tgtEl>
                                        <p:attrNameLst>
                                          <p:attrName>ppt_w</p:attrName>
                                        </p:attrNameLst>
                                      </p:cBhvr>
                                      <p:tavLst>
                                        <p:tav tm="0">
                                          <p:val>
                                            <p:strVal val="#ppt_w*0.70"/>
                                          </p:val>
                                        </p:tav>
                                        <p:tav tm="100000">
                                          <p:val>
                                            <p:strVal val="#ppt_w"/>
                                          </p:val>
                                        </p:tav>
                                      </p:tavLst>
                                    </p:anim>
                                    <p:anim calcmode="lin" valueType="num">
                                      <p:cBhvr>
                                        <p:cTn id="97" dur="1000" fill="hold"/>
                                        <p:tgtEl>
                                          <p:spTgt spid="13"/>
                                        </p:tgtEl>
                                        <p:attrNameLst>
                                          <p:attrName>ppt_h</p:attrName>
                                        </p:attrNameLst>
                                      </p:cBhvr>
                                      <p:tavLst>
                                        <p:tav tm="0">
                                          <p:val>
                                            <p:strVal val="#ppt_h"/>
                                          </p:val>
                                        </p:tav>
                                        <p:tav tm="100000">
                                          <p:val>
                                            <p:strVal val="#ppt_h"/>
                                          </p:val>
                                        </p:tav>
                                      </p:tavLst>
                                    </p:anim>
                                    <p:animEffect transition="in" filter="fade">
                                      <p:cBhvr>
                                        <p:cTn id="9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p:bldP spid="9" grpId="0" bldLvl="0" animBg="1"/>
      <p:bldP spid="10" grpId="0" bldLvl="0" animBg="1"/>
      <p:bldP spid="11" grpId="0" bldLvl="0" animBg="1"/>
      <p:bldP spid="12" grpId="0" bldLvl="0" animBg="1"/>
      <p:bldP spid="13" grpId="0" bldLvl="0" animBg="1"/>
      <p:bldP spid="17" grpId="0"/>
      <p:bldP spid="21" grpId="0"/>
      <p:bldP spid="25" grpId="0"/>
      <p:bldP spid="26"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217170" y="0"/>
            <a:ext cx="11468735" cy="1135560"/>
            <a:chOff x="-217076" y="-8"/>
            <a:chExt cx="8257446" cy="1135380"/>
          </a:xfrm>
        </p:grpSpPr>
        <p:sp>
          <p:nvSpPr>
            <p:cNvPr id="28" name="直角三角形 27"/>
            <p:cNvSpPr/>
            <p:nvPr/>
          </p:nvSpPr>
          <p:spPr>
            <a:xfrm flipV="1">
              <a:off x="0" y="-8"/>
              <a:ext cx="8040370"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17076" y="99501"/>
              <a:ext cx="4333510" cy="583473"/>
            </a:xfrm>
            <a:prstGeom prst="rect">
              <a:avLst/>
            </a:prstGeom>
            <a:noFill/>
          </p:spPr>
          <p:txBody>
            <a:bodyPr wrap="square" rtlCol="0">
              <a:spAutoFit/>
            </a:bodyPr>
            <a:lstStyle/>
            <a:p>
              <a:r>
                <a:rPr lang="zh-CN" altLang="en-US" sz="3200" b="1" dirty="0" smtClean="0">
                  <a:latin typeface="微软雅黑" panose="020B0503020204020204" pitchFamily="34" charset="-122"/>
                  <a:ea typeface="微软雅黑" panose="020B0503020204020204" pitchFamily="34" charset="-122"/>
                </a:rPr>
                <a:t> 探寻</a:t>
              </a:r>
              <a:r>
                <a:rPr lang="en-US" altLang="zh-CN" sz="3200" b="1" dirty="0" smtClean="0">
                  <a:latin typeface="微软雅黑" panose="020B0503020204020204" pitchFamily="34" charset="-122"/>
                  <a:ea typeface="微软雅黑" panose="020B0503020204020204" pitchFamily="34" charset="-122"/>
                </a:rPr>
                <a:t>1 </a:t>
              </a:r>
              <a:r>
                <a:rPr lang="zh-CN" altLang="en-US" sz="3200" b="1" dirty="0" smtClean="0">
                  <a:latin typeface="微软雅黑" panose="020B0503020204020204" pitchFamily="34" charset="-122"/>
                  <a:ea typeface="微软雅黑" panose="020B0503020204020204" pitchFamily="34" charset="-122"/>
                </a:rPr>
                <a:t>婴幼儿常见传染病及预防</a:t>
              </a:r>
              <a:endParaRPr lang="zh-CN" altLang="en-US" sz="3200" b="1" dirty="0" smtClean="0">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4827" y="1077197"/>
            <a:ext cx="1767908" cy="526437"/>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455295" y="1197610"/>
            <a:ext cx="10537825" cy="460375"/>
          </a:xfrm>
          <a:prstGeom prst="rect">
            <a:avLst/>
          </a:prstGeom>
          <a:noFill/>
        </p:spPr>
        <p:txBody>
          <a:bodyPr wrap="square" rtlCol="0" anchor="t">
            <a:spAutoFit/>
          </a:bodyPr>
          <a:lstStyle/>
          <a:p>
            <a:r>
              <a:rPr lang="en-US" altLang="zh-CN" sz="2400" dirty="0">
                <a:solidFill>
                  <a:schemeClr val="bg2"/>
                </a:solidFill>
                <a:latin typeface="宋体" panose="02010600030101010101" pitchFamily="2" charset="-122"/>
                <a:ea typeface="宋体" panose="02010600030101010101" pitchFamily="2" charset="-122"/>
                <a:sym typeface="+mn-ea"/>
              </a:rPr>
              <a:t>3.</a:t>
            </a:r>
            <a:r>
              <a:rPr lang="zh-CN" altLang="en-US" sz="2400" dirty="0">
                <a:solidFill>
                  <a:schemeClr val="bg2"/>
                </a:solidFill>
                <a:latin typeface="宋体" panose="02010600030101010101" pitchFamily="2" charset="-122"/>
                <a:ea typeface="宋体" panose="02010600030101010101" pitchFamily="2" charset="-122"/>
                <a:sym typeface="+mn-ea"/>
              </a:rPr>
              <a:t>计划免疫</a:t>
            </a:r>
            <a:endParaRPr lang="zh-CN" altLang="en-US" sz="2400" dirty="0">
              <a:solidFill>
                <a:schemeClr val="bg2"/>
              </a:solidFill>
              <a:latin typeface="宋体" panose="02010600030101010101" pitchFamily="2" charset="-122"/>
              <a:ea typeface="宋体" panose="02010600030101010101" pitchFamily="2" charset="-122"/>
              <a:sym typeface="+mn-ea"/>
            </a:endParaRPr>
          </a:p>
        </p:txBody>
      </p:sp>
      <p:sp>
        <p:nvSpPr>
          <p:cNvPr id="4" name="文本框 3"/>
          <p:cNvSpPr txBox="1"/>
          <p:nvPr/>
        </p:nvSpPr>
        <p:spPr>
          <a:xfrm>
            <a:off x="84455" y="1645285"/>
            <a:ext cx="11216005" cy="2306955"/>
          </a:xfrm>
          <a:prstGeom prst="rect">
            <a:avLst/>
          </a:prstGeom>
          <a:noFill/>
        </p:spPr>
        <p:txBody>
          <a:bodyPr wrap="square" rtlCol="0" anchor="t">
            <a:spAutoFit/>
          </a:bodyPr>
          <a:p>
            <a:pPr algn="l">
              <a:lnSpc>
                <a:spcPct val="150000"/>
              </a:lnSpc>
            </a:pPr>
            <a:r>
              <a:rPr lang="en-US" altLang="zh-CN" sz="2400" dirty="0">
                <a:solidFill>
                  <a:schemeClr val="bg2"/>
                </a:solidFill>
                <a:latin typeface="宋体" panose="02010600030101010101" pitchFamily="2" charset="-122"/>
                <a:ea typeface="宋体" panose="02010600030101010101" pitchFamily="2" charset="-122"/>
              </a:rPr>
              <a:t>    </a:t>
            </a:r>
            <a:r>
              <a:rPr lang="zh-CN" altLang="en-US" sz="2400" dirty="0">
                <a:solidFill>
                  <a:schemeClr val="bg2"/>
                </a:solidFill>
                <a:latin typeface="宋体" panose="02010600030101010101" pitchFamily="2" charset="-122"/>
                <a:ea typeface="宋体" panose="02010600030101010101" pitchFamily="2" charset="-122"/>
              </a:rPr>
              <a:t>计划免疫是指为了提高人群的免疫水平，达到预防、控制乃至最终消灭相应传染病的目的，按照规定的免疫程序，有计划、有组织地利用疫苗进行免疫接种。</a:t>
            </a:r>
            <a:endParaRPr lang="zh-CN" altLang="en-US" sz="2400" dirty="0">
              <a:solidFill>
                <a:schemeClr val="bg2"/>
              </a:solidFill>
              <a:latin typeface="宋体" panose="02010600030101010101" pitchFamily="2" charset="-122"/>
              <a:ea typeface="宋体" panose="02010600030101010101" pitchFamily="2" charset="-122"/>
            </a:endParaRPr>
          </a:p>
          <a:p>
            <a:pPr algn="l">
              <a:lnSpc>
                <a:spcPct val="150000"/>
              </a:lnSpc>
            </a:pPr>
            <a:r>
              <a:rPr lang="zh-CN" altLang="en-US" sz="2400" dirty="0">
                <a:solidFill>
                  <a:schemeClr val="bg2"/>
                </a:solidFill>
                <a:latin typeface="宋体" panose="02010600030101010101" pitchFamily="2" charset="-122"/>
                <a:ea typeface="宋体" panose="02010600030101010101" pitchFamily="2" charset="-122"/>
              </a:rPr>
              <a:t>    预防接种所用的制剂统称为疫苗，是根据病原体处理后制成的。疫苗可分为灭活疫苗、减毒活疫苗和类毒素三类。</a:t>
            </a:r>
            <a:endParaRPr lang="zh-CN" altLang="en-US" sz="2400" dirty="0">
              <a:solidFill>
                <a:schemeClr val="bg2"/>
              </a:solidFill>
              <a:latin typeface="宋体" panose="02010600030101010101" pitchFamily="2" charset="-122"/>
              <a:ea typeface="宋体" panose="02010600030101010101" pitchFamily="2" charset="-122"/>
            </a:endParaRPr>
          </a:p>
        </p:txBody>
      </p:sp>
      <p:sp>
        <p:nvSpPr>
          <p:cNvPr id="5" name="文本框 4"/>
          <p:cNvSpPr txBox="1"/>
          <p:nvPr/>
        </p:nvSpPr>
        <p:spPr>
          <a:xfrm>
            <a:off x="771525" y="4330700"/>
            <a:ext cx="6166485" cy="460375"/>
          </a:xfrm>
          <a:prstGeom prst="rect">
            <a:avLst/>
          </a:prstGeom>
          <a:noFill/>
        </p:spPr>
        <p:txBody>
          <a:bodyPr wrap="square" rtlCol="0" anchor="t">
            <a:spAutoFit/>
          </a:bodyPr>
          <a:p>
            <a:r>
              <a:rPr lang="zh-CN" altLang="en-US" sz="2400">
                <a:solidFill>
                  <a:srgbClr val="FF0000"/>
                </a:solidFill>
              </a:rPr>
              <a:t>讨论  在幼儿时期，你都打过哪些疫苗？</a:t>
            </a:r>
            <a:endParaRPr lang="zh-CN" altLang="en-US" sz="240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217170" y="0"/>
            <a:ext cx="11468735" cy="1135560"/>
            <a:chOff x="-217076" y="-8"/>
            <a:chExt cx="8257446" cy="1135380"/>
          </a:xfrm>
        </p:grpSpPr>
        <p:sp>
          <p:nvSpPr>
            <p:cNvPr id="28" name="直角三角形 27"/>
            <p:cNvSpPr/>
            <p:nvPr/>
          </p:nvSpPr>
          <p:spPr>
            <a:xfrm flipV="1">
              <a:off x="0" y="-8"/>
              <a:ext cx="8040370"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17076" y="99501"/>
              <a:ext cx="4333510" cy="583473"/>
            </a:xfrm>
            <a:prstGeom prst="rect">
              <a:avLst/>
            </a:prstGeom>
            <a:noFill/>
          </p:spPr>
          <p:txBody>
            <a:bodyPr wrap="square" rtlCol="0">
              <a:spAutoFit/>
            </a:bodyPr>
            <a:lstStyle/>
            <a:p>
              <a:r>
                <a:rPr lang="zh-CN" altLang="en-US" sz="3200" b="1" dirty="0" smtClean="0">
                  <a:latin typeface="微软雅黑" panose="020B0503020204020204" pitchFamily="34" charset="-122"/>
                  <a:ea typeface="微软雅黑" panose="020B0503020204020204" pitchFamily="34" charset="-122"/>
                </a:rPr>
                <a:t> 探寻</a:t>
              </a:r>
              <a:r>
                <a:rPr lang="en-US" altLang="zh-CN" sz="3200" b="1" dirty="0" smtClean="0">
                  <a:latin typeface="微软雅黑" panose="020B0503020204020204" pitchFamily="34" charset="-122"/>
                  <a:ea typeface="微软雅黑" panose="020B0503020204020204" pitchFamily="34" charset="-122"/>
                </a:rPr>
                <a:t>1 </a:t>
              </a:r>
              <a:r>
                <a:rPr lang="zh-CN" altLang="en-US" sz="3200" b="1" dirty="0" smtClean="0">
                  <a:latin typeface="微软雅黑" panose="020B0503020204020204" pitchFamily="34" charset="-122"/>
                  <a:ea typeface="微软雅黑" panose="020B0503020204020204" pitchFamily="34" charset="-122"/>
                </a:rPr>
                <a:t>婴幼儿常见传染病及预防</a:t>
              </a:r>
              <a:endParaRPr lang="zh-CN" altLang="en-US" sz="3200" b="1" dirty="0" smtClean="0">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4827" y="1077197"/>
            <a:ext cx="1767908" cy="526437"/>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614045" y="1247775"/>
            <a:ext cx="9672955" cy="4523105"/>
          </a:xfrm>
          <a:prstGeom prst="rect">
            <a:avLst/>
          </a:prstGeom>
          <a:noFill/>
        </p:spPr>
        <p:txBody>
          <a:bodyPr wrap="square" rtlCol="0" anchor="t">
            <a:spAutoFit/>
          </a:bodyPr>
          <a:p>
            <a:pPr algn="l" eaLnBrk="1" hangingPunct="1">
              <a:lnSpc>
                <a:spcPct val="150000"/>
              </a:lnSpc>
            </a:pPr>
            <a:r>
              <a:rPr lang="zh-CN" altLang="en-US" sz="2400" dirty="0">
                <a:solidFill>
                  <a:srgbClr val="FF0000"/>
                </a:solidFill>
                <a:latin typeface="宋体" panose="02010600030101010101" pitchFamily="2" charset="-122"/>
                <a:ea typeface="宋体" panose="02010600030101010101" pitchFamily="2" charset="-122"/>
                <a:sym typeface="+mn-ea"/>
              </a:rPr>
              <a:t>拓展：</a:t>
            </a:r>
            <a:r>
              <a:rPr lang="zh-CN" altLang="en-US" sz="2400" dirty="0">
                <a:solidFill>
                  <a:schemeClr val="bg2"/>
                </a:solidFill>
                <a:latin typeface="宋体" panose="02010600030101010101" pitchFamily="2" charset="-122"/>
                <a:ea typeface="宋体" panose="02010600030101010101" pitchFamily="2" charset="-122"/>
                <a:sym typeface="+mn-ea"/>
              </a:rPr>
              <a:t>婴幼儿免疫系统的特点</a:t>
            </a:r>
            <a:endParaRPr lang="zh-CN" altLang="en-US" sz="2400" dirty="0">
              <a:solidFill>
                <a:schemeClr val="bg2"/>
              </a:solidFill>
              <a:latin typeface="宋体" panose="02010600030101010101" pitchFamily="2" charset="-122"/>
              <a:ea typeface="宋体" panose="02010600030101010101" pitchFamily="2" charset="-122"/>
              <a:sym typeface="+mn-ea"/>
            </a:endParaRPr>
          </a:p>
          <a:p>
            <a:pPr algn="l" eaLnBrk="1" hangingPunct="1">
              <a:lnSpc>
                <a:spcPct val="150000"/>
              </a:lnSpc>
            </a:pPr>
            <a:r>
              <a:rPr lang="zh-CN" altLang="en-US" sz="2400" dirty="0">
                <a:solidFill>
                  <a:schemeClr val="bg2"/>
                </a:solidFill>
                <a:latin typeface="宋体" panose="02010600030101010101" pitchFamily="2" charset="-122"/>
                <a:ea typeface="宋体" panose="02010600030101010101" pitchFamily="2" charset="-122"/>
                <a:sym typeface="+mn-ea"/>
              </a:rPr>
              <a:t> </a:t>
            </a:r>
            <a:r>
              <a:rPr lang="zh-CN" altLang="en-US" sz="2400" b="1" dirty="0">
                <a:solidFill>
                  <a:schemeClr val="bg2"/>
                </a:solidFill>
                <a:latin typeface="宋体" panose="02010600030101010101" pitchFamily="2" charset="-122"/>
                <a:ea typeface="宋体" panose="02010600030101010101" pitchFamily="2" charset="-122"/>
                <a:sym typeface="+mn-ea"/>
              </a:rPr>
              <a:t>  1.非特异性免疫功能尚未完善。</a:t>
            </a:r>
            <a:endParaRPr lang="zh-CN" altLang="en-US" sz="2400" b="1" dirty="0">
              <a:solidFill>
                <a:schemeClr val="bg2"/>
              </a:solidFill>
              <a:latin typeface="宋体" panose="02010600030101010101" pitchFamily="2" charset="-122"/>
              <a:ea typeface="宋体" panose="02010600030101010101" pitchFamily="2" charset="-122"/>
              <a:sym typeface="+mn-ea"/>
            </a:endParaRPr>
          </a:p>
          <a:p>
            <a:pPr algn="l" eaLnBrk="1" hangingPunct="1">
              <a:lnSpc>
                <a:spcPct val="150000"/>
              </a:lnSpc>
            </a:pPr>
            <a:r>
              <a:rPr lang="zh-CN" altLang="en-US" sz="2400" dirty="0">
                <a:solidFill>
                  <a:schemeClr val="bg2"/>
                </a:solidFill>
                <a:latin typeface="宋体" panose="02010600030101010101" pitchFamily="2" charset="-122"/>
                <a:ea typeface="宋体" panose="02010600030101010101" pitchFamily="2" charset="-122"/>
                <a:sym typeface="+mn-ea"/>
              </a:rPr>
              <a:t>  学前儿童的一般抵抗力不如成人。皮肤、粘膜为人体的第一道防线，小孩皮肤、粘膜薄嫩，屏障作用差。由于体液中的白细胞、淋巴细胞等战斗力不强，突破第一道防线进入体内的细菌就容易繁殖、扩散。</a:t>
            </a:r>
            <a:endParaRPr lang="zh-CN" altLang="en-US" sz="2400" dirty="0">
              <a:solidFill>
                <a:schemeClr val="bg2"/>
              </a:solidFill>
              <a:latin typeface="宋体" panose="02010600030101010101" pitchFamily="2" charset="-122"/>
              <a:ea typeface="宋体" panose="02010600030101010101" pitchFamily="2" charset="-122"/>
              <a:sym typeface="+mn-ea"/>
            </a:endParaRPr>
          </a:p>
          <a:p>
            <a:pPr algn="l" eaLnBrk="1" hangingPunct="1">
              <a:lnSpc>
                <a:spcPct val="150000"/>
              </a:lnSpc>
            </a:pPr>
            <a:r>
              <a:rPr lang="zh-CN" altLang="en-US" sz="2400" b="1" dirty="0">
                <a:solidFill>
                  <a:schemeClr val="bg2"/>
                </a:solidFill>
                <a:latin typeface="宋体" panose="02010600030101010101" pitchFamily="2" charset="-122"/>
                <a:ea typeface="宋体" panose="02010600030101010101" pitchFamily="2" charset="-122"/>
                <a:sym typeface="+mn-ea"/>
              </a:rPr>
              <a:t>   2.容易得传染病</a:t>
            </a:r>
            <a:endParaRPr lang="zh-CN" altLang="en-US" sz="2400" b="1" dirty="0">
              <a:solidFill>
                <a:schemeClr val="bg2"/>
              </a:solidFill>
              <a:latin typeface="宋体" panose="02010600030101010101" pitchFamily="2" charset="-122"/>
              <a:ea typeface="宋体" panose="02010600030101010101" pitchFamily="2" charset="-122"/>
              <a:sym typeface="+mn-ea"/>
            </a:endParaRPr>
          </a:p>
          <a:p>
            <a:pPr algn="l" eaLnBrk="1" hangingPunct="1">
              <a:lnSpc>
                <a:spcPct val="150000"/>
              </a:lnSpc>
            </a:pPr>
            <a:r>
              <a:rPr lang="zh-CN" altLang="en-US" sz="2400" dirty="0">
                <a:solidFill>
                  <a:schemeClr val="bg2"/>
                </a:solidFill>
                <a:latin typeface="宋体" panose="02010600030101010101" pitchFamily="2" charset="-122"/>
                <a:ea typeface="宋体" panose="02010600030101010101" pitchFamily="2" charset="-122"/>
                <a:sym typeface="+mn-ea"/>
              </a:rPr>
              <a:t>  学前儿童对传染病普遍缺乏特异性免疫力，是传染病的易感者。预防接种是保护易感者的重要措施。</a:t>
            </a:r>
            <a:endParaRPr lang="zh-CN" altLang="en-US" sz="2400" dirty="0">
              <a:solidFill>
                <a:schemeClr val="bg2"/>
              </a:solidFill>
              <a:latin typeface="宋体" panose="02010600030101010101" pitchFamily="2" charset="-122"/>
              <a:ea typeface="宋体" panose="02010600030101010101" pitchFamily="2"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217170" y="0"/>
            <a:ext cx="11468735" cy="1135560"/>
            <a:chOff x="-217076" y="-8"/>
            <a:chExt cx="8257446" cy="1135380"/>
          </a:xfrm>
        </p:grpSpPr>
        <p:sp>
          <p:nvSpPr>
            <p:cNvPr id="28" name="直角三角形 27"/>
            <p:cNvSpPr/>
            <p:nvPr/>
          </p:nvSpPr>
          <p:spPr>
            <a:xfrm flipV="1">
              <a:off x="0" y="-8"/>
              <a:ext cx="8040370"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17076" y="99501"/>
              <a:ext cx="4333510" cy="583473"/>
            </a:xfrm>
            <a:prstGeom prst="rect">
              <a:avLst/>
            </a:prstGeom>
            <a:noFill/>
          </p:spPr>
          <p:txBody>
            <a:bodyPr wrap="square" rtlCol="0">
              <a:spAutoFit/>
            </a:bodyPr>
            <a:lstStyle/>
            <a:p>
              <a:r>
                <a:rPr lang="zh-CN" altLang="en-US" sz="3200" b="1" dirty="0" smtClean="0">
                  <a:latin typeface="微软雅黑" panose="020B0503020204020204" pitchFamily="34" charset="-122"/>
                  <a:ea typeface="微软雅黑" panose="020B0503020204020204" pitchFamily="34" charset="-122"/>
                </a:rPr>
                <a:t> 探寻</a:t>
              </a:r>
              <a:r>
                <a:rPr lang="en-US" altLang="zh-CN" sz="3200" b="1" dirty="0" smtClean="0">
                  <a:latin typeface="微软雅黑" panose="020B0503020204020204" pitchFamily="34" charset="-122"/>
                  <a:ea typeface="微软雅黑" panose="020B0503020204020204" pitchFamily="34" charset="-122"/>
                </a:rPr>
                <a:t>1 </a:t>
              </a:r>
              <a:r>
                <a:rPr lang="zh-CN" altLang="en-US" sz="3200" b="1" dirty="0" smtClean="0">
                  <a:latin typeface="微软雅黑" panose="020B0503020204020204" pitchFamily="34" charset="-122"/>
                  <a:ea typeface="微软雅黑" panose="020B0503020204020204" pitchFamily="34" charset="-122"/>
                </a:rPr>
                <a:t>婴幼儿常见传染病及预防</a:t>
              </a:r>
              <a:endParaRPr lang="zh-CN" altLang="en-US" sz="3200" b="1" dirty="0" smtClean="0">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4827" y="1077197"/>
            <a:ext cx="1767908" cy="526437"/>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455295" y="1197610"/>
            <a:ext cx="10537825" cy="460375"/>
          </a:xfrm>
          <a:prstGeom prst="rect">
            <a:avLst/>
          </a:prstGeom>
          <a:noFill/>
        </p:spPr>
        <p:txBody>
          <a:bodyPr wrap="square" rtlCol="0" anchor="t">
            <a:spAutoFit/>
          </a:bodyPr>
          <a:lstStyle/>
          <a:p>
            <a:r>
              <a:rPr lang="zh-CN" altLang="en-US" sz="2400" b="1" dirty="0">
                <a:solidFill>
                  <a:schemeClr val="bg2"/>
                </a:solidFill>
                <a:latin typeface="宋体" panose="02010600030101010101" pitchFamily="2" charset="-122"/>
                <a:ea typeface="宋体" panose="02010600030101010101" pitchFamily="2" charset="-122"/>
                <a:sym typeface="+mn-ea"/>
              </a:rPr>
              <a:t>二、传染病的基础知识</a:t>
            </a:r>
            <a:endParaRPr lang="zh-CN" altLang="en-US" sz="2400" b="1" dirty="0">
              <a:solidFill>
                <a:schemeClr val="bg2"/>
              </a:solidFill>
              <a:latin typeface="宋体" panose="02010600030101010101" pitchFamily="2" charset="-122"/>
              <a:ea typeface="宋体" panose="02010600030101010101" pitchFamily="2" charset="-122"/>
              <a:sym typeface="+mn-ea"/>
            </a:endParaRPr>
          </a:p>
        </p:txBody>
      </p:sp>
      <p:sp>
        <p:nvSpPr>
          <p:cNvPr id="4" name="文本框 3"/>
          <p:cNvSpPr txBox="1"/>
          <p:nvPr/>
        </p:nvSpPr>
        <p:spPr>
          <a:xfrm>
            <a:off x="455295" y="1641475"/>
            <a:ext cx="10433050" cy="829945"/>
          </a:xfrm>
          <a:prstGeom prst="rect">
            <a:avLst/>
          </a:prstGeom>
          <a:noFill/>
        </p:spPr>
        <p:txBody>
          <a:bodyPr wrap="square" rtlCol="0" anchor="t">
            <a:spAutoFit/>
          </a:bodyPr>
          <a:lstStyle/>
          <a:p>
            <a:pPr algn="l">
              <a:buClr>
                <a:srgbClr val="003300"/>
              </a:buClr>
              <a:buFont typeface="Wingdings" panose="05000000000000000000" pitchFamily="2" charset="2"/>
            </a:pPr>
            <a:r>
              <a:rPr lang="en-US" altLang="zh-CN" sz="2400" dirty="0">
                <a:solidFill>
                  <a:schemeClr val="bg2"/>
                </a:solidFill>
                <a:latin typeface="宋体" panose="02010600030101010101" pitchFamily="2" charset="-122"/>
                <a:ea typeface="宋体" panose="02010600030101010101" pitchFamily="2" charset="-122"/>
              </a:rPr>
              <a:t>    </a:t>
            </a:r>
            <a:r>
              <a:rPr lang="zh-CN" altLang="en-US" sz="2400" dirty="0">
                <a:solidFill>
                  <a:schemeClr val="bg2"/>
                </a:solidFill>
                <a:latin typeface="宋体" panose="02010600030101010101" pitchFamily="2" charset="-122"/>
                <a:ea typeface="宋体" panose="02010600030101010101" pitchFamily="2" charset="-122"/>
              </a:rPr>
              <a:t>传染病是由病原体引起的能够在人与人、人与动物、动物与动物之间相互传播的一种疾病。</a:t>
            </a:r>
            <a:endParaRPr lang="zh-CN" altLang="en-US" sz="2400" dirty="0">
              <a:solidFill>
                <a:schemeClr val="bg2"/>
              </a:solidFill>
              <a:latin typeface="宋体" panose="02010600030101010101" pitchFamily="2" charset="-122"/>
              <a:ea typeface="宋体" panose="02010600030101010101" pitchFamily="2" charset="-122"/>
            </a:endParaRPr>
          </a:p>
        </p:txBody>
      </p:sp>
      <p:sp>
        <p:nvSpPr>
          <p:cNvPr id="9" name="右箭头 8"/>
          <p:cNvSpPr/>
          <p:nvPr/>
        </p:nvSpPr>
        <p:spPr>
          <a:xfrm>
            <a:off x="4655820" y="2169160"/>
            <a:ext cx="2922905" cy="1380490"/>
          </a:xfrm>
          <a:prstGeom prst="rightArrow">
            <a:avLst>
              <a:gd name="adj1" fmla="val 66953"/>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0" name="右箭头 9"/>
          <p:cNvSpPr/>
          <p:nvPr/>
        </p:nvSpPr>
        <p:spPr>
          <a:xfrm rot="10800000">
            <a:off x="3903345" y="3225165"/>
            <a:ext cx="2738120" cy="1380490"/>
          </a:xfrm>
          <a:prstGeom prst="rightArrow">
            <a:avLst>
              <a:gd name="adj1" fmla="val 66953"/>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1" name="右箭头 10"/>
          <p:cNvSpPr/>
          <p:nvPr/>
        </p:nvSpPr>
        <p:spPr>
          <a:xfrm>
            <a:off x="5155565" y="4281170"/>
            <a:ext cx="3054350" cy="1380490"/>
          </a:xfrm>
          <a:prstGeom prst="rightArrow">
            <a:avLst>
              <a:gd name="adj1" fmla="val 66953"/>
              <a:gd name="adj2"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2" name="右箭头 11"/>
          <p:cNvSpPr/>
          <p:nvPr/>
        </p:nvSpPr>
        <p:spPr>
          <a:xfrm rot="10800000">
            <a:off x="3903345" y="5368925"/>
            <a:ext cx="2804795" cy="1214755"/>
          </a:xfrm>
          <a:prstGeom prst="rightArrow">
            <a:avLst>
              <a:gd name="adj1" fmla="val 66953"/>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3" name="TextBox 7"/>
          <p:cNvSpPr txBox="1"/>
          <p:nvPr/>
        </p:nvSpPr>
        <p:spPr>
          <a:xfrm>
            <a:off x="5067141" y="2654234"/>
            <a:ext cx="2298067" cy="307340"/>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特定性</a:t>
            </a:r>
            <a:endParaRPr lang="zh-CN" altLang="en-US" dirty="0">
              <a:solidFill>
                <a:schemeClr val="bg1"/>
              </a:solidFill>
            </a:endParaRPr>
          </a:p>
        </p:txBody>
      </p:sp>
      <p:sp>
        <p:nvSpPr>
          <p:cNvPr id="14" name="TextBox 8"/>
          <p:cNvSpPr txBox="1"/>
          <p:nvPr/>
        </p:nvSpPr>
        <p:spPr>
          <a:xfrm>
            <a:off x="7740015" y="2292350"/>
            <a:ext cx="3511550" cy="149987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en-US" altLang="zh-CN" sz="1300" dirty="0">
                <a:solidFill>
                  <a:schemeClr val="bg1"/>
                </a:solidFill>
              </a:rPr>
              <a:t>        </a:t>
            </a:r>
            <a:r>
              <a:rPr lang="zh-CN" altLang="en-US" sz="1300" dirty="0">
                <a:solidFill>
                  <a:schemeClr val="bg1"/>
                </a:solidFill>
              </a:rPr>
              <a:t>传染病的病原体包括细菌、病毒等病原微生物和寄生虫两大类。每种传染病都由特定的病原体引起，如水痘是由水痘带状疱疹病毒引起的，肺结核的病原体是结核杆菌，蛔虫病的病原体是蛔虫卵。</a:t>
            </a:r>
            <a:endParaRPr lang="zh-CN" altLang="en-US" sz="1300" dirty="0">
              <a:solidFill>
                <a:schemeClr val="bg1"/>
              </a:solidFill>
            </a:endParaRPr>
          </a:p>
        </p:txBody>
      </p:sp>
      <p:sp>
        <p:nvSpPr>
          <p:cNvPr id="15" name="TextBox 9"/>
          <p:cNvSpPr txBox="1"/>
          <p:nvPr/>
        </p:nvSpPr>
        <p:spPr>
          <a:xfrm>
            <a:off x="4655840" y="3710354"/>
            <a:ext cx="2298067" cy="307340"/>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zh-CN" altLang="en-US" dirty="0" smtClean="0">
                <a:solidFill>
                  <a:schemeClr val="tx1"/>
                </a:solidFill>
              </a:rPr>
              <a:t>传染性</a:t>
            </a:r>
            <a:endParaRPr lang="zh-CN" altLang="en-US" dirty="0" smtClean="0">
              <a:solidFill>
                <a:schemeClr val="tx1"/>
              </a:solidFill>
            </a:endParaRPr>
          </a:p>
        </p:txBody>
      </p:sp>
      <p:sp>
        <p:nvSpPr>
          <p:cNvPr id="16" name="TextBox 10"/>
          <p:cNvSpPr txBox="1"/>
          <p:nvPr/>
        </p:nvSpPr>
        <p:spPr>
          <a:xfrm>
            <a:off x="5067141" y="4766472"/>
            <a:ext cx="2298067" cy="307340"/>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zh-CN" altLang="en-US" dirty="0" smtClean="0">
                <a:solidFill>
                  <a:schemeClr val="tx1"/>
                </a:solidFill>
              </a:rPr>
              <a:t>免疫性</a:t>
            </a:r>
            <a:endParaRPr lang="zh-CN" altLang="en-US" dirty="0" smtClean="0">
              <a:solidFill>
                <a:schemeClr val="tx1"/>
              </a:solidFill>
            </a:endParaRPr>
          </a:p>
        </p:txBody>
      </p:sp>
      <p:sp>
        <p:nvSpPr>
          <p:cNvPr id="17" name="TextBox 11"/>
          <p:cNvSpPr txBox="1"/>
          <p:nvPr/>
        </p:nvSpPr>
        <p:spPr>
          <a:xfrm>
            <a:off x="4655840" y="5822589"/>
            <a:ext cx="2298067" cy="307340"/>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规律性</a:t>
            </a:r>
            <a:endParaRPr lang="zh-CN" altLang="en-US" dirty="0">
              <a:solidFill>
                <a:schemeClr val="bg1"/>
              </a:solidFill>
            </a:endParaRPr>
          </a:p>
        </p:txBody>
      </p:sp>
      <p:sp>
        <p:nvSpPr>
          <p:cNvPr id="18" name="TextBox 12"/>
          <p:cNvSpPr txBox="1"/>
          <p:nvPr/>
        </p:nvSpPr>
        <p:spPr>
          <a:xfrm>
            <a:off x="293370" y="3453765"/>
            <a:ext cx="3609340" cy="149987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en-US" altLang="zh-CN" sz="1300" dirty="0">
                <a:solidFill>
                  <a:schemeClr val="bg1"/>
                </a:solidFill>
              </a:rPr>
              <a:t>        </a:t>
            </a:r>
            <a:r>
              <a:rPr lang="zh-CN" altLang="en-US" sz="1300" dirty="0">
                <a:solidFill>
                  <a:schemeClr val="bg1"/>
                </a:solidFill>
              </a:rPr>
              <a:t>传染病的病原体可由人或者动物通过一定的途径，直接或者间接地传递给他人，个体感染传染病的轻重程度与该病原体的致病力以及个体自身的免疫力存在较大关系。此外，传染病的传染性在不同季节、不同地区也有较大的差异。</a:t>
            </a:r>
            <a:endParaRPr lang="zh-CN" altLang="en-US" sz="1300" dirty="0">
              <a:solidFill>
                <a:schemeClr val="bg1"/>
              </a:solidFill>
            </a:endParaRPr>
          </a:p>
        </p:txBody>
      </p:sp>
      <p:sp>
        <p:nvSpPr>
          <p:cNvPr id="19" name="TextBox 13"/>
          <p:cNvSpPr txBox="1"/>
          <p:nvPr/>
        </p:nvSpPr>
        <p:spPr>
          <a:xfrm>
            <a:off x="8209915" y="4017645"/>
            <a:ext cx="3652520" cy="180022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en-US" altLang="zh-CN" sz="1300" dirty="0">
                <a:solidFill>
                  <a:schemeClr val="bg1"/>
                </a:solidFill>
              </a:rPr>
              <a:t>        </a:t>
            </a:r>
            <a:r>
              <a:rPr lang="zh-CN" altLang="en-US" sz="1300" dirty="0">
                <a:solidFill>
                  <a:schemeClr val="bg1"/>
                </a:solidFill>
              </a:rPr>
              <a:t>正常人体在感染传染病痊愈后，都能产生针对该病原体的特异性免疫。不同的传染病，感染后获得的免疫程度也不同。有些传染病（如麻疹和水痘）一次感染后几乎终身不再感染；有些传染病（如流感）感染痊愈后会再次感染；有些传染病（如血吸虫病）在感染期间还可会被再次感染。</a:t>
            </a:r>
            <a:endParaRPr lang="zh-CN" altLang="en-US" sz="1300" dirty="0">
              <a:solidFill>
                <a:schemeClr val="bg1"/>
              </a:solidFill>
            </a:endParaRPr>
          </a:p>
        </p:txBody>
      </p:sp>
      <p:sp>
        <p:nvSpPr>
          <p:cNvPr id="20" name="TextBox 14"/>
          <p:cNvSpPr txBox="1"/>
          <p:nvPr/>
        </p:nvSpPr>
        <p:spPr>
          <a:xfrm>
            <a:off x="397510" y="5525770"/>
            <a:ext cx="3401695" cy="89979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en-US" altLang="zh-CN" sz="1300" dirty="0">
                <a:solidFill>
                  <a:schemeClr val="bg1"/>
                </a:solidFill>
              </a:rPr>
              <a:t>        </a:t>
            </a:r>
            <a:r>
              <a:rPr lang="zh-CN" altLang="en-US" sz="1300" dirty="0">
                <a:solidFill>
                  <a:schemeClr val="bg1"/>
                </a:solidFill>
              </a:rPr>
              <a:t>传染病的病程发展具有一定的规律性，从病原体侵入人体到患病痊愈通常会经过潜伏期、前驱期、症状明显期和恢复期四个阶段。</a:t>
            </a:r>
            <a:endParaRPr lang="zh-CN" altLang="en-US" sz="1300" dirty="0">
              <a:solidFill>
                <a:schemeClr val="bg1"/>
              </a:solidFill>
            </a:endParaRPr>
          </a:p>
        </p:txBody>
      </p:sp>
      <p:sp>
        <p:nvSpPr>
          <p:cNvPr id="3" name="文本框 2"/>
          <p:cNvSpPr txBox="1"/>
          <p:nvPr/>
        </p:nvSpPr>
        <p:spPr>
          <a:xfrm>
            <a:off x="1135380" y="2654300"/>
            <a:ext cx="1101090" cy="460375"/>
          </a:xfrm>
          <a:prstGeom prst="rect">
            <a:avLst/>
          </a:prstGeom>
          <a:noFill/>
        </p:spPr>
        <p:txBody>
          <a:bodyPr wrap="square" rtlCol="0" anchor="t">
            <a:spAutoFit/>
          </a:bodyPr>
          <a:p>
            <a:pPr algn="l">
              <a:buClr>
                <a:srgbClr val="003300"/>
              </a:buClr>
              <a:buFont typeface="Wingdings" panose="05000000000000000000" pitchFamily="2" charset="2"/>
            </a:pPr>
            <a:r>
              <a:rPr lang="zh-CN" altLang="en-US" sz="2400" b="1" dirty="0">
                <a:solidFill>
                  <a:schemeClr val="bg2"/>
                </a:solidFill>
                <a:latin typeface="宋体" panose="02010600030101010101" pitchFamily="2" charset="-122"/>
                <a:ea typeface="宋体" panose="02010600030101010101" pitchFamily="2" charset="-122"/>
              </a:rPr>
              <a:t>特征</a:t>
            </a:r>
            <a:r>
              <a:rPr lang="zh-CN" altLang="en-US" sz="2400" dirty="0">
                <a:solidFill>
                  <a:schemeClr val="bg2"/>
                </a:solidFill>
                <a:latin typeface="宋体" panose="02010600030101010101" pitchFamily="2" charset="-122"/>
                <a:ea typeface="宋体" panose="02010600030101010101" pitchFamily="2" charset="-122"/>
              </a:rPr>
              <a:t>：</a:t>
            </a:r>
            <a:endParaRPr lang="zh-CN" altLang="en-US" sz="2400" dirty="0">
              <a:solidFill>
                <a:schemeClr val="bg2"/>
              </a:solidFill>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right)">
                                      <p:cBhvr>
                                        <p:cTn id="31" dur="500"/>
                                        <p:tgtEl>
                                          <p:spTgt spid="18"/>
                                        </p:tgtEl>
                                      </p:cBhvr>
                                    </p:animEffect>
                                  </p:childTnLst>
                                </p:cTn>
                              </p:par>
                            </p:childTnLst>
                          </p:cTn>
                        </p:par>
                        <p:par>
                          <p:cTn id="32" fill="hold">
                            <p:stCondLst>
                              <p:cond delay="2000"/>
                            </p:stCondLst>
                            <p:childTnLst>
                              <p:par>
                                <p:cTn id="33" presetID="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53" presetClass="entr" presetSubtype="16"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animEffect transition="in" filter="fade">
                                      <p:cBhvr>
                                        <p:cTn id="46" dur="500"/>
                                        <p:tgtEl>
                                          <p:spTgt spid="16"/>
                                        </p:tgtEl>
                                      </p:cBhvr>
                                    </p:animEffect>
                                  </p:childTnLst>
                                </p:cTn>
                              </p:par>
                            </p:childTnLst>
                          </p:cTn>
                        </p:par>
                        <p:par>
                          <p:cTn id="47" fill="hold">
                            <p:stCondLst>
                              <p:cond delay="3000"/>
                            </p:stCondLst>
                            <p:childTnLst>
                              <p:par>
                                <p:cTn id="48" presetID="53" presetClass="entr" presetSubtype="16"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childTnLst>
                          </p:cTn>
                        </p:par>
                        <p:par>
                          <p:cTn id="53" fill="hold">
                            <p:stCondLst>
                              <p:cond delay="3500"/>
                            </p:stCondLst>
                            <p:childTnLst>
                              <p:par>
                                <p:cTn id="54" presetID="22" presetClass="entr" presetSubtype="8"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left)">
                                      <p:cBhvr>
                                        <p:cTn id="56" dur="500"/>
                                        <p:tgtEl>
                                          <p:spTgt spid="19"/>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righ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1" grpId="0" bldLvl="0" animBg="1"/>
      <p:bldP spid="12" grpId="0" bldLvl="0" animBg="1"/>
      <p:bldP spid="13" grpId="0"/>
      <p:bldP spid="14" grpId="0"/>
      <p:bldP spid="15" grpId="0"/>
      <p:bldP spid="16" grpId="0"/>
      <p:bldP spid="17" grpId="0"/>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217170" y="0"/>
            <a:ext cx="11468735" cy="1135560"/>
            <a:chOff x="-217076" y="-8"/>
            <a:chExt cx="8257446" cy="1135380"/>
          </a:xfrm>
        </p:grpSpPr>
        <p:sp>
          <p:nvSpPr>
            <p:cNvPr id="28" name="直角三角形 27"/>
            <p:cNvSpPr/>
            <p:nvPr/>
          </p:nvSpPr>
          <p:spPr>
            <a:xfrm flipV="1">
              <a:off x="0" y="-8"/>
              <a:ext cx="8040370"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17076" y="99501"/>
              <a:ext cx="4333510" cy="583473"/>
            </a:xfrm>
            <a:prstGeom prst="rect">
              <a:avLst/>
            </a:prstGeom>
            <a:noFill/>
          </p:spPr>
          <p:txBody>
            <a:bodyPr wrap="square" rtlCol="0">
              <a:spAutoFit/>
            </a:bodyPr>
            <a:lstStyle/>
            <a:p>
              <a:r>
                <a:rPr lang="zh-CN" altLang="en-US" sz="3200" b="1" dirty="0" smtClean="0">
                  <a:latin typeface="微软雅黑" panose="020B0503020204020204" pitchFamily="34" charset="-122"/>
                  <a:ea typeface="微软雅黑" panose="020B0503020204020204" pitchFamily="34" charset="-122"/>
                </a:rPr>
                <a:t> 探寻</a:t>
              </a:r>
              <a:r>
                <a:rPr lang="en-US" altLang="zh-CN" sz="3200" b="1" dirty="0" smtClean="0">
                  <a:latin typeface="微软雅黑" panose="020B0503020204020204" pitchFamily="34" charset="-122"/>
                  <a:ea typeface="微软雅黑" panose="020B0503020204020204" pitchFamily="34" charset="-122"/>
                </a:rPr>
                <a:t>1 </a:t>
              </a:r>
              <a:r>
                <a:rPr lang="zh-CN" altLang="en-US" sz="3200" b="1" dirty="0" smtClean="0">
                  <a:latin typeface="微软雅黑" panose="020B0503020204020204" pitchFamily="34" charset="-122"/>
                  <a:ea typeface="微软雅黑" panose="020B0503020204020204" pitchFamily="34" charset="-122"/>
                </a:rPr>
                <a:t>婴幼儿常见传染病及预防</a:t>
              </a:r>
              <a:endParaRPr lang="zh-CN" altLang="en-US" sz="3200" b="1" dirty="0" smtClean="0">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4827" y="1077197"/>
            <a:ext cx="1767908" cy="526437"/>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455295" y="1197610"/>
            <a:ext cx="10537825" cy="460375"/>
          </a:xfrm>
          <a:prstGeom prst="rect">
            <a:avLst/>
          </a:prstGeom>
          <a:noFill/>
        </p:spPr>
        <p:txBody>
          <a:bodyPr wrap="square" rtlCol="0" anchor="t">
            <a:spAutoFit/>
          </a:bodyPr>
          <a:lstStyle/>
          <a:p>
            <a:r>
              <a:rPr lang="en-US" altLang="zh-CN" sz="2400" dirty="0">
                <a:solidFill>
                  <a:schemeClr val="bg2"/>
                </a:solidFill>
                <a:latin typeface="宋体" panose="02010600030101010101" pitchFamily="2" charset="-122"/>
                <a:ea typeface="宋体" panose="02010600030101010101" pitchFamily="2" charset="-122"/>
                <a:sym typeface="+mn-ea"/>
              </a:rPr>
              <a:t>2. </a:t>
            </a:r>
            <a:r>
              <a:rPr lang="zh-CN" altLang="en-US" sz="2400" dirty="0">
                <a:solidFill>
                  <a:schemeClr val="bg2"/>
                </a:solidFill>
                <a:latin typeface="宋体" panose="02010600030101010101" pitchFamily="2" charset="-122"/>
                <a:ea typeface="宋体" panose="02010600030101010101" pitchFamily="2" charset="-122"/>
                <a:sym typeface="+mn-ea"/>
              </a:rPr>
              <a:t>传染病发生和流行的环节</a:t>
            </a:r>
            <a:endParaRPr lang="en-US" altLang="zh-CN" sz="2400" dirty="0">
              <a:solidFill>
                <a:schemeClr val="bg2"/>
              </a:solidFill>
              <a:latin typeface="宋体" panose="02010600030101010101" pitchFamily="2" charset="-122"/>
              <a:ea typeface="宋体" panose="02010600030101010101" pitchFamily="2" charset="-122"/>
              <a:sym typeface="+mn-ea"/>
            </a:endParaRPr>
          </a:p>
        </p:txBody>
      </p:sp>
      <p:sp>
        <p:nvSpPr>
          <p:cNvPr id="4" name="文本框 3"/>
          <p:cNvSpPr txBox="1"/>
          <p:nvPr/>
        </p:nvSpPr>
        <p:spPr>
          <a:xfrm>
            <a:off x="455295" y="1641475"/>
            <a:ext cx="10433050" cy="829945"/>
          </a:xfrm>
          <a:prstGeom prst="rect">
            <a:avLst/>
          </a:prstGeom>
          <a:noFill/>
        </p:spPr>
        <p:txBody>
          <a:bodyPr wrap="square" rtlCol="0" anchor="t">
            <a:spAutoFit/>
          </a:bodyPr>
          <a:lstStyle/>
          <a:p>
            <a:pPr algn="l">
              <a:buClr>
                <a:srgbClr val="003300"/>
              </a:buClr>
              <a:buFont typeface="Wingdings" panose="05000000000000000000" pitchFamily="2" charset="2"/>
            </a:pPr>
            <a:r>
              <a:rPr lang="en-US" altLang="zh-CN" sz="2400" dirty="0">
                <a:solidFill>
                  <a:schemeClr val="bg2"/>
                </a:solidFill>
                <a:latin typeface="宋体" panose="02010600030101010101" pitchFamily="2" charset="-122"/>
                <a:ea typeface="宋体" panose="02010600030101010101" pitchFamily="2" charset="-122"/>
              </a:rPr>
              <a:t>    </a:t>
            </a:r>
            <a:r>
              <a:rPr lang="zh-CN" altLang="en-US" sz="2400" dirty="0">
                <a:solidFill>
                  <a:schemeClr val="bg2"/>
                </a:solidFill>
                <a:latin typeface="宋体" panose="02010600030101010101" pitchFamily="2" charset="-122"/>
                <a:ea typeface="宋体" panose="02010600030101010101" pitchFamily="2" charset="-122"/>
              </a:rPr>
              <a:t>传染病能够在人群中流行，必须同时具备传染源、传播途径和易感人群这三个基本环节，缺少其中任何一个环节，传染病就无法流行。</a:t>
            </a:r>
            <a:endParaRPr lang="zh-CN" altLang="en-US" sz="2400" dirty="0">
              <a:solidFill>
                <a:schemeClr val="bg2"/>
              </a:solidFill>
              <a:latin typeface="宋体" panose="02010600030101010101" pitchFamily="2" charset="-122"/>
              <a:ea typeface="宋体" panose="02010600030101010101" pitchFamily="2" charset="-122"/>
            </a:endParaRPr>
          </a:p>
        </p:txBody>
      </p:sp>
      <p:sp>
        <p:nvSpPr>
          <p:cNvPr id="7" name="TextBox 6"/>
          <p:cNvSpPr txBox="1"/>
          <p:nvPr/>
        </p:nvSpPr>
        <p:spPr>
          <a:xfrm>
            <a:off x="3157855" y="2840990"/>
            <a:ext cx="7510145" cy="51244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sz="1800" dirty="0">
                <a:solidFill>
                  <a:schemeClr val="bg1"/>
                </a:solidFill>
              </a:rPr>
              <a:t>是指能够散播病原体的人或动物。病原体在传染源的呼吸道、消化道、血液或其他组织中生存、繁殖</a:t>
            </a:r>
            <a:r>
              <a:rPr sz="1200" dirty="0">
                <a:solidFill>
                  <a:schemeClr val="tx1">
                    <a:lumMod val="75000"/>
                  </a:schemeClr>
                </a:solidFill>
              </a:rPr>
              <a:t>，</a:t>
            </a:r>
            <a:r>
              <a:rPr sz="1800" dirty="0">
                <a:solidFill>
                  <a:schemeClr val="bg1"/>
                </a:solidFill>
              </a:rPr>
              <a:t>并直接或间接地传播给其他健康人。</a:t>
            </a:r>
            <a:endParaRPr sz="1800" dirty="0">
              <a:solidFill>
                <a:schemeClr val="bg1"/>
              </a:solidFill>
            </a:endParaRPr>
          </a:p>
        </p:txBody>
      </p:sp>
      <p:sp>
        <p:nvSpPr>
          <p:cNvPr id="8" name="TextBox 7"/>
          <p:cNvSpPr txBox="1"/>
          <p:nvPr/>
        </p:nvSpPr>
        <p:spPr>
          <a:xfrm>
            <a:off x="3378200" y="4192270"/>
            <a:ext cx="8056880" cy="49720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90000"/>
              </a:lnSpc>
              <a:buNone/>
            </a:pPr>
            <a:r>
              <a:rPr sz="1800" dirty="0">
                <a:solidFill>
                  <a:schemeClr val="bg1"/>
                </a:solidFill>
                <a:sym typeface="+mn-ea"/>
              </a:rPr>
              <a:t>是指病原体离开传染源到达健康人所经过的途径。</a:t>
            </a:r>
            <a:r>
              <a:rPr lang="zh-CN" sz="1800" dirty="0">
                <a:solidFill>
                  <a:schemeClr val="bg1"/>
                </a:solidFill>
                <a:sym typeface="+mn-ea"/>
              </a:rPr>
              <a:t>通常有</a:t>
            </a:r>
            <a:r>
              <a:rPr lang="zh-CN" altLang="en-US" sz="1800" dirty="0">
                <a:solidFill>
                  <a:srgbClr val="FF0000"/>
                </a:solidFill>
                <a:sym typeface="+mn-ea"/>
              </a:rPr>
              <a:t>空气飞沫传播、饮食传播、虫媒传播、日常生活接触、医源性传播、母婴传播</a:t>
            </a:r>
            <a:endParaRPr lang="zh-CN" altLang="en-US" sz="1800" dirty="0">
              <a:solidFill>
                <a:srgbClr val="FF0000"/>
              </a:solidFill>
              <a:sym typeface="+mn-ea"/>
            </a:endParaRPr>
          </a:p>
        </p:txBody>
      </p:sp>
      <p:sp>
        <p:nvSpPr>
          <p:cNvPr id="21" name="Freeform 5"/>
          <p:cNvSpPr/>
          <p:nvPr/>
        </p:nvSpPr>
        <p:spPr bwMode="auto">
          <a:xfrm>
            <a:off x="1321032" y="5143776"/>
            <a:ext cx="1557867" cy="1564217"/>
          </a:xfrm>
          <a:custGeom>
            <a:avLst/>
            <a:gdLst>
              <a:gd name="T0" fmla="*/ 3898 w 3898"/>
              <a:gd name="T1" fmla="*/ 944 h 3904"/>
              <a:gd name="T2" fmla="*/ 934 w 3898"/>
              <a:gd name="T3" fmla="*/ 3904 h 3904"/>
              <a:gd name="T4" fmla="*/ 0 w 3898"/>
              <a:gd name="T5" fmla="*/ 1642 h 3904"/>
              <a:gd name="T6" fmla="*/ 1624 w 3898"/>
              <a:gd name="T7" fmla="*/ 0 h 3904"/>
              <a:gd name="T8" fmla="*/ 3898 w 3898"/>
              <a:gd name="T9" fmla="*/ 944 h 3904"/>
            </a:gdLst>
            <a:ahLst/>
            <a:cxnLst>
              <a:cxn ang="0">
                <a:pos x="T0" y="T1"/>
              </a:cxn>
              <a:cxn ang="0">
                <a:pos x="T2" y="T3"/>
              </a:cxn>
              <a:cxn ang="0">
                <a:pos x="T4" y="T5"/>
              </a:cxn>
              <a:cxn ang="0">
                <a:pos x="T6" y="T7"/>
              </a:cxn>
              <a:cxn ang="0">
                <a:pos x="T8" y="T9"/>
              </a:cxn>
            </a:cxnLst>
            <a:rect l="0" t="0" r="r" b="b"/>
            <a:pathLst>
              <a:path w="3898" h="3904">
                <a:moveTo>
                  <a:pt x="3898" y="944"/>
                </a:moveTo>
                <a:cubicBezTo>
                  <a:pt x="3316" y="2213"/>
                  <a:pt x="2294" y="3284"/>
                  <a:pt x="934" y="3904"/>
                </a:cubicBezTo>
                <a:lnTo>
                  <a:pt x="0" y="1642"/>
                </a:lnTo>
                <a:cubicBezTo>
                  <a:pt x="734" y="1284"/>
                  <a:pt x="1292" y="696"/>
                  <a:pt x="1624" y="0"/>
                </a:cubicBezTo>
                <a:lnTo>
                  <a:pt x="3898" y="944"/>
                </a:lnTo>
                <a:close/>
              </a:path>
            </a:pathLst>
          </a:custGeom>
          <a:solidFill>
            <a:schemeClr val="accent1">
              <a:lumMod val="50000"/>
            </a:schemeClr>
          </a:solidFill>
          <a:ln w="4" cap="flat">
            <a:noFill/>
            <a:prstDash val="solid"/>
            <a:miter lim="800000"/>
          </a:ln>
        </p:spPr>
        <p:txBody>
          <a:bodyPr vert="horz" wrap="square" lIns="121917" tIns="60958" rIns="121917" bIns="60958" numCol="1" anchor="t" anchorCtr="0" compatLnSpc="1"/>
          <a:lstStyle/>
          <a:p>
            <a:endParaRPr lang="zh-CN" altLang="en-US"/>
          </a:p>
        </p:txBody>
      </p:sp>
      <p:sp>
        <p:nvSpPr>
          <p:cNvPr id="22" name="Freeform 6"/>
          <p:cNvSpPr/>
          <p:nvPr/>
        </p:nvSpPr>
        <p:spPr bwMode="auto">
          <a:xfrm>
            <a:off x="2032232" y="3681159"/>
            <a:ext cx="1126067" cy="1678517"/>
          </a:xfrm>
          <a:custGeom>
            <a:avLst/>
            <a:gdLst>
              <a:gd name="T0" fmla="*/ 2294 w 2814"/>
              <a:gd name="T1" fmla="*/ 0 h 4189"/>
              <a:gd name="T2" fmla="*/ 2290 w 2814"/>
              <a:gd name="T3" fmla="*/ 4189 h 4189"/>
              <a:gd name="T4" fmla="*/ 12 w 2814"/>
              <a:gd name="T5" fmla="*/ 3244 h 4189"/>
              <a:gd name="T6" fmla="*/ 0 w 2814"/>
              <a:gd name="T7" fmla="*/ 948 h 4189"/>
              <a:gd name="T8" fmla="*/ 2294 w 2814"/>
              <a:gd name="T9" fmla="*/ 0 h 4189"/>
            </a:gdLst>
            <a:ahLst/>
            <a:cxnLst>
              <a:cxn ang="0">
                <a:pos x="T0" y="T1"/>
              </a:cxn>
              <a:cxn ang="0">
                <a:pos x="T2" y="T3"/>
              </a:cxn>
              <a:cxn ang="0">
                <a:pos x="T4" y="T5"/>
              </a:cxn>
              <a:cxn ang="0">
                <a:pos x="T6" y="T7"/>
              </a:cxn>
              <a:cxn ang="0">
                <a:pos x="T8" y="T9"/>
              </a:cxn>
            </a:cxnLst>
            <a:rect l="0" t="0" r="r" b="b"/>
            <a:pathLst>
              <a:path w="2814" h="4189">
                <a:moveTo>
                  <a:pt x="2294" y="0"/>
                </a:moveTo>
                <a:cubicBezTo>
                  <a:pt x="2814" y="1401"/>
                  <a:pt x="2778" y="2881"/>
                  <a:pt x="2290" y="4189"/>
                </a:cubicBezTo>
                <a:lnTo>
                  <a:pt x="12" y="3244"/>
                </a:lnTo>
                <a:cubicBezTo>
                  <a:pt x="253" y="2522"/>
                  <a:pt x="265" y="1717"/>
                  <a:pt x="0" y="948"/>
                </a:cubicBezTo>
                <a:lnTo>
                  <a:pt x="2294" y="0"/>
                </a:lnTo>
                <a:close/>
              </a:path>
            </a:pathLst>
          </a:custGeom>
          <a:solidFill>
            <a:schemeClr val="accent1">
              <a:lumMod val="75000"/>
            </a:schemeClr>
          </a:solidFill>
          <a:ln w="4" cap="flat">
            <a:noFill/>
            <a:prstDash val="solid"/>
            <a:miter lim="800000"/>
          </a:ln>
        </p:spPr>
        <p:txBody>
          <a:bodyPr vert="horz" wrap="square" lIns="121917" tIns="60958" rIns="121917" bIns="60958" numCol="1" anchor="t" anchorCtr="0" compatLnSpc="1"/>
          <a:lstStyle/>
          <a:p>
            <a:endParaRPr lang="zh-CN" altLang="en-US"/>
          </a:p>
        </p:txBody>
      </p:sp>
      <p:sp>
        <p:nvSpPr>
          <p:cNvPr id="23" name="Freeform 7"/>
          <p:cNvSpPr/>
          <p:nvPr/>
        </p:nvSpPr>
        <p:spPr bwMode="auto">
          <a:xfrm>
            <a:off x="1321032" y="2383853"/>
            <a:ext cx="1559984" cy="1568451"/>
          </a:xfrm>
          <a:custGeom>
            <a:avLst/>
            <a:gdLst>
              <a:gd name="T0" fmla="*/ 946 w 3906"/>
              <a:gd name="T1" fmla="*/ 0 h 3912"/>
              <a:gd name="T2" fmla="*/ 3906 w 3906"/>
              <a:gd name="T3" fmla="*/ 2964 h 3912"/>
              <a:gd name="T4" fmla="*/ 1613 w 3906"/>
              <a:gd name="T5" fmla="*/ 3912 h 3912"/>
              <a:gd name="T6" fmla="*/ 0 w 3906"/>
              <a:gd name="T7" fmla="*/ 2278 h 3912"/>
              <a:gd name="T8" fmla="*/ 946 w 3906"/>
              <a:gd name="T9" fmla="*/ 0 h 3912"/>
            </a:gdLst>
            <a:ahLst/>
            <a:cxnLst>
              <a:cxn ang="0">
                <a:pos x="T0" y="T1"/>
              </a:cxn>
              <a:cxn ang="0">
                <a:pos x="T2" y="T3"/>
              </a:cxn>
              <a:cxn ang="0">
                <a:pos x="T4" y="T5"/>
              </a:cxn>
              <a:cxn ang="0">
                <a:pos x="T6" y="T7"/>
              </a:cxn>
              <a:cxn ang="0">
                <a:pos x="T8" y="T9"/>
              </a:cxn>
            </a:cxnLst>
            <a:rect l="0" t="0" r="r" b="b"/>
            <a:pathLst>
              <a:path w="3906" h="3912">
                <a:moveTo>
                  <a:pt x="946" y="0"/>
                </a:moveTo>
                <a:cubicBezTo>
                  <a:pt x="2215" y="582"/>
                  <a:pt x="3286" y="1605"/>
                  <a:pt x="3906" y="2964"/>
                </a:cubicBezTo>
                <a:lnTo>
                  <a:pt x="1613" y="3912"/>
                </a:lnTo>
                <a:cubicBezTo>
                  <a:pt x="1257" y="3181"/>
                  <a:pt x="681" y="2620"/>
                  <a:pt x="0" y="2278"/>
                </a:cubicBezTo>
                <a:lnTo>
                  <a:pt x="946" y="0"/>
                </a:lnTo>
                <a:close/>
              </a:path>
            </a:pathLst>
          </a:custGeom>
          <a:solidFill>
            <a:srgbClr val="92D050"/>
          </a:solidFill>
          <a:ln w="4" cap="flat">
            <a:noFill/>
            <a:prstDash val="solid"/>
            <a:miter lim="800000"/>
          </a:ln>
        </p:spPr>
        <p:txBody>
          <a:bodyPr vert="horz" wrap="square" lIns="121917" tIns="60958" rIns="121917" bIns="60958" numCol="1" anchor="t" anchorCtr="0" compatLnSpc="1"/>
          <a:lstStyle/>
          <a:p>
            <a:endParaRPr lang="zh-CN" altLang="en-US"/>
          </a:p>
        </p:txBody>
      </p:sp>
      <p:sp>
        <p:nvSpPr>
          <p:cNvPr id="24" name="Oval 8"/>
          <p:cNvSpPr>
            <a:spLocks noChangeArrowheads="1"/>
          </p:cNvSpPr>
          <p:nvPr/>
        </p:nvSpPr>
        <p:spPr bwMode="auto">
          <a:xfrm>
            <a:off x="455295" y="3601720"/>
            <a:ext cx="1497965" cy="1502410"/>
          </a:xfrm>
          <a:prstGeom prst="ellipse">
            <a:avLst/>
          </a:prstGeom>
          <a:solidFill>
            <a:schemeClr val="accent1"/>
          </a:solidFill>
          <a:ln w="4" cap="flat">
            <a:noFill/>
            <a:prstDash val="solid"/>
            <a:miter lim="800000"/>
          </a:ln>
        </p:spPr>
        <p:txBody>
          <a:bodyPr vert="horz" wrap="square" lIns="121917" tIns="60958" rIns="121917" bIns="60958" numCol="1" anchor="t" anchorCtr="0" compatLnSpc="1"/>
          <a:lstStyle/>
          <a:p>
            <a:endParaRPr lang="zh-CN" altLang="en-US"/>
          </a:p>
        </p:txBody>
      </p:sp>
      <p:cxnSp>
        <p:nvCxnSpPr>
          <p:cNvPr id="25" name="直接连接符 24"/>
          <p:cNvCxnSpPr/>
          <p:nvPr/>
        </p:nvCxnSpPr>
        <p:spPr>
          <a:xfrm>
            <a:off x="4547215" y="2239641"/>
            <a:ext cx="1860085" cy="0"/>
          </a:xfrm>
          <a:prstGeom prst="line">
            <a:avLst/>
          </a:prstGeom>
          <a:ln w="6350">
            <a:solidFill>
              <a:schemeClr val="tx1">
                <a:lumMod val="65000"/>
                <a:lumOff val="35000"/>
              </a:schemeClr>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180161" y="3860017"/>
            <a:ext cx="1227139" cy="0"/>
          </a:xfrm>
          <a:prstGeom prst="line">
            <a:avLst/>
          </a:prstGeom>
          <a:ln w="6350">
            <a:solidFill>
              <a:schemeClr val="tx1">
                <a:lumMod val="65000"/>
                <a:lumOff val="35000"/>
              </a:schemeClr>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564969" y="5475023"/>
            <a:ext cx="1842332" cy="0"/>
          </a:xfrm>
          <a:prstGeom prst="line">
            <a:avLst/>
          </a:prstGeom>
          <a:ln w="6350">
            <a:solidFill>
              <a:schemeClr val="tx1">
                <a:lumMod val="65000"/>
                <a:lumOff val="35000"/>
              </a:schemeClr>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TextBox 16"/>
          <p:cNvSpPr txBox="1"/>
          <p:nvPr/>
        </p:nvSpPr>
        <p:spPr>
          <a:xfrm>
            <a:off x="717793" y="4086995"/>
            <a:ext cx="928370" cy="535940"/>
          </a:xfrm>
          <a:prstGeom prst="rect">
            <a:avLst/>
          </a:prstGeom>
          <a:noFill/>
        </p:spPr>
        <p:txBody>
          <a:bodyPr wrap="none" lIns="121917" tIns="60958" rIns="121917" bIns="60958">
            <a:spAutoFit/>
          </a:bodyPr>
          <a:lstStyle/>
          <a:p>
            <a:pPr algn="ctr">
              <a:defRPr/>
            </a:pPr>
            <a:r>
              <a:rPr lang="zh-CN" altLang="en-US" sz="2700" b="1" dirty="0" smtClean="0">
                <a:solidFill>
                  <a:schemeClr val="tx1"/>
                </a:solidFill>
                <a:latin typeface="微软雅黑" panose="020B0503020204020204" pitchFamily="34" charset="-122"/>
                <a:ea typeface="微软雅黑" panose="020B0503020204020204" pitchFamily="34" charset="-122"/>
              </a:rPr>
              <a:t>环节</a:t>
            </a:r>
            <a:endParaRPr lang="zh-CN" altLang="en-US" sz="2700" b="1" dirty="0" smtClean="0">
              <a:solidFill>
                <a:schemeClr val="tx1"/>
              </a:solidFill>
              <a:latin typeface="微软雅黑" panose="020B0503020204020204" pitchFamily="34" charset="-122"/>
              <a:ea typeface="微软雅黑" panose="020B0503020204020204" pitchFamily="34" charset="-122"/>
            </a:endParaRPr>
          </a:p>
        </p:txBody>
      </p:sp>
      <p:sp>
        <p:nvSpPr>
          <p:cNvPr id="32" name="TextBox 17"/>
          <p:cNvSpPr txBox="1"/>
          <p:nvPr/>
        </p:nvSpPr>
        <p:spPr>
          <a:xfrm>
            <a:off x="1631040" y="2840827"/>
            <a:ext cx="779993" cy="645795"/>
          </a:xfrm>
          <a:prstGeom prst="rect">
            <a:avLst/>
          </a:prstGeom>
          <a:noFill/>
        </p:spPr>
        <p:txBody>
          <a:bodyPr wrap="square" lIns="0" tIns="0" rIns="0" bIns="0">
            <a:spAutoFit/>
          </a:bodyPr>
          <a:lstStyle/>
          <a:p>
            <a:pPr algn="ctr">
              <a:defRPr/>
            </a:pPr>
            <a:r>
              <a:rPr lang="zh-CN" altLang="en-US" sz="2100" dirty="0">
                <a:solidFill>
                  <a:schemeClr val="bg1"/>
                </a:solidFill>
                <a:latin typeface="微软雅黑" panose="020B0503020204020204" pitchFamily="34" charset="-122"/>
                <a:ea typeface="微软雅黑" panose="020B0503020204020204" pitchFamily="34" charset="-122"/>
              </a:rPr>
              <a:t>传染源</a:t>
            </a:r>
            <a:endParaRPr lang="zh-CN" altLang="en-US" sz="2100" dirty="0">
              <a:solidFill>
                <a:schemeClr val="bg1"/>
              </a:solidFill>
              <a:latin typeface="微软雅黑" panose="020B0503020204020204" pitchFamily="34" charset="-122"/>
              <a:ea typeface="微软雅黑" panose="020B0503020204020204" pitchFamily="34" charset="-122"/>
            </a:endParaRPr>
          </a:p>
        </p:txBody>
      </p:sp>
      <p:sp>
        <p:nvSpPr>
          <p:cNvPr id="33" name="TextBox 18"/>
          <p:cNvSpPr txBox="1"/>
          <p:nvPr/>
        </p:nvSpPr>
        <p:spPr>
          <a:xfrm>
            <a:off x="2205269" y="4192504"/>
            <a:ext cx="779993" cy="645795"/>
          </a:xfrm>
          <a:prstGeom prst="rect">
            <a:avLst/>
          </a:prstGeom>
          <a:noFill/>
        </p:spPr>
        <p:txBody>
          <a:bodyPr wrap="square" lIns="0" tIns="0" rIns="0" bIns="0">
            <a:spAutoFit/>
          </a:bodyPr>
          <a:lstStyle/>
          <a:p>
            <a:pPr algn="ctr">
              <a:defRPr/>
            </a:pPr>
            <a:r>
              <a:rPr lang="zh-CN" altLang="en-US" sz="2100" dirty="0">
                <a:solidFill>
                  <a:schemeClr val="tx1"/>
                </a:solidFill>
                <a:latin typeface="微软雅黑" panose="020B0503020204020204" pitchFamily="34" charset="-122"/>
                <a:ea typeface="微软雅黑" panose="020B0503020204020204" pitchFamily="34" charset="-122"/>
              </a:rPr>
              <a:t>传播途径</a:t>
            </a:r>
            <a:endParaRPr lang="zh-CN" altLang="en-US" sz="2100" dirty="0">
              <a:solidFill>
                <a:schemeClr val="tx1"/>
              </a:solidFill>
              <a:latin typeface="微软雅黑" panose="020B0503020204020204" pitchFamily="34" charset="-122"/>
              <a:ea typeface="微软雅黑" panose="020B0503020204020204" pitchFamily="34" charset="-122"/>
            </a:endParaRPr>
          </a:p>
        </p:txBody>
      </p:sp>
      <p:sp>
        <p:nvSpPr>
          <p:cNvPr id="34" name="TextBox 19"/>
          <p:cNvSpPr txBox="1"/>
          <p:nvPr/>
        </p:nvSpPr>
        <p:spPr>
          <a:xfrm>
            <a:off x="1631040" y="5550646"/>
            <a:ext cx="779993" cy="645795"/>
          </a:xfrm>
          <a:prstGeom prst="rect">
            <a:avLst/>
          </a:prstGeom>
          <a:noFill/>
        </p:spPr>
        <p:txBody>
          <a:bodyPr wrap="square" lIns="0" tIns="0" rIns="0" bIns="0">
            <a:spAutoFit/>
          </a:bodyPr>
          <a:lstStyle/>
          <a:p>
            <a:pPr algn="ctr">
              <a:defRPr/>
            </a:pPr>
            <a:r>
              <a:rPr lang="zh-CN" altLang="en-US" sz="2100" dirty="0">
                <a:solidFill>
                  <a:schemeClr val="tx1"/>
                </a:solidFill>
                <a:latin typeface="微软雅黑" panose="020B0503020204020204" pitchFamily="34" charset="-122"/>
                <a:ea typeface="微软雅黑" panose="020B0503020204020204" pitchFamily="34" charset="-122"/>
              </a:rPr>
              <a:t>易感人群</a:t>
            </a:r>
            <a:endParaRPr lang="zh-CN" altLang="en-US" sz="2100" dirty="0">
              <a:solidFill>
                <a:schemeClr val="tx1"/>
              </a:solidFill>
              <a:latin typeface="微软雅黑" panose="020B0503020204020204" pitchFamily="34" charset="-122"/>
              <a:ea typeface="微软雅黑" panose="020B0503020204020204" pitchFamily="34" charset="-122"/>
            </a:endParaRPr>
          </a:p>
        </p:txBody>
      </p:sp>
      <p:sp>
        <p:nvSpPr>
          <p:cNvPr id="35" name="TextBox 6"/>
          <p:cNvSpPr txBox="1"/>
          <p:nvPr/>
        </p:nvSpPr>
        <p:spPr>
          <a:xfrm>
            <a:off x="2880995" y="5863590"/>
            <a:ext cx="7510145" cy="51244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sz="1800" dirty="0">
                <a:solidFill>
                  <a:schemeClr val="bg1"/>
                </a:solidFill>
              </a:rPr>
              <a:t>是指对某种传染病缺乏免疫力或者免疫力较弱而容易感染该病的人群。如未出过麻疹的一些婴幼儿，就是麻疹的易感人群。</a:t>
            </a:r>
            <a:endParaRPr sz="1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anim calcmode="lin" valueType="num">
                                      <p:cBhvr>
                                        <p:cTn id="10" dur="500" fill="hold"/>
                                        <p:tgtEl>
                                          <p:spTgt spid="24"/>
                                        </p:tgtEl>
                                        <p:attrNameLst>
                                          <p:attrName>ppt_x</p:attrName>
                                        </p:attrNameLst>
                                      </p:cBhvr>
                                      <p:tavLst>
                                        <p:tav tm="0">
                                          <p:val>
                                            <p:fltVal val="0.5"/>
                                          </p:val>
                                        </p:tav>
                                        <p:tav tm="100000">
                                          <p:val>
                                            <p:strVal val="#ppt_x"/>
                                          </p:val>
                                        </p:tav>
                                      </p:tavLst>
                                    </p:anim>
                                    <p:anim calcmode="lin" valueType="num">
                                      <p:cBhvr>
                                        <p:cTn id="11" dur="500" fill="hold"/>
                                        <p:tgtEl>
                                          <p:spTgt spid="2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p:cTn id="14" dur="500" fill="hold"/>
                                        <p:tgtEl>
                                          <p:spTgt spid="31"/>
                                        </p:tgtEl>
                                        <p:attrNameLst>
                                          <p:attrName>ppt_w</p:attrName>
                                        </p:attrNameLst>
                                      </p:cBhvr>
                                      <p:tavLst>
                                        <p:tav tm="0">
                                          <p:val>
                                            <p:fltVal val="0"/>
                                          </p:val>
                                        </p:tav>
                                        <p:tav tm="100000">
                                          <p:val>
                                            <p:strVal val="#ppt_w"/>
                                          </p:val>
                                        </p:tav>
                                      </p:tavLst>
                                    </p:anim>
                                    <p:anim calcmode="lin" valueType="num">
                                      <p:cBhvr>
                                        <p:cTn id="15" dur="500" fill="hold"/>
                                        <p:tgtEl>
                                          <p:spTgt spid="31"/>
                                        </p:tgtEl>
                                        <p:attrNameLst>
                                          <p:attrName>ppt_h</p:attrName>
                                        </p:attrNameLst>
                                      </p:cBhvr>
                                      <p:tavLst>
                                        <p:tav tm="0">
                                          <p:val>
                                            <p:fltVal val="0"/>
                                          </p:val>
                                        </p:tav>
                                        <p:tav tm="100000">
                                          <p:val>
                                            <p:strVal val="#ppt_h"/>
                                          </p:val>
                                        </p:tav>
                                      </p:tavLst>
                                    </p:anim>
                                    <p:animEffect transition="in" filter="fade">
                                      <p:cBhvr>
                                        <p:cTn id="16" dur="500"/>
                                        <p:tgtEl>
                                          <p:spTgt spid="31"/>
                                        </p:tgtEl>
                                      </p:cBhvr>
                                    </p:animEffect>
                                    <p:anim calcmode="lin" valueType="num">
                                      <p:cBhvr>
                                        <p:cTn id="17" dur="500" fill="hold"/>
                                        <p:tgtEl>
                                          <p:spTgt spid="31"/>
                                        </p:tgtEl>
                                        <p:attrNameLst>
                                          <p:attrName>ppt_x</p:attrName>
                                        </p:attrNameLst>
                                      </p:cBhvr>
                                      <p:tavLst>
                                        <p:tav tm="0">
                                          <p:val>
                                            <p:fltVal val="0.5"/>
                                          </p:val>
                                        </p:tav>
                                        <p:tav tm="100000">
                                          <p:val>
                                            <p:strVal val="#ppt_x"/>
                                          </p:val>
                                        </p:tav>
                                      </p:tavLst>
                                    </p:anim>
                                    <p:anim calcmode="lin" valueType="num">
                                      <p:cBhvr>
                                        <p:cTn id="18" dur="500" fill="hold"/>
                                        <p:tgtEl>
                                          <p:spTgt spid="31"/>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p:cTn id="25" dur="500" fill="hold"/>
                                        <p:tgtEl>
                                          <p:spTgt spid="32"/>
                                        </p:tgtEl>
                                        <p:attrNameLst>
                                          <p:attrName>ppt_w</p:attrName>
                                        </p:attrNameLst>
                                      </p:cBhvr>
                                      <p:tavLst>
                                        <p:tav tm="0">
                                          <p:val>
                                            <p:fltVal val="0"/>
                                          </p:val>
                                        </p:tav>
                                        <p:tav tm="100000">
                                          <p:val>
                                            <p:strVal val="#ppt_w"/>
                                          </p:val>
                                        </p:tav>
                                      </p:tavLst>
                                    </p:anim>
                                    <p:anim calcmode="lin" valueType="num">
                                      <p:cBhvr>
                                        <p:cTn id="26" dur="500" fill="hold"/>
                                        <p:tgtEl>
                                          <p:spTgt spid="32"/>
                                        </p:tgtEl>
                                        <p:attrNameLst>
                                          <p:attrName>ppt_h</p:attrName>
                                        </p:attrNameLst>
                                      </p:cBhvr>
                                      <p:tavLst>
                                        <p:tav tm="0">
                                          <p:val>
                                            <p:fltVal val="0"/>
                                          </p:val>
                                        </p:tav>
                                        <p:tav tm="100000">
                                          <p:val>
                                            <p:strVal val="#ppt_h"/>
                                          </p:val>
                                        </p:tav>
                                      </p:tavLst>
                                    </p:anim>
                                    <p:animEffect transition="in" filter="fade">
                                      <p:cBhvr>
                                        <p:cTn id="27" dur="500"/>
                                        <p:tgtEl>
                                          <p:spTgt spid="32"/>
                                        </p:tgtEl>
                                      </p:cBhvr>
                                    </p:animEffect>
                                  </p:childTnLst>
                                </p:cTn>
                              </p:par>
                              <p:par>
                                <p:cTn id="28" presetID="10" presetClass="entr" presetSubtype="0" fill="hold" grpId="0" nodeType="withEffect">
                                  <p:stCondLst>
                                    <p:cond delay="30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par>
                                <p:cTn id="34" presetID="10" presetClass="entr" presetSubtype="0" fill="hold" grpId="0" nodeType="withEffect">
                                  <p:stCondLst>
                                    <p:cond delay="60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60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childTnLst>
                          </p:cTn>
                        </p:par>
                        <p:par>
                          <p:cTn id="40" fill="hold">
                            <p:stCondLst>
                              <p:cond delay="1000"/>
                            </p:stCondLst>
                            <p:childTnLst>
                              <p:par>
                                <p:cTn id="41" presetID="22" presetClass="entr" presetSubtype="8"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childTnLst>
                          </p:cTn>
                        </p:par>
                        <p:par>
                          <p:cTn id="44" fill="hold">
                            <p:stCondLst>
                              <p:cond delay="1500"/>
                            </p:stCondLst>
                            <p:childTnLst>
                              <p:par>
                                <p:cTn id="45" presetID="22" presetClass="entr" presetSubtype="2"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right)">
                                      <p:cBhvr>
                                        <p:cTn id="47" dur="500"/>
                                        <p:tgtEl>
                                          <p:spTgt spid="7"/>
                                        </p:tgtEl>
                                      </p:cBhvr>
                                    </p:animEffect>
                                  </p:childTnLst>
                                </p:cTn>
                              </p:par>
                            </p:childTnLst>
                          </p:cTn>
                        </p:par>
                        <p:par>
                          <p:cTn id="48" fill="hold">
                            <p:stCondLst>
                              <p:cond delay="2000"/>
                            </p:stCondLst>
                            <p:childTnLst>
                              <p:par>
                                <p:cTn id="49" presetID="22" presetClass="entr" presetSubtype="8"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par>
                          <p:cTn id="52" fill="hold">
                            <p:stCondLst>
                              <p:cond delay="2500"/>
                            </p:stCondLst>
                            <p:childTnLst>
                              <p:par>
                                <p:cTn id="53" presetID="22" presetClass="entr" presetSubtype="8"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left)">
                                      <p:cBhvr>
                                        <p:cTn id="55" dur="500"/>
                                        <p:tgtEl>
                                          <p:spTgt spid="8"/>
                                        </p:tgtEl>
                                      </p:cBhvr>
                                    </p:animEffect>
                                  </p:childTnLst>
                                </p:cTn>
                              </p:par>
                            </p:childTnLst>
                          </p:cTn>
                        </p:par>
                        <p:par>
                          <p:cTn id="56" fill="hold">
                            <p:stCondLst>
                              <p:cond delay="3000"/>
                            </p:stCondLst>
                            <p:childTnLst>
                              <p:par>
                                <p:cTn id="57" presetID="22" presetClass="entr" presetSubtype="8" fill="hold"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left)">
                                      <p:cBhvr>
                                        <p:cTn id="59" dur="500"/>
                                        <p:tgtEl>
                                          <p:spTgt spid="30"/>
                                        </p:tgtEl>
                                      </p:cBhvr>
                                    </p:animEffect>
                                  </p:childTnLst>
                                </p:cTn>
                              </p:par>
                            </p:childTnLst>
                          </p:cTn>
                        </p:par>
                        <p:par>
                          <p:cTn id="60" fill="hold">
                            <p:stCondLst>
                              <p:cond delay="3500"/>
                            </p:stCondLst>
                            <p:childTnLst>
                              <p:par>
                                <p:cTn id="61" presetID="22" presetClass="entr" presetSubtype="2"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right)">
                                      <p:cBhvr>
                                        <p:cTn id="6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1" grpId="0" bldLvl="0" animBg="1"/>
      <p:bldP spid="22" grpId="0" bldLvl="0" animBg="1"/>
      <p:bldP spid="23" grpId="0" bldLvl="0" animBg="1"/>
      <p:bldP spid="24" grpId="0" bldLvl="0" animBg="1"/>
      <p:bldP spid="31" grpId="0"/>
      <p:bldP spid="32" grpId="0"/>
      <p:bldP spid="33" grpId="0"/>
      <p:bldP spid="34"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217170" y="0"/>
            <a:ext cx="11468735" cy="1135560"/>
            <a:chOff x="-217076" y="-8"/>
            <a:chExt cx="8257446" cy="1135380"/>
          </a:xfrm>
        </p:grpSpPr>
        <p:sp>
          <p:nvSpPr>
            <p:cNvPr id="28" name="直角三角形 27"/>
            <p:cNvSpPr/>
            <p:nvPr/>
          </p:nvSpPr>
          <p:spPr>
            <a:xfrm flipV="1">
              <a:off x="0" y="-8"/>
              <a:ext cx="8040370"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17076" y="99501"/>
              <a:ext cx="4333510" cy="583473"/>
            </a:xfrm>
            <a:prstGeom prst="rect">
              <a:avLst/>
            </a:prstGeom>
            <a:noFill/>
          </p:spPr>
          <p:txBody>
            <a:bodyPr wrap="square" rtlCol="0">
              <a:spAutoFit/>
            </a:bodyPr>
            <a:lstStyle/>
            <a:p>
              <a:r>
                <a:rPr lang="zh-CN" altLang="en-US" sz="3200" b="1" dirty="0" smtClean="0">
                  <a:latin typeface="微软雅黑" panose="020B0503020204020204" pitchFamily="34" charset="-122"/>
                  <a:ea typeface="微软雅黑" panose="020B0503020204020204" pitchFamily="34" charset="-122"/>
                </a:rPr>
                <a:t> 探寻</a:t>
              </a:r>
              <a:r>
                <a:rPr lang="en-US" altLang="zh-CN" sz="3200" b="1" dirty="0" smtClean="0">
                  <a:latin typeface="微软雅黑" panose="020B0503020204020204" pitchFamily="34" charset="-122"/>
                  <a:ea typeface="微软雅黑" panose="020B0503020204020204" pitchFamily="34" charset="-122"/>
                </a:rPr>
                <a:t>1 </a:t>
              </a:r>
              <a:r>
                <a:rPr lang="zh-CN" altLang="en-US" sz="3200" b="1" dirty="0" smtClean="0">
                  <a:latin typeface="微软雅黑" panose="020B0503020204020204" pitchFamily="34" charset="-122"/>
                  <a:ea typeface="微软雅黑" panose="020B0503020204020204" pitchFamily="34" charset="-122"/>
                </a:rPr>
                <a:t>婴幼儿常见传染病及预防</a:t>
              </a:r>
              <a:endParaRPr lang="zh-CN" altLang="en-US" sz="3200" b="1" dirty="0" smtClean="0">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4827" y="1077197"/>
            <a:ext cx="1767908" cy="526437"/>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269" name="图片 11268" descr="u=565223826,3015051891&amp;fm=23&amp;gp=0"/>
          <p:cNvPicPr>
            <a:picLocks noChangeAspect="1"/>
          </p:cNvPicPr>
          <p:nvPr/>
        </p:nvPicPr>
        <p:blipFill>
          <a:blip r:embed="rId1"/>
          <a:stretch>
            <a:fillRect/>
          </a:stretch>
        </p:blipFill>
        <p:spPr>
          <a:xfrm>
            <a:off x="287655" y="1135380"/>
            <a:ext cx="3512820" cy="2432050"/>
          </a:xfrm>
          <a:prstGeom prst="rect">
            <a:avLst/>
          </a:prstGeom>
          <a:noFill/>
          <a:ln w="9525">
            <a:noFill/>
          </a:ln>
        </p:spPr>
      </p:pic>
      <p:pic>
        <p:nvPicPr>
          <p:cNvPr id="11271" name="图片 11270" descr="20100823163816-1526542642"/>
          <p:cNvPicPr>
            <a:picLocks noChangeAspect="1"/>
          </p:cNvPicPr>
          <p:nvPr/>
        </p:nvPicPr>
        <p:blipFill>
          <a:blip r:embed="rId2"/>
          <a:stretch>
            <a:fillRect/>
          </a:stretch>
        </p:blipFill>
        <p:spPr>
          <a:xfrm>
            <a:off x="5558790" y="833120"/>
            <a:ext cx="3752850" cy="2887345"/>
          </a:xfrm>
          <a:prstGeom prst="rect">
            <a:avLst/>
          </a:prstGeom>
          <a:noFill/>
          <a:ln w="9525">
            <a:noFill/>
          </a:ln>
        </p:spPr>
      </p:pic>
      <p:pic>
        <p:nvPicPr>
          <p:cNvPr id="11273" name="图片 11272" descr="4499633_224825273000_2"/>
          <p:cNvPicPr>
            <a:picLocks noChangeAspect="1"/>
          </p:cNvPicPr>
          <p:nvPr/>
        </p:nvPicPr>
        <p:blipFill>
          <a:blip r:embed="rId3"/>
          <a:stretch>
            <a:fillRect/>
          </a:stretch>
        </p:blipFill>
        <p:spPr>
          <a:xfrm>
            <a:off x="2726690" y="3514725"/>
            <a:ext cx="2880360" cy="2838450"/>
          </a:xfrm>
          <a:prstGeom prst="rect">
            <a:avLst/>
          </a:prstGeom>
          <a:noFill/>
          <a:ln w="9525">
            <a:noFill/>
          </a:ln>
        </p:spPr>
      </p:pic>
      <p:pic>
        <p:nvPicPr>
          <p:cNvPr id="11275" name="图片 11274" descr="1368780270_40080"/>
          <p:cNvPicPr>
            <a:picLocks noChangeAspect="1"/>
          </p:cNvPicPr>
          <p:nvPr/>
        </p:nvPicPr>
        <p:blipFill>
          <a:blip r:embed="rId4"/>
          <a:stretch>
            <a:fillRect/>
          </a:stretch>
        </p:blipFill>
        <p:spPr>
          <a:xfrm>
            <a:off x="7065010" y="3720465"/>
            <a:ext cx="4528820" cy="2632710"/>
          </a:xfrm>
          <a:prstGeom prst="rect">
            <a:avLst/>
          </a:prstGeom>
          <a:noFill/>
          <a:ln w="9525">
            <a:noFill/>
          </a:ln>
        </p:spPr>
      </p:pic>
      <p:sp>
        <p:nvSpPr>
          <p:cNvPr id="11276" name="文本框 11275"/>
          <p:cNvSpPr txBox="1"/>
          <p:nvPr/>
        </p:nvSpPr>
        <p:spPr>
          <a:xfrm>
            <a:off x="287338" y="3974148"/>
            <a:ext cx="1402080" cy="1076325"/>
          </a:xfrm>
          <a:prstGeom prst="rect">
            <a:avLst/>
          </a:prstGeom>
          <a:noFill/>
          <a:ln w="9525">
            <a:noFill/>
          </a:ln>
        </p:spPr>
        <p:txBody>
          <a:bodyPr wrap="none" anchor="t">
            <a:spAutoFit/>
          </a:bodyPr>
          <a:p>
            <a:r>
              <a:rPr lang="zh-CN" altLang="en-US" sz="3200" dirty="0">
                <a:solidFill>
                  <a:schemeClr val="accent2"/>
                </a:solidFill>
                <a:latin typeface="Arial" panose="020B0604020202020204" pitchFamily="34" charset="0"/>
                <a:ea typeface="微软雅黑" panose="020B0503020204020204" pitchFamily="34" charset="-122"/>
              </a:rPr>
              <a:t>空气飞</a:t>
            </a:r>
            <a:endParaRPr lang="zh-CN" altLang="en-US" sz="3200" dirty="0">
              <a:solidFill>
                <a:schemeClr val="accent2"/>
              </a:solidFill>
              <a:latin typeface="Arial" panose="020B0604020202020204" pitchFamily="34" charset="0"/>
              <a:ea typeface="微软雅黑" panose="020B0503020204020204" pitchFamily="34" charset="-122"/>
            </a:endParaRPr>
          </a:p>
          <a:p>
            <a:r>
              <a:rPr lang="zh-CN" altLang="en-US" sz="3200" dirty="0">
                <a:solidFill>
                  <a:schemeClr val="accent2"/>
                </a:solidFill>
                <a:latin typeface="Arial" panose="020B0604020202020204" pitchFamily="34" charset="0"/>
                <a:ea typeface="微软雅黑" panose="020B0503020204020204" pitchFamily="34" charset="-122"/>
              </a:rPr>
              <a:t>沫传播</a:t>
            </a:r>
            <a:endParaRPr lang="zh-CN" altLang="en-US" sz="3200" dirty="0">
              <a:solidFill>
                <a:schemeClr val="accent2"/>
              </a:solidFill>
              <a:latin typeface="Arial" panose="020B0604020202020204" pitchFamily="34" charset="0"/>
              <a:ea typeface="微软雅黑" panose="020B0503020204020204" pitchFamily="34" charset="-122"/>
            </a:endParaRPr>
          </a:p>
        </p:txBody>
      </p:sp>
      <p:sp>
        <p:nvSpPr>
          <p:cNvPr id="3" name="文本框 2"/>
          <p:cNvSpPr txBox="1"/>
          <p:nvPr/>
        </p:nvSpPr>
        <p:spPr>
          <a:xfrm>
            <a:off x="9785033" y="1450658"/>
            <a:ext cx="1808480" cy="583565"/>
          </a:xfrm>
          <a:prstGeom prst="rect">
            <a:avLst/>
          </a:prstGeom>
          <a:noFill/>
          <a:ln w="9525">
            <a:noFill/>
          </a:ln>
        </p:spPr>
        <p:txBody>
          <a:bodyPr wrap="none" anchor="t">
            <a:spAutoFit/>
          </a:bodyPr>
          <a:p>
            <a:r>
              <a:rPr lang="zh-CN" altLang="en-US" sz="3200" dirty="0">
                <a:solidFill>
                  <a:schemeClr val="accent2"/>
                </a:solidFill>
                <a:latin typeface="Arial" panose="020B0604020202020204" pitchFamily="34" charset="0"/>
                <a:ea typeface="微软雅黑" panose="020B0503020204020204" pitchFamily="34" charset="-122"/>
              </a:rPr>
              <a:t>蚊虫传播</a:t>
            </a:r>
            <a:endParaRPr lang="zh-CN" altLang="en-US" sz="3200" dirty="0">
              <a:solidFill>
                <a:schemeClr val="accent2"/>
              </a:solidFill>
              <a:latin typeface="Arial" panose="020B0604020202020204" pitchFamily="34" charset="0"/>
              <a:ea typeface="微软雅黑" panose="020B0503020204020204" pitchFamily="34" charset="-122"/>
            </a:endParaRPr>
          </a:p>
        </p:txBody>
      </p:sp>
      <p:sp>
        <p:nvSpPr>
          <p:cNvPr id="5" name="文本框 4"/>
          <p:cNvSpPr txBox="1"/>
          <p:nvPr/>
        </p:nvSpPr>
        <p:spPr>
          <a:xfrm>
            <a:off x="2855913" y="6241098"/>
            <a:ext cx="2621280" cy="583565"/>
          </a:xfrm>
          <a:prstGeom prst="rect">
            <a:avLst/>
          </a:prstGeom>
          <a:noFill/>
          <a:ln w="9525">
            <a:noFill/>
          </a:ln>
        </p:spPr>
        <p:txBody>
          <a:bodyPr wrap="none" anchor="t">
            <a:spAutoFit/>
          </a:bodyPr>
          <a:p>
            <a:r>
              <a:rPr lang="zh-CN" altLang="en-US" sz="3200" dirty="0">
                <a:solidFill>
                  <a:schemeClr val="accent2"/>
                </a:solidFill>
                <a:latin typeface="Arial" panose="020B0604020202020204" pitchFamily="34" charset="0"/>
                <a:ea typeface="微软雅黑" panose="020B0503020204020204" pitchFamily="34" charset="-122"/>
              </a:rPr>
              <a:t>日常生活接触</a:t>
            </a:r>
            <a:endParaRPr lang="zh-CN" altLang="en-US" sz="3200" dirty="0">
              <a:solidFill>
                <a:schemeClr val="accent2"/>
              </a:solidFill>
              <a:latin typeface="Arial" panose="020B0604020202020204" pitchFamily="34" charset="0"/>
              <a:ea typeface="微软雅黑" panose="020B0503020204020204" pitchFamily="34" charset="-122"/>
            </a:endParaRPr>
          </a:p>
        </p:txBody>
      </p:sp>
      <p:sp>
        <p:nvSpPr>
          <p:cNvPr id="9" name="文本框 8"/>
          <p:cNvSpPr txBox="1"/>
          <p:nvPr/>
        </p:nvSpPr>
        <p:spPr>
          <a:xfrm>
            <a:off x="8570913" y="6241098"/>
            <a:ext cx="1808480" cy="583565"/>
          </a:xfrm>
          <a:prstGeom prst="rect">
            <a:avLst/>
          </a:prstGeom>
          <a:noFill/>
          <a:ln w="9525">
            <a:noFill/>
          </a:ln>
        </p:spPr>
        <p:txBody>
          <a:bodyPr wrap="none" anchor="t">
            <a:spAutoFit/>
          </a:bodyPr>
          <a:p>
            <a:r>
              <a:rPr lang="zh-CN" altLang="en-US" sz="3200" dirty="0">
                <a:solidFill>
                  <a:schemeClr val="accent2"/>
                </a:solidFill>
                <a:latin typeface="Arial" panose="020B0604020202020204" pitchFamily="34" charset="0"/>
                <a:ea typeface="微软雅黑" panose="020B0503020204020204" pitchFamily="34" charset="-122"/>
              </a:rPr>
              <a:t>母婴传播</a:t>
            </a:r>
            <a:endParaRPr lang="zh-CN" altLang="en-US" sz="3200" dirty="0">
              <a:solidFill>
                <a:schemeClr val="accent2"/>
              </a:solidFill>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1269"/>
                                        </p:tgtEl>
                                        <p:attrNameLst>
                                          <p:attrName>style.visibility</p:attrName>
                                        </p:attrNameLst>
                                      </p:cBhvr>
                                      <p:to>
                                        <p:strVal val="visible"/>
                                      </p:to>
                                    </p:set>
                                    <p:animEffect transition="in" filter="fade">
                                      <p:cBhvr>
                                        <p:cTn id="7" dur="1000"/>
                                        <p:tgtEl>
                                          <p:spTgt spid="11269"/>
                                        </p:tgtEl>
                                      </p:cBhvr>
                                    </p:animEffect>
                                    <p:anim calcmode="lin" valueType="num">
                                      <p:cBhvr>
                                        <p:cTn id="8" dur="1000" fill="hold"/>
                                        <p:tgtEl>
                                          <p:spTgt spid="11269"/>
                                        </p:tgtEl>
                                        <p:attrNameLst>
                                          <p:attrName>ppt_x</p:attrName>
                                        </p:attrNameLst>
                                      </p:cBhvr>
                                      <p:tavLst>
                                        <p:tav tm="0">
                                          <p:val>
                                            <p:strVal val="#ppt_x"/>
                                          </p:val>
                                        </p:tav>
                                        <p:tav tm="100000">
                                          <p:val>
                                            <p:strVal val="#ppt_x"/>
                                          </p:val>
                                        </p:tav>
                                      </p:tavLst>
                                    </p:anim>
                                    <p:anim calcmode="lin" valueType="num">
                                      <p:cBhvr>
                                        <p:cTn id="9" dur="900" decel="100000" fill="hold"/>
                                        <p:tgtEl>
                                          <p:spTgt spid="1126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269"/>
                                        </p:tgtEl>
                                        <p:attrNameLst>
                                          <p:attrName>ppt_y</p:attrName>
                                        </p:attrNameLst>
                                      </p:cBhvr>
                                      <p:tavLst>
                                        <p:tav tm="0">
                                          <p:val>
                                            <p:strVal val="#ppt_y-.03"/>
                                          </p:val>
                                        </p:tav>
                                        <p:tav tm="100000">
                                          <p:val>
                                            <p:strVal val="#ppt_y"/>
                                          </p:val>
                                        </p:tav>
                                      </p:tavLst>
                                    </p:anim>
                                  </p:childTnLst>
                                </p:cTn>
                              </p:par>
                              <p:par>
                                <p:cTn id="11" presetID="3" presetClass="entr" presetSubtype="10" fill="hold" nodeType="withEffect">
                                  <p:stCondLst>
                                    <p:cond delay="0"/>
                                  </p:stCondLst>
                                  <p:childTnLst>
                                    <p:set>
                                      <p:cBhvr>
                                        <p:cTn id="12" dur="1" fill="hold">
                                          <p:stCondLst>
                                            <p:cond delay="0"/>
                                          </p:stCondLst>
                                        </p:cTn>
                                        <p:tgtEl>
                                          <p:spTgt spid="11271"/>
                                        </p:tgtEl>
                                        <p:attrNameLst>
                                          <p:attrName>style.visibility</p:attrName>
                                        </p:attrNameLst>
                                      </p:cBhvr>
                                      <p:to>
                                        <p:strVal val="visible"/>
                                      </p:to>
                                    </p:set>
                                    <p:animEffect transition="in" filter="blinds(horizontal)">
                                      <p:cBhvr>
                                        <p:cTn id="13" dur="500"/>
                                        <p:tgtEl>
                                          <p:spTgt spid="11271"/>
                                        </p:tgtEl>
                                      </p:cBhvr>
                                    </p:animEffect>
                                  </p:childTnLst>
                                </p:cTn>
                              </p:par>
                              <p:par>
                                <p:cTn id="14" presetID="13" presetClass="entr" presetSubtype="16" fill="hold" nodeType="withEffect">
                                  <p:stCondLst>
                                    <p:cond delay="0"/>
                                  </p:stCondLst>
                                  <p:childTnLst>
                                    <p:set>
                                      <p:cBhvr>
                                        <p:cTn id="15" dur="1" fill="hold">
                                          <p:stCondLst>
                                            <p:cond delay="0"/>
                                          </p:stCondLst>
                                        </p:cTn>
                                        <p:tgtEl>
                                          <p:spTgt spid="11273"/>
                                        </p:tgtEl>
                                        <p:attrNameLst>
                                          <p:attrName>style.visibility</p:attrName>
                                        </p:attrNameLst>
                                      </p:cBhvr>
                                      <p:to>
                                        <p:strVal val="visible"/>
                                      </p:to>
                                    </p:set>
                                    <p:animEffect transition="in" filter="plus(in)">
                                      <p:cBhvr>
                                        <p:cTn id="16" dur="2000"/>
                                        <p:tgtEl>
                                          <p:spTgt spid="11273"/>
                                        </p:tgtEl>
                                      </p:cBhvr>
                                    </p:animEffect>
                                  </p:childTnLst>
                                </p:cTn>
                              </p:par>
                              <p:par>
                                <p:cTn id="17" presetID="37" presetClass="entr" presetSubtype="0" fill="hold" nodeType="withEffect">
                                  <p:stCondLst>
                                    <p:cond delay="0"/>
                                  </p:stCondLst>
                                  <p:childTnLst>
                                    <p:set>
                                      <p:cBhvr>
                                        <p:cTn id="18" dur="1" fill="hold">
                                          <p:stCondLst>
                                            <p:cond delay="0"/>
                                          </p:stCondLst>
                                        </p:cTn>
                                        <p:tgtEl>
                                          <p:spTgt spid="11275"/>
                                        </p:tgtEl>
                                        <p:attrNameLst>
                                          <p:attrName>style.visibility</p:attrName>
                                        </p:attrNameLst>
                                      </p:cBhvr>
                                      <p:to>
                                        <p:strVal val="visible"/>
                                      </p:to>
                                    </p:set>
                                    <p:animEffect transition="in" filter="fade">
                                      <p:cBhvr>
                                        <p:cTn id="19" dur="1000"/>
                                        <p:tgtEl>
                                          <p:spTgt spid="11275"/>
                                        </p:tgtEl>
                                      </p:cBhvr>
                                    </p:animEffect>
                                    <p:anim calcmode="lin" valueType="num">
                                      <p:cBhvr>
                                        <p:cTn id="20" dur="1000" fill="hold"/>
                                        <p:tgtEl>
                                          <p:spTgt spid="11275"/>
                                        </p:tgtEl>
                                        <p:attrNameLst>
                                          <p:attrName>ppt_x</p:attrName>
                                        </p:attrNameLst>
                                      </p:cBhvr>
                                      <p:tavLst>
                                        <p:tav tm="0">
                                          <p:val>
                                            <p:strVal val="#ppt_x"/>
                                          </p:val>
                                        </p:tav>
                                        <p:tav tm="100000">
                                          <p:val>
                                            <p:strVal val="#ppt_x"/>
                                          </p:val>
                                        </p:tav>
                                      </p:tavLst>
                                    </p:anim>
                                    <p:anim calcmode="lin" valueType="num">
                                      <p:cBhvr>
                                        <p:cTn id="21" dur="900" decel="100000" fill="hold"/>
                                        <p:tgtEl>
                                          <p:spTgt spid="1127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1275"/>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grpId="0" nodeType="clickEffect">
                                  <p:stCondLst>
                                    <p:cond delay="0"/>
                                  </p:stCondLst>
                                  <p:childTnLst>
                                    <p:set>
                                      <p:cBhvr>
                                        <p:cTn id="26" dur="1" fill="hold">
                                          <p:stCondLst>
                                            <p:cond delay="0"/>
                                          </p:stCondLst>
                                        </p:cTn>
                                        <p:tgtEl>
                                          <p:spTgt spid="11276"/>
                                        </p:tgtEl>
                                        <p:attrNameLst>
                                          <p:attrName>style.visibility</p:attrName>
                                        </p:attrNameLst>
                                      </p:cBhvr>
                                      <p:to>
                                        <p:strVal val="visible"/>
                                      </p:to>
                                    </p:set>
                                    <p:animEffect transition="in" filter="fade">
                                      <p:cBhvr>
                                        <p:cTn id="27" dur="1000"/>
                                        <p:tgtEl>
                                          <p:spTgt spid="11276"/>
                                        </p:tgtEl>
                                      </p:cBhvr>
                                    </p:animEffect>
                                    <p:anim calcmode="lin" valueType="num">
                                      <p:cBhvr>
                                        <p:cTn id="28" dur="1000" fill="hold"/>
                                        <p:tgtEl>
                                          <p:spTgt spid="11276"/>
                                        </p:tgtEl>
                                        <p:attrNameLst>
                                          <p:attrName>ppt_x</p:attrName>
                                        </p:attrNameLst>
                                      </p:cBhvr>
                                      <p:tavLst>
                                        <p:tav tm="0">
                                          <p:val>
                                            <p:strVal val="#ppt_x"/>
                                          </p:val>
                                        </p:tav>
                                        <p:tav tm="100000">
                                          <p:val>
                                            <p:strVal val="#ppt_x"/>
                                          </p:val>
                                        </p:tav>
                                      </p:tavLst>
                                    </p:anim>
                                    <p:anim calcmode="lin" valueType="num">
                                      <p:cBhvr>
                                        <p:cTn id="29" dur="900" decel="100000" fill="hold"/>
                                        <p:tgtEl>
                                          <p:spTgt spid="11276"/>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1276"/>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900" decel="100000" fill="hold"/>
                                        <p:tgtEl>
                                          <p:spTgt spid="3"/>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7"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900" decel="100000" fill="hold"/>
                                        <p:tgtEl>
                                          <p:spTgt spid="5"/>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37"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1000"/>
                                        <p:tgtEl>
                                          <p:spTgt spid="9"/>
                                        </p:tgtEl>
                                      </p:cBhvr>
                                    </p:animEffect>
                                    <p:anim calcmode="lin" valueType="num">
                                      <p:cBhvr>
                                        <p:cTn id="52" dur="1000" fill="hold"/>
                                        <p:tgtEl>
                                          <p:spTgt spid="9"/>
                                        </p:tgtEl>
                                        <p:attrNameLst>
                                          <p:attrName>ppt_x</p:attrName>
                                        </p:attrNameLst>
                                      </p:cBhvr>
                                      <p:tavLst>
                                        <p:tav tm="0">
                                          <p:val>
                                            <p:strVal val="#ppt_x"/>
                                          </p:val>
                                        </p:tav>
                                        <p:tav tm="100000">
                                          <p:val>
                                            <p:strVal val="#ppt_x"/>
                                          </p:val>
                                        </p:tav>
                                      </p:tavLst>
                                    </p:anim>
                                    <p:anim calcmode="lin" valueType="num">
                                      <p:cBhvr>
                                        <p:cTn id="53" dur="900" decel="100000" fill="hold"/>
                                        <p:tgtEl>
                                          <p:spTgt spid="9"/>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6" grpId="0"/>
      <p:bldP spid="3" grpId="0"/>
      <p:bldP spid="5"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38520" y="0"/>
            <a:ext cx="9470605" cy="1135865"/>
            <a:chOff x="0" y="-8"/>
            <a:chExt cx="8040370" cy="1135380"/>
          </a:xfrm>
        </p:grpSpPr>
        <p:sp>
          <p:nvSpPr>
            <p:cNvPr id="28" name="直角三角形 27"/>
            <p:cNvSpPr/>
            <p:nvPr/>
          </p:nvSpPr>
          <p:spPr>
            <a:xfrm flipV="1">
              <a:off x="0" y="-8"/>
              <a:ext cx="8040370"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35754" y="99644"/>
              <a:ext cx="1953171" cy="583316"/>
            </a:xfrm>
            <a:prstGeom prst="rect">
              <a:avLst/>
            </a:prstGeom>
            <a:noFill/>
          </p:spPr>
          <p:txBody>
            <a:bodyPr wrap="square" rtlCol="0">
              <a:spAutoFit/>
            </a:bodyPr>
            <a:lstStyle/>
            <a:p>
              <a:r>
                <a:rPr lang="zh-CN" altLang="en-US" sz="3200" b="1" dirty="0">
                  <a:solidFill>
                    <a:srgbClr val="FF0000"/>
                  </a:solidFill>
                  <a:latin typeface="微软雅黑" panose="020B0503020204020204" pitchFamily="34" charset="-122"/>
                  <a:ea typeface="微软雅黑" panose="020B0503020204020204" pitchFamily="34" charset="-122"/>
                </a:rPr>
                <a:t>知识拓展</a:t>
              </a:r>
              <a:endParaRPr lang="zh-CN" altLang="en-US" sz="3200" b="1" dirty="0">
                <a:solidFill>
                  <a:srgbClr val="FF0000"/>
                </a:solidFill>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4827" y="1077197"/>
            <a:ext cx="1767908" cy="526437"/>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63" name="文本占位符 15362"/>
          <p:cNvSpPr>
            <a:spLocks noGrp="1"/>
          </p:cNvSpPr>
          <p:nvPr/>
        </p:nvSpPr>
        <p:spPr>
          <a:xfrm>
            <a:off x="441960" y="1281430"/>
            <a:ext cx="7530465" cy="5073650"/>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艾滋病是一种危害性极大的传染病，由感染艾滋病病毒（</a:t>
            </a:r>
            <a:r>
              <a:rPr lang="en-US" altLang="zh-CN" dirty="0">
                <a:solidFill>
                  <a:schemeClr val="bg1"/>
                </a:solidFill>
                <a:latin typeface="微软雅黑" panose="020B0503020204020204" pitchFamily="34" charset="-122"/>
                <a:ea typeface="微软雅黑" panose="020B0503020204020204" pitchFamily="34" charset="-122"/>
              </a:rPr>
              <a:t>HIV</a:t>
            </a:r>
            <a:r>
              <a:rPr lang="zh-CN" altLang="en-US" dirty="0">
                <a:solidFill>
                  <a:schemeClr val="bg1"/>
                </a:solidFill>
                <a:latin typeface="微软雅黑" panose="020B0503020204020204" pitchFamily="34" charset="-122"/>
                <a:ea typeface="微软雅黑" panose="020B0503020204020204" pitchFamily="34" charset="-122"/>
              </a:rPr>
              <a:t>病毒）引起。</a:t>
            </a:r>
            <a:r>
              <a:rPr lang="en-US" altLang="zh-CN" dirty="0">
                <a:solidFill>
                  <a:schemeClr val="bg1"/>
                </a:solidFill>
                <a:latin typeface="微软雅黑" panose="020B0503020204020204" pitchFamily="34" charset="-122"/>
                <a:ea typeface="微软雅黑" panose="020B0503020204020204" pitchFamily="34" charset="-122"/>
              </a:rPr>
              <a:t>HIV</a:t>
            </a:r>
            <a:r>
              <a:rPr lang="zh-CN" altLang="en-US" dirty="0">
                <a:solidFill>
                  <a:schemeClr val="bg1"/>
                </a:solidFill>
                <a:latin typeface="微软雅黑" panose="020B0503020204020204" pitchFamily="34" charset="-122"/>
                <a:ea typeface="微软雅黑" panose="020B0503020204020204" pitchFamily="34" charset="-122"/>
              </a:rPr>
              <a:t>是一种能攻击人体免疫系统的病毒。</a:t>
            </a:r>
            <a:endParaRPr lang="zh-CN" altLang="en-US"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存在艾滋病患者和携带者的血液、精液、唾液、乳汁、和伤口渗出液中，主要通过血液传播、母婴传播、性接触 。</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15365" name="图片 15364" descr="2021828729909103313"/>
          <p:cNvPicPr>
            <a:picLocks noChangeAspect="1"/>
          </p:cNvPicPr>
          <p:nvPr/>
        </p:nvPicPr>
        <p:blipFill>
          <a:blip r:embed="rId1"/>
          <a:stretch>
            <a:fillRect/>
          </a:stretch>
        </p:blipFill>
        <p:spPr>
          <a:xfrm>
            <a:off x="8450263" y="652780"/>
            <a:ext cx="3132137" cy="3313113"/>
          </a:xfrm>
          <a:prstGeom prst="rect">
            <a:avLst/>
          </a:prstGeom>
          <a:noFill/>
          <a:ln w="9525">
            <a:noFill/>
          </a:ln>
        </p:spPr>
      </p:pic>
      <p:pic>
        <p:nvPicPr>
          <p:cNvPr id="16393" name="图片 16392" descr="rdn_50b9705ed5936"/>
          <p:cNvPicPr>
            <a:picLocks noChangeAspect="1"/>
          </p:cNvPicPr>
          <p:nvPr/>
        </p:nvPicPr>
        <p:blipFill>
          <a:blip r:embed="rId2"/>
          <a:stretch>
            <a:fillRect/>
          </a:stretch>
        </p:blipFill>
        <p:spPr>
          <a:xfrm>
            <a:off x="8450580" y="4097020"/>
            <a:ext cx="3131820" cy="269938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5363">
                                            <p:txEl>
                                              <p:charRg st="0" end="54"/>
                                            </p:txEl>
                                          </p:spTgt>
                                        </p:tgtEl>
                                        <p:attrNameLst>
                                          <p:attrName>style.visibility</p:attrName>
                                        </p:attrNameLst>
                                      </p:cBhvr>
                                      <p:to>
                                        <p:strVal val="visible"/>
                                      </p:to>
                                    </p:set>
                                    <p:animEffect transition="in" filter="strips(downLeft)">
                                      <p:cBhvr>
                                        <p:cTn id="7" dur="500"/>
                                        <p:tgtEl>
                                          <p:spTgt spid="15363">
                                            <p:txEl>
                                              <p:charRg st="0" end="5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15363">
                                            <p:txEl>
                                              <p:charRg st="54" end="106"/>
                                            </p:txEl>
                                          </p:spTgt>
                                        </p:tgtEl>
                                        <p:attrNameLst>
                                          <p:attrName>style.visibility</p:attrName>
                                        </p:attrNameLst>
                                      </p:cBhvr>
                                      <p:to>
                                        <p:strVal val="visible"/>
                                      </p:to>
                                    </p:set>
                                    <p:animEffect transition="in" filter="strips(downLeft)">
                                      <p:cBhvr>
                                        <p:cTn id="12" dur="500"/>
                                        <p:tgtEl>
                                          <p:spTgt spid="15363">
                                            <p:txEl>
                                              <p:charRg st="54" end="106"/>
                                            </p:txEl>
                                          </p:spTgt>
                                        </p:tgtEl>
                                      </p:cBhvr>
                                    </p:animEffect>
                                  </p:childTnLst>
                                </p:cTn>
                              </p:par>
                              <p:par>
                                <p:cTn id="13" presetID="21" presetClass="entr" presetSubtype="4" fill="hold" nodeType="withEffect">
                                  <p:stCondLst>
                                    <p:cond delay="0"/>
                                  </p:stCondLst>
                                  <p:childTnLst>
                                    <p:set>
                                      <p:cBhvr>
                                        <p:cTn id="14" dur="1" fill="hold">
                                          <p:stCondLst>
                                            <p:cond delay="0"/>
                                          </p:stCondLst>
                                        </p:cTn>
                                        <p:tgtEl>
                                          <p:spTgt spid="15365"/>
                                        </p:tgtEl>
                                        <p:attrNameLst>
                                          <p:attrName>style.visibility</p:attrName>
                                        </p:attrNameLst>
                                      </p:cBhvr>
                                      <p:to>
                                        <p:strVal val="visible"/>
                                      </p:to>
                                    </p:set>
                                    <p:animEffect transition="in" filter="wheel(4)">
                                      <p:cBhvr>
                                        <p:cTn id="15" dur="20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217170" y="0"/>
            <a:ext cx="11468735" cy="1135560"/>
            <a:chOff x="-217076" y="-8"/>
            <a:chExt cx="8257446" cy="1135380"/>
          </a:xfrm>
        </p:grpSpPr>
        <p:sp>
          <p:nvSpPr>
            <p:cNvPr id="28" name="直角三角形 27"/>
            <p:cNvSpPr/>
            <p:nvPr/>
          </p:nvSpPr>
          <p:spPr>
            <a:xfrm flipV="1">
              <a:off x="0" y="-8"/>
              <a:ext cx="8040370"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17076" y="99501"/>
              <a:ext cx="4333510" cy="583473"/>
            </a:xfrm>
            <a:prstGeom prst="rect">
              <a:avLst/>
            </a:prstGeom>
            <a:noFill/>
          </p:spPr>
          <p:txBody>
            <a:bodyPr wrap="square" rtlCol="0">
              <a:spAutoFit/>
            </a:bodyPr>
            <a:lstStyle/>
            <a:p>
              <a:r>
                <a:rPr lang="zh-CN" altLang="en-US" sz="3200" b="1" dirty="0" smtClean="0">
                  <a:latin typeface="微软雅黑" panose="020B0503020204020204" pitchFamily="34" charset="-122"/>
                  <a:ea typeface="微软雅黑" panose="020B0503020204020204" pitchFamily="34" charset="-122"/>
                </a:rPr>
                <a:t> 探寻</a:t>
              </a:r>
              <a:r>
                <a:rPr lang="en-US" altLang="zh-CN" sz="3200" b="1" dirty="0" smtClean="0">
                  <a:latin typeface="微软雅黑" panose="020B0503020204020204" pitchFamily="34" charset="-122"/>
                  <a:ea typeface="微软雅黑" panose="020B0503020204020204" pitchFamily="34" charset="-122"/>
                </a:rPr>
                <a:t>1 </a:t>
              </a:r>
              <a:r>
                <a:rPr lang="zh-CN" altLang="en-US" sz="3200" b="1" dirty="0" smtClean="0">
                  <a:latin typeface="微软雅黑" panose="020B0503020204020204" pitchFamily="34" charset="-122"/>
                  <a:ea typeface="微软雅黑" panose="020B0503020204020204" pitchFamily="34" charset="-122"/>
                </a:rPr>
                <a:t>婴幼儿常见传染病及预防</a:t>
              </a:r>
              <a:endParaRPr lang="zh-CN" altLang="en-US" sz="3200" b="1" dirty="0" smtClean="0">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4827" y="1077197"/>
            <a:ext cx="1767908" cy="526437"/>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455295" y="1197610"/>
            <a:ext cx="10537825" cy="460375"/>
          </a:xfrm>
          <a:prstGeom prst="rect">
            <a:avLst/>
          </a:prstGeom>
          <a:noFill/>
        </p:spPr>
        <p:txBody>
          <a:bodyPr wrap="square" rtlCol="0" anchor="t">
            <a:spAutoFit/>
          </a:bodyPr>
          <a:lstStyle/>
          <a:p>
            <a:r>
              <a:rPr lang="en-US" altLang="zh-CN" sz="2400" dirty="0">
                <a:solidFill>
                  <a:schemeClr val="bg2"/>
                </a:solidFill>
                <a:latin typeface="宋体" panose="02010600030101010101" pitchFamily="2" charset="-122"/>
                <a:ea typeface="宋体" panose="02010600030101010101" pitchFamily="2" charset="-122"/>
                <a:sym typeface="+mn-ea"/>
              </a:rPr>
              <a:t>3. </a:t>
            </a:r>
            <a:r>
              <a:rPr lang="zh-CN" altLang="en-US" sz="2400" dirty="0">
                <a:solidFill>
                  <a:schemeClr val="bg2"/>
                </a:solidFill>
                <a:latin typeface="宋体" panose="02010600030101010101" pitchFamily="2" charset="-122"/>
                <a:ea typeface="宋体" panose="02010600030101010101" pitchFamily="2" charset="-122"/>
                <a:sym typeface="+mn-ea"/>
              </a:rPr>
              <a:t>传染病的防治</a:t>
            </a:r>
            <a:endParaRPr lang="en-US" altLang="zh-CN" sz="2400" dirty="0">
              <a:solidFill>
                <a:schemeClr val="bg2"/>
              </a:solidFill>
              <a:latin typeface="宋体" panose="02010600030101010101" pitchFamily="2" charset="-122"/>
              <a:ea typeface="宋体" panose="02010600030101010101" pitchFamily="2" charset="-122"/>
              <a:sym typeface="+mn-ea"/>
            </a:endParaRPr>
          </a:p>
        </p:txBody>
      </p:sp>
      <p:sp>
        <p:nvSpPr>
          <p:cNvPr id="4" name="文本框 3"/>
          <p:cNvSpPr txBox="1"/>
          <p:nvPr/>
        </p:nvSpPr>
        <p:spPr>
          <a:xfrm>
            <a:off x="455295" y="1641475"/>
            <a:ext cx="10433050" cy="829945"/>
          </a:xfrm>
          <a:prstGeom prst="rect">
            <a:avLst/>
          </a:prstGeom>
          <a:noFill/>
        </p:spPr>
        <p:txBody>
          <a:bodyPr wrap="square" rtlCol="0" anchor="t">
            <a:spAutoFit/>
          </a:bodyPr>
          <a:lstStyle/>
          <a:p>
            <a:pPr algn="l">
              <a:buClr>
                <a:srgbClr val="003300"/>
              </a:buClr>
              <a:buFont typeface="Wingdings" panose="05000000000000000000" pitchFamily="2" charset="2"/>
            </a:pPr>
            <a:r>
              <a:rPr lang="en-US" altLang="zh-CN" sz="2400" dirty="0">
                <a:solidFill>
                  <a:schemeClr val="bg2"/>
                </a:solidFill>
                <a:latin typeface="宋体" panose="02010600030101010101" pitchFamily="2" charset="-122"/>
                <a:ea typeface="宋体" panose="02010600030101010101" pitchFamily="2" charset="-122"/>
              </a:rPr>
              <a:t>    </a:t>
            </a:r>
            <a:r>
              <a:rPr lang="zh-CN" altLang="en-US" sz="2400" dirty="0">
                <a:solidFill>
                  <a:schemeClr val="bg2"/>
                </a:solidFill>
                <a:latin typeface="宋体" panose="02010600030101010101" pitchFamily="2" charset="-122"/>
                <a:ea typeface="宋体" panose="02010600030101010101" pitchFamily="2" charset="-122"/>
              </a:rPr>
              <a:t>传染病能够在人群中流行，必须同时具备传染源、传播途径和易感人群这三个基本环节，缺少其中任何一个环节，传染病就无法流行。</a:t>
            </a:r>
            <a:endParaRPr lang="zh-CN" altLang="en-US" sz="2400" dirty="0">
              <a:solidFill>
                <a:schemeClr val="bg2"/>
              </a:solidFill>
              <a:latin typeface="宋体" panose="02010600030101010101" pitchFamily="2" charset="-122"/>
              <a:ea typeface="宋体" panose="02010600030101010101" pitchFamily="2" charset="-122"/>
            </a:endParaRPr>
          </a:p>
        </p:txBody>
      </p:sp>
      <p:cxnSp>
        <p:nvCxnSpPr>
          <p:cNvPr id="25" name="直接连接符 24"/>
          <p:cNvCxnSpPr/>
          <p:nvPr/>
        </p:nvCxnSpPr>
        <p:spPr>
          <a:xfrm>
            <a:off x="4547215" y="2239641"/>
            <a:ext cx="1860085" cy="0"/>
          </a:xfrm>
          <a:prstGeom prst="line">
            <a:avLst/>
          </a:prstGeom>
          <a:ln w="6350">
            <a:solidFill>
              <a:schemeClr val="tx1">
                <a:lumMod val="65000"/>
                <a:lumOff val="35000"/>
              </a:schemeClr>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TextBox 19"/>
          <p:cNvSpPr txBox="1"/>
          <p:nvPr/>
        </p:nvSpPr>
        <p:spPr>
          <a:xfrm>
            <a:off x="1631040" y="5550646"/>
            <a:ext cx="779993" cy="645795"/>
          </a:xfrm>
          <a:prstGeom prst="rect">
            <a:avLst/>
          </a:prstGeom>
          <a:noFill/>
        </p:spPr>
        <p:txBody>
          <a:bodyPr wrap="square" lIns="0" tIns="0" rIns="0" bIns="0">
            <a:spAutoFit/>
          </a:bodyPr>
          <a:lstStyle/>
          <a:p>
            <a:pPr algn="ctr">
              <a:defRPr/>
            </a:pPr>
            <a:r>
              <a:rPr lang="zh-CN" altLang="en-US" sz="2100" dirty="0">
                <a:solidFill>
                  <a:schemeClr val="tx1"/>
                </a:solidFill>
                <a:latin typeface="微软雅黑" panose="020B0503020204020204" pitchFamily="34" charset="-122"/>
                <a:ea typeface="微软雅黑" panose="020B0503020204020204" pitchFamily="34" charset="-122"/>
              </a:rPr>
              <a:t>易人群</a:t>
            </a:r>
            <a:endParaRPr lang="zh-CN" altLang="en-US" sz="2100" dirty="0">
              <a:solidFill>
                <a:schemeClr val="tx1"/>
              </a:solidFill>
              <a:latin typeface="微软雅黑" panose="020B0503020204020204" pitchFamily="34" charset="-122"/>
              <a:ea typeface="微软雅黑" panose="020B0503020204020204" pitchFamily="34" charset="-122"/>
            </a:endParaRPr>
          </a:p>
        </p:txBody>
      </p:sp>
      <p:sp>
        <p:nvSpPr>
          <p:cNvPr id="18" name="矩形 3"/>
          <p:cNvSpPr/>
          <p:nvPr/>
        </p:nvSpPr>
        <p:spPr>
          <a:xfrm rot="1980000">
            <a:off x="4119245" y="2893060"/>
            <a:ext cx="2020570" cy="1578610"/>
          </a:xfrm>
          <a:custGeom>
            <a:avLst/>
            <a:gdLst/>
            <a:ahLst/>
            <a:cxnLst/>
            <a:rect l="l" t="t" r="r" b="b"/>
            <a:pathLst>
              <a:path w="2316425" h="1919981">
                <a:moveTo>
                  <a:pt x="961654" y="1"/>
                </a:moveTo>
                <a:cubicBezTo>
                  <a:pt x="1241767" y="-484"/>
                  <a:pt x="1493101" y="118983"/>
                  <a:pt x="1668542" y="309758"/>
                </a:cubicBezTo>
                <a:lnTo>
                  <a:pt x="2316425" y="957641"/>
                </a:lnTo>
                <a:lnTo>
                  <a:pt x="1666038" y="1608027"/>
                </a:lnTo>
                <a:cubicBezTo>
                  <a:pt x="1490444" y="1799411"/>
                  <a:pt x="1238185" y="1919750"/>
                  <a:pt x="958327" y="1919980"/>
                </a:cubicBezTo>
                <a:cubicBezTo>
                  <a:pt x="428203" y="1920898"/>
                  <a:pt x="-918" y="1491778"/>
                  <a:pt x="1" y="961654"/>
                </a:cubicBezTo>
                <a:cubicBezTo>
                  <a:pt x="919" y="431529"/>
                  <a:pt x="431529" y="920"/>
                  <a:pt x="961654" y="1"/>
                </a:cubicBez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9" name="椭圆 5"/>
          <p:cNvSpPr/>
          <p:nvPr/>
        </p:nvSpPr>
        <p:spPr>
          <a:xfrm>
            <a:off x="6204585" y="3009900"/>
            <a:ext cx="1920240" cy="1577975"/>
          </a:xfrm>
          <a:custGeom>
            <a:avLst/>
            <a:gdLst/>
            <a:ahLst/>
            <a:cxnLst/>
            <a:rect l="l" t="t" r="r" b="b"/>
            <a:pathLst>
              <a:path w="2316425" h="1919981">
                <a:moveTo>
                  <a:pt x="1358098" y="1"/>
                </a:moveTo>
                <a:cubicBezTo>
                  <a:pt x="1888222" y="-917"/>
                  <a:pt x="2317343" y="428203"/>
                  <a:pt x="2316424" y="958327"/>
                </a:cubicBezTo>
                <a:cubicBezTo>
                  <a:pt x="2315506" y="1488452"/>
                  <a:pt x="1884896" y="1919061"/>
                  <a:pt x="1354771" y="1919980"/>
                </a:cubicBezTo>
                <a:cubicBezTo>
                  <a:pt x="1074658" y="1920465"/>
                  <a:pt x="823324" y="1800998"/>
                  <a:pt x="647883" y="1610223"/>
                </a:cubicBezTo>
                <a:lnTo>
                  <a:pt x="0" y="962340"/>
                </a:lnTo>
                <a:lnTo>
                  <a:pt x="650387" y="311954"/>
                </a:lnTo>
                <a:cubicBezTo>
                  <a:pt x="825981" y="120570"/>
                  <a:pt x="1078240" y="231"/>
                  <a:pt x="1358098" y="1"/>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20" name="TextBox 8"/>
          <p:cNvSpPr txBox="1"/>
          <p:nvPr/>
        </p:nvSpPr>
        <p:spPr>
          <a:xfrm>
            <a:off x="865505" y="3009900"/>
            <a:ext cx="3093720" cy="83058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800" dirty="0">
                <a:solidFill>
                  <a:schemeClr val="bg1"/>
                </a:solidFill>
              </a:rPr>
              <a:t>早发现、早报告、早预防、早隔离、早诊断、早治疗。</a:t>
            </a:r>
            <a:endParaRPr lang="zh-CN" altLang="en-US" sz="1800" dirty="0">
              <a:solidFill>
                <a:schemeClr val="bg1"/>
              </a:solidFill>
            </a:endParaRPr>
          </a:p>
        </p:txBody>
      </p:sp>
      <p:sp>
        <p:nvSpPr>
          <p:cNvPr id="39" name="TextBox 12"/>
          <p:cNvSpPr txBox="1"/>
          <p:nvPr/>
        </p:nvSpPr>
        <p:spPr>
          <a:xfrm>
            <a:off x="6737052" y="3460843"/>
            <a:ext cx="1309370" cy="766445"/>
          </a:xfrm>
          <a:prstGeom prst="rect">
            <a:avLst/>
          </a:prstGeom>
          <a:noFill/>
        </p:spPr>
        <p:txBody>
          <a:bodyPr wrap="none" lIns="121917" tIns="60958" rIns="121917" bIns="60958">
            <a:spAutoFit/>
          </a:bodyPr>
          <a:lstStyle/>
          <a:p>
            <a:pPr algn="ctr">
              <a:defRPr/>
            </a:pPr>
            <a:r>
              <a:rPr lang="zh-CN" altLang="en-US" sz="2100" b="1" dirty="0" smtClean="0">
                <a:solidFill>
                  <a:schemeClr val="tx1"/>
                </a:solidFill>
                <a:latin typeface="微软雅黑" panose="020B0503020204020204" pitchFamily="34" charset="-122"/>
                <a:ea typeface="微软雅黑" panose="020B0503020204020204" pitchFamily="34" charset="-122"/>
              </a:rPr>
              <a:t>切断传播</a:t>
            </a:r>
            <a:endParaRPr lang="zh-CN" altLang="en-US" sz="2100" b="1" dirty="0" smtClean="0">
              <a:solidFill>
                <a:schemeClr val="tx1"/>
              </a:solidFill>
              <a:latin typeface="微软雅黑" panose="020B0503020204020204" pitchFamily="34" charset="-122"/>
              <a:ea typeface="微软雅黑" panose="020B0503020204020204" pitchFamily="34" charset="-122"/>
            </a:endParaRPr>
          </a:p>
          <a:p>
            <a:pPr algn="ctr">
              <a:defRPr/>
            </a:pPr>
            <a:r>
              <a:rPr lang="zh-CN" altLang="en-US" sz="2100" b="1" dirty="0" smtClean="0">
                <a:solidFill>
                  <a:schemeClr val="tx1"/>
                </a:solidFill>
                <a:latin typeface="微软雅黑" panose="020B0503020204020204" pitchFamily="34" charset="-122"/>
                <a:ea typeface="微软雅黑" panose="020B0503020204020204" pitchFamily="34" charset="-122"/>
              </a:rPr>
              <a:t>途径</a:t>
            </a:r>
            <a:endParaRPr lang="zh-CN" altLang="en-US" sz="2100" b="1" dirty="0" smtClean="0">
              <a:solidFill>
                <a:schemeClr val="tx1"/>
              </a:solidFill>
              <a:latin typeface="微软雅黑" panose="020B0503020204020204" pitchFamily="34" charset="-122"/>
              <a:ea typeface="微软雅黑" panose="020B0503020204020204" pitchFamily="34" charset="-122"/>
            </a:endParaRPr>
          </a:p>
        </p:txBody>
      </p:sp>
      <p:sp>
        <p:nvSpPr>
          <p:cNvPr id="43" name="TextBox 12"/>
          <p:cNvSpPr txBox="1"/>
          <p:nvPr/>
        </p:nvSpPr>
        <p:spPr>
          <a:xfrm>
            <a:off x="4224992" y="3460843"/>
            <a:ext cx="1576070" cy="443230"/>
          </a:xfrm>
          <a:prstGeom prst="rect">
            <a:avLst/>
          </a:prstGeom>
          <a:noFill/>
        </p:spPr>
        <p:txBody>
          <a:bodyPr wrap="none" lIns="121917" tIns="60958" rIns="121917" bIns="60958">
            <a:spAutoFit/>
          </a:bodyPr>
          <a:p>
            <a:pPr algn="ctr">
              <a:defRPr/>
            </a:pPr>
            <a:r>
              <a:rPr lang="zh-CN" altLang="en-US" sz="2100" b="1" dirty="0" smtClean="0">
                <a:solidFill>
                  <a:schemeClr val="tx1"/>
                </a:solidFill>
                <a:latin typeface="微软雅黑" panose="020B0503020204020204" pitchFamily="34" charset="-122"/>
                <a:ea typeface="微软雅黑" panose="020B0503020204020204" pitchFamily="34" charset="-122"/>
              </a:rPr>
              <a:t>控制传染源</a:t>
            </a:r>
            <a:endParaRPr lang="zh-CN" altLang="en-US" sz="2100" b="1" dirty="0" smtClean="0">
              <a:solidFill>
                <a:schemeClr val="tx1"/>
              </a:solidFill>
              <a:latin typeface="微软雅黑" panose="020B0503020204020204" pitchFamily="34" charset="-122"/>
              <a:ea typeface="微软雅黑" panose="020B0503020204020204" pitchFamily="34" charset="-122"/>
            </a:endParaRPr>
          </a:p>
        </p:txBody>
      </p:sp>
      <p:sp>
        <p:nvSpPr>
          <p:cNvPr id="44" name="椭圆 5"/>
          <p:cNvSpPr/>
          <p:nvPr/>
        </p:nvSpPr>
        <p:spPr>
          <a:xfrm rot="6360000">
            <a:off x="5135880" y="4373245"/>
            <a:ext cx="1920240" cy="1577975"/>
          </a:xfrm>
          <a:custGeom>
            <a:avLst/>
            <a:gdLst/>
            <a:ahLst/>
            <a:cxnLst/>
            <a:rect l="l" t="t" r="r" b="b"/>
            <a:pathLst>
              <a:path w="2316425" h="1919981">
                <a:moveTo>
                  <a:pt x="1358098" y="1"/>
                </a:moveTo>
                <a:cubicBezTo>
                  <a:pt x="1888222" y="-917"/>
                  <a:pt x="2317343" y="428203"/>
                  <a:pt x="2316424" y="958327"/>
                </a:cubicBezTo>
                <a:cubicBezTo>
                  <a:pt x="2315506" y="1488452"/>
                  <a:pt x="1884896" y="1919061"/>
                  <a:pt x="1354771" y="1919980"/>
                </a:cubicBezTo>
                <a:cubicBezTo>
                  <a:pt x="1074658" y="1920465"/>
                  <a:pt x="823324" y="1800998"/>
                  <a:pt x="647883" y="1610223"/>
                </a:cubicBezTo>
                <a:lnTo>
                  <a:pt x="0" y="962340"/>
                </a:lnTo>
                <a:lnTo>
                  <a:pt x="650387" y="311954"/>
                </a:lnTo>
                <a:cubicBezTo>
                  <a:pt x="825981" y="120570"/>
                  <a:pt x="1078240" y="231"/>
                  <a:pt x="1358098" y="1"/>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p>
            <a:pPr algn="ctr"/>
            <a:endParaRPr lang="zh-CN" altLang="en-US"/>
          </a:p>
        </p:txBody>
      </p:sp>
      <p:sp>
        <p:nvSpPr>
          <p:cNvPr id="45" name="TextBox 12"/>
          <p:cNvSpPr txBox="1"/>
          <p:nvPr/>
        </p:nvSpPr>
        <p:spPr>
          <a:xfrm>
            <a:off x="5538807" y="5104223"/>
            <a:ext cx="1309370" cy="766445"/>
          </a:xfrm>
          <a:prstGeom prst="rect">
            <a:avLst/>
          </a:prstGeom>
          <a:noFill/>
        </p:spPr>
        <p:txBody>
          <a:bodyPr wrap="none" lIns="121917" tIns="60958" rIns="121917" bIns="60958">
            <a:spAutoFit/>
          </a:bodyPr>
          <a:p>
            <a:pPr algn="ctr">
              <a:defRPr/>
            </a:pPr>
            <a:r>
              <a:rPr lang="zh-CN" altLang="en-US" sz="2100" b="1" dirty="0" smtClean="0">
                <a:solidFill>
                  <a:schemeClr val="tx1"/>
                </a:solidFill>
                <a:latin typeface="微软雅黑" panose="020B0503020204020204" pitchFamily="34" charset="-122"/>
                <a:ea typeface="微软雅黑" panose="020B0503020204020204" pitchFamily="34" charset="-122"/>
              </a:rPr>
              <a:t>保护易感</a:t>
            </a:r>
            <a:endParaRPr lang="zh-CN" altLang="en-US" sz="2100" b="1" dirty="0" smtClean="0">
              <a:solidFill>
                <a:schemeClr val="tx1"/>
              </a:solidFill>
              <a:latin typeface="微软雅黑" panose="020B0503020204020204" pitchFamily="34" charset="-122"/>
              <a:ea typeface="微软雅黑" panose="020B0503020204020204" pitchFamily="34" charset="-122"/>
            </a:endParaRPr>
          </a:p>
          <a:p>
            <a:pPr algn="ctr">
              <a:defRPr/>
            </a:pPr>
            <a:r>
              <a:rPr lang="zh-CN" altLang="en-US" sz="2100" b="1" dirty="0" smtClean="0">
                <a:solidFill>
                  <a:schemeClr val="tx1"/>
                </a:solidFill>
                <a:latin typeface="微软雅黑" panose="020B0503020204020204" pitchFamily="34" charset="-122"/>
                <a:ea typeface="微软雅黑" panose="020B0503020204020204" pitchFamily="34" charset="-122"/>
              </a:rPr>
              <a:t>人群</a:t>
            </a:r>
            <a:endParaRPr lang="zh-CN" altLang="en-US" sz="2100" b="1" dirty="0" smtClean="0">
              <a:solidFill>
                <a:schemeClr val="tx1"/>
              </a:solidFill>
              <a:latin typeface="微软雅黑" panose="020B0503020204020204" pitchFamily="34" charset="-122"/>
              <a:ea typeface="微软雅黑" panose="020B0503020204020204" pitchFamily="34" charset="-122"/>
            </a:endParaRPr>
          </a:p>
        </p:txBody>
      </p:sp>
      <p:sp>
        <p:nvSpPr>
          <p:cNvPr id="46" name="TextBox 8"/>
          <p:cNvSpPr txBox="1"/>
          <p:nvPr/>
        </p:nvSpPr>
        <p:spPr>
          <a:xfrm>
            <a:off x="2116455" y="5280025"/>
            <a:ext cx="3093720" cy="41529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800" dirty="0">
                <a:solidFill>
                  <a:schemeClr val="bg1"/>
                </a:solidFill>
              </a:rPr>
              <a:t>婴幼儿时期定期的预防接种</a:t>
            </a:r>
            <a:endParaRPr lang="zh-CN" altLang="en-US" sz="1800" dirty="0">
              <a:solidFill>
                <a:schemeClr val="bg1"/>
              </a:solidFill>
            </a:endParaRPr>
          </a:p>
        </p:txBody>
      </p:sp>
      <p:sp>
        <p:nvSpPr>
          <p:cNvPr id="47" name="文本框 46"/>
          <p:cNvSpPr txBox="1"/>
          <p:nvPr/>
        </p:nvSpPr>
        <p:spPr>
          <a:xfrm>
            <a:off x="8438515" y="3590290"/>
            <a:ext cx="3154680" cy="506730"/>
          </a:xfrm>
          <a:prstGeom prst="rect">
            <a:avLst/>
          </a:prstGeom>
          <a:noFill/>
        </p:spPr>
        <p:txBody>
          <a:bodyPr wrap="none" rtlCol="0">
            <a:spAutoFit/>
          </a:bodyPr>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sym typeface="+mn-ea"/>
              </a:rPr>
              <a:t>经常性的预防措施和应急措施</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11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1600"/>
                            </p:stCondLst>
                            <p:childTnLst>
                              <p:par>
                                <p:cTn id="13" presetID="2" presetClass="entr" presetSubtype="8"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1+#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2100"/>
                            </p:stCondLst>
                            <p:childTnLst>
                              <p:par>
                                <p:cTn id="22" presetID="53" presetClass="entr" presetSubtype="16"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p:cTn id="24" dur="500" fill="hold"/>
                                        <p:tgtEl>
                                          <p:spTgt spid="39"/>
                                        </p:tgtEl>
                                        <p:attrNameLst>
                                          <p:attrName>ppt_w</p:attrName>
                                        </p:attrNameLst>
                                      </p:cBhvr>
                                      <p:tavLst>
                                        <p:tav tm="0">
                                          <p:val>
                                            <p:fltVal val="0"/>
                                          </p:val>
                                        </p:tav>
                                        <p:tav tm="100000">
                                          <p:val>
                                            <p:strVal val="#ppt_w"/>
                                          </p:val>
                                        </p:tav>
                                      </p:tavLst>
                                    </p:anim>
                                    <p:anim calcmode="lin" valueType="num">
                                      <p:cBhvr>
                                        <p:cTn id="25" dur="500" fill="hold"/>
                                        <p:tgtEl>
                                          <p:spTgt spid="39"/>
                                        </p:tgtEl>
                                        <p:attrNameLst>
                                          <p:attrName>ppt_h</p:attrName>
                                        </p:attrNameLst>
                                      </p:cBhvr>
                                      <p:tavLst>
                                        <p:tav tm="0">
                                          <p:val>
                                            <p:fltVal val="0"/>
                                          </p:val>
                                        </p:tav>
                                        <p:tav tm="100000">
                                          <p:val>
                                            <p:strVal val="#ppt_h"/>
                                          </p:val>
                                        </p:tav>
                                      </p:tavLst>
                                    </p:anim>
                                    <p:animEffect transition="in" filter="fade">
                                      <p:cBhvr>
                                        <p:cTn id="26" dur="500"/>
                                        <p:tgtEl>
                                          <p:spTgt spid="39"/>
                                        </p:tgtEl>
                                      </p:cBhvr>
                                    </p:animEffect>
                                  </p:childTnLst>
                                </p:cTn>
                              </p:par>
                            </p:childTnLst>
                          </p:cTn>
                        </p:par>
                        <p:par>
                          <p:cTn id="27" fill="hold">
                            <p:stCondLst>
                              <p:cond delay="2600"/>
                            </p:stCondLst>
                            <p:childTnLst>
                              <p:par>
                                <p:cTn id="28" presetID="22" presetClass="entr" presetSubtype="1"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up)">
                                      <p:cBhvr>
                                        <p:cTn id="30" dur="500"/>
                                        <p:tgtEl>
                                          <p:spTgt spid="20"/>
                                        </p:tgtEl>
                                      </p:cBhvr>
                                    </p:animEffect>
                                  </p:childTnLst>
                                </p:cTn>
                              </p:par>
                            </p:childTnLst>
                          </p:cTn>
                        </p:par>
                        <p:par>
                          <p:cTn id="31" fill="hold">
                            <p:stCondLst>
                              <p:cond delay="3100"/>
                            </p:stCondLst>
                            <p:childTnLst>
                              <p:par>
                                <p:cTn id="32" presetID="53" presetClass="entr" presetSubtype="16"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p:cTn id="34" dur="500" fill="hold"/>
                                        <p:tgtEl>
                                          <p:spTgt spid="43"/>
                                        </p:tgtEl>
                                        <p:attrNameLst>
                                          <p:attrName>ppt_w</p:attrName>
                                        </p:attrNameLst>
                                      </p:cBhvr>
                                      <p:tavLst>
                                        <p:tav tm="0">
                                          <p:val>
                                            <p:fltVal val="0"/>
                                          </p:val>
                                        </p:tav>
                                        <p:tav tm="100000">
                                          <p:val>
                                            <p:strVal val="#ppt_w"/>
                                          </p:val>
                                        </p:tav>
                                      </p:tavLst>
                                    </p:anim>
                                    <p:anim calcmode="lin" valueType="num">
                                      <p:cBhvr>
                                        <p:cTn id="35" dur="500" fill="hold"/>
                                        <p:tgtEl>
                                          <p:spTgt spid="43"/>
                                        </p:tgtEl>
                                        <p:attrNameLst>
                                          <p:attrName>ppt_h</p:attrName>
                                        </p:attrNameLst>
                                      </p:cBhvr>
                                      <p:tavLst>
                                        <p:tav tm="0">
                                          <p:val>
                                            <p:fltVal val="0"/>
                                          </p:val>
                                        </p:tav>
                                        <p:tav tm="100000">
                                          <p:val>
                                            <p:strVal val="#ppt_h"/>
                                          </p:val>
                                        </p:tav>
                                      </p:tavLst>
                                    </p:anim>
                                    <p:animEffect transition="in" filter="fade">
                                      <p:cBhvr>
                                        <p:cTn id="36" dur="500"/>
                                        <p:tgtEl>
                                          <p:spTgt spid="43"/>
                                        </p:tgtEl>
                                      </p:cBhvr>
                                    </p:animEffect>
                                  </p:childTnLst>
                                </p:cTn>
                              </p:par>
                              <p:par>
                                <p:cTn id="37" presetID="2" presetClass="entr" presetSubtype="2"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500" fill="hold"/>
                                        <p:tgtEl>
                                          <p:spTgt spid="44"/>
                                        </p:tgtEl>
                                        <p:attrNameLst>
                                          <p:attrName>ppt_x</p:attrName>
                                        </p:attrNameLst>
                                      </p:cBhvr>
                                      <p:tavLst>
                                        <p:tav tm="0">
                                          <p:val>
                                            <p:strVal val="1+#ppt_w/2"/>
                                          </p:val>
                                        </p:tav>
                                        <p:tav tm="100000">
                                          <p:val>
                                            <p:strVal val="#ppt_x"/>
                                          </p:val>
                                        </p:tav>
                                      </p:tavLst>
                                    </p:anim>
                                    <p:anim calcmode="lin" valueType="num">
                                      <p:cBhvr additive="base">
                                        <p:cTn id="40" dur="500" fill="hold"/>
                                        <p:tgtEl>
                                          <p:spTgt spid="44"/>
                                        </p:tgtEl>
                                        <p:attrNameLst>
                                          <p:attrName>ppt_y</p:attrName>
                                        </p:attrNameLst>
                                      </p:cBhvr>
                                      <p:tavLst>
                                        <p:tav tm="0">
                                          <p:val>
                                            <p:strVal val="#ppt_y"/>
                                          </p:val>
                                        </p:tav>
                                        <p:tav tm="100000">
                                          <p:val>
                                            <p:strVal val="#ppt_y"/>
                                          </p:val>
                                        </p:tav>
                                      </p:tavLst>
                                    </p:anim>
                                  </p:childTnLst>
                                </p:cTn>
                              </p:par>
                            </p:childTnLst>
                          </p:cTn>
                        </p:par>
                        <p:par>
                          <p:cTn id="41" fill="hold">
                            <p:stCondLst>
                              <p:cond delay="3600"/>
                            </p:stCondLst>
                            <p:childTnLst>
                              <p:par>
                                <p:cTn id="42" presetID="5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animEffect transition="in" filter="fade">
                                      <p:cBhvr>
                                        <p:cTn id="46" dur="500"/>
                                        <p:tgtEl>
                                          <p:spTgt spid="45"/>
                                        </p:tgtEl>
                                      </p:cBhvr>
                                    </p:animEffect>
                                  </p:childTnLst>
                                </p:cTn>
                              </p:par>
                            </p:childTnLst>
                          </p:cTn>
                        </p:par>
                        <p:par>
                          <p:cTn id="47" fill="hold">
                            <p:stCondLst>
                              <p:cond delay="4100"/>
                            </p:stCondLst>
                            <p:childTnLst>
                              <p:par>
                                <p:cTn id="48" presetID="22" presetClass="entr" presetSubtype="1"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up)">
                                      <p:cBhvr>
                                        <p:cTn id="5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18" grpId="0" bldLvl="0" animBg="1"/>
      <p:bldP spid="19" grpId="0" bldLvl="0" animBg="1"/>
      <p:bldP spid="20" grpId="0"/>
      <p:bldP spid="39" grpId="0"/>
      <p:bldP spid="43" grpId="0"/>
      <p:bldP spid="44" grpId="0" bldLvl="0" animBg="1"/>
      <p:bldP spid="45" grpId="0"/>
      <p:bldP spid="4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217170" y="0"/>
            <a:ext cx="11468735" cy="1135560"/>
            <a:chOff x="-217076" y="-8"/>
            <a:chExt cx="8257446" cy="1135380"/>
          </a:xfrm>
        </p:grpSpPr>
        <p:sp>
          <p:nvSpPr>
            <p:cNvPr id="28" name="直角三角形 27"/>
            <p:cNvSpPr/>
            <p:nvPr/>
          </p:nvSpPr>
          <p:spPr>
            <a:xfrm flipV="1">
              <a:off x="0" y="-8"/>
              <a:ext cx="8040370"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17076" y="99501"/>
              <a:ext cx="4333510" cy="583473"/>
            </a:xfrm>
            <a:prstGeom prst="rect">
              <a:avLst/>
            </a:prstGeom>
            <a:noFill/>
          </p:spPr>
          <p:txBody>
            <a:bodyPr wrap="square" rtlCol="0">
              <a:spAutoFit/>
            </a:bodyPr>
            <a:lstStyle/>
            <a:p>
              <a:r>
                <a:rPr lang="zh-CN" altLang="en-US" sz="3200" b="1" dirty="0" smtClean="0">
                  <a:latin typeface="微软雅黑" panose="020B0503020204020204" pitchFamily="34" charset="-122"/>
                  <a:ea typeface="微软雅黑" panose="020B0503020204020204" pitchFamily="34" charset="-122"/>
                </a:rPr>
                <a:t> 探寻</a:t>
              </a:r>
              <a:r>
                <a:rPr lang="en-US" altLang="zh-CN" sz="3200" b="1" dirty="0" smtClean="0">
                  <a:latin typeface="微软雅黑" panose="020B0503020204020204" pitchFamily="34" charset="-122"/>
                  <a:ea typeface="微软雅黑" panose="020B0503020204020204" pitchFamily="34" charset="-122"/>
                </a:rPr>
                <a:t>1 </a:t>
              </a:r>
              <a:r>
                <a:rPr lang="zh-CN" altLang="en-US" sz="3200" b="1" dirty="0" smtClean="0">
                  <a:latin typeface="微软雅黑" panose="020B0503020204020204" pitchFamily="34" charset="-122"/>
                  <a:ea typeface="微软雅黑" panose="020B0503020204020204" pitchFamily="34" charset="-122"/>
                </a:rPr>
                <a:t>婴幼儿常见传染病及预防</a:t>
              </a:r>
              <a:endParaRPr lang="zh-CN" altLang="en-US" sz="3200" b="1" dirty="0" smtClean="0">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4827" y="1077197"/>
            <a:ext cx="1767908" cy="526437"/>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455295" y="1197610"/>
            <a:ext cx="10537825" cy="460375"/>
          </a:xfrm>
          <a:prstGeom prst="rect">
            <a:avLst/>
          </a:prstGeom>
          <a:noFill/>
        </p:spPr>
        <p:txBody>
          <a:bodyPr wrap="square" rtlCol="0" anchor="t">
            <a:spAutoFit/>
          </a:bodyPr>
          <a:lstStyle/>
          <a:p>
            <a:r>
              <a:rPr lang="zh-CN" altLang="en-US" sz="2400" b="1" dirty="0">
                <a:solidFill>
                  <a:schemeClr val="bg2"/>
                </a:solidFill>
                <a:latin typeface="宋体" panose="02010600030101010101" pitchFamily="2" charset="-122"/>
                <a:ea typeface="宋体" panose="02010600030101010101" pitchFamily="2" charset="-122"/>
                <a:sym typeface="+mn-ea"/>
              </a:rPr>
              <a:t>三、婴幼儿常感染的传染病及其防治</a:t>
            </a:r>
            <a:endParaRPr lang="zh-CN" altLang="en-US" sz="2400" b="1" dirty="0">
              <a:solidFill>
                <a:schemeClr val="bg2"/>
              </a:solidFill>
              <a:latin typeface="宋体" panose="02010600030101010101" pitchFamily="2" charset="-122"/>
              <a:ea typeface="宋体" panose="02010600030101010101" pitchFamily="2" charset="-122"/>
              <a:sym typeface="+mn-ea"/>
            </a:endParaRPr>
          </a:p>
        </p:txBody>
      </p:sp>
      <p:sp>
        <p:nvSpPr>
          <p:cNvPr id="7" name="Freeform 5"/>
          <p:cNvSpPr/>
          <p:nvPr/>
        </p:nvSpPr>
        <p:spPr bwMode="auto">
          <a:xfrm>
            <a:off x="1057609" y="2140223"/>
            <a:ext cx="1930712" cy="17407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121917" tIns="60958" rIns="121917" bIns="60958" numCol="1" anchor="t" anchorCtr="0" compatLnSpc="1"/>
          <a:lstStyle/>
          <a:p>
            <a:endParaRPr lang="zh-CN" altLang="en-US"/>
          </a:p>
        </p:txBody>
      </p:sp>
      <p:sp>
        <p:nvSpPr>
          <p:cNvPr id="8" name="TextBox 2"/>
          <p:cNvSpPr txBox="1"/>
          <p:nvPr/>
        </p:nvSpPr>
        <p:spPr>
          <a:xfrm>
            <a:off x="1327150" y="2600325"/>
            <a:ext cx="1009015" cy="73850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smtClean="0">
                <a:solidFill>
                  <a:schemeClr val="tx1"/>
                </a:solidFill>
              </a:rPr>
              <a:t>病毒性感染</a:t>
            </a:r>
            <a:endParaRPr lang="zh-CN" altLang="en-US" sz="2400" b="1" dirty="0" smtClean="0">
              <a:solidFill>
                <a:schemeClr val="tx1"/>
              </a:solidFill>
            </a:endParaRPr>
          </a:p>
        </p:txBody>
      </p:sp>
      <p:sp>
        <p:nvSpPr>
          <p:cNvPr id="5" name="矩形 3"/>
          <p:cNvSpPr/>
          <p:nvPr/>
        </p:nvSpPr>
        <p:spPr>
          <a:xfrm>
            <a:off x="2763520" y="1657985"/>
            <a:ext cx="8034655" cy="1289050"/>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21" name="Freeform 5"/>
          <p:cNvSpPr/>
          <p:nvPr/>
        </p:nvSpPr>
        <p:spPr bwMode="auto">
          <a:xfrm>
            <a:off x="2651459" y="3092723"/>
            <a:ext cx="1930712" cy="17407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w="9525" cap="flat">
            <a:noFill/>
            <a:prstDash val="solid"/>
            <a:miter lim="800000"/>
          </a:ln>
        </p:spPr>
        <p:txBody>
          <a:bodyPr vert="horz" wrap="square" lIns="121917" tIns="60958" rIns="121917" bIns="60958" numCol="1" anchor="t" anchorCtr="0" compatLnSpc="1"/>
          <a:lstStyle/>
          <a:p>
            <a:endParaRPr lang="zh-CN" altLang="en-US"/>
          </a:p>
        </p:txBody>
      </p:sp>
      <p:sp>
        <p:nvSpPr>
          <p:cNvPr id="22" name="Freeform 5"/>
          <p:cNvSpPr/>
          <p:nvPr/>
        </p:nvSpPr>
        <p:spPr bwMode="auto">
          <a:xfrm>
            <a:off x="1057609" y="4019823"/>
            <a:ext cx="1930712" cy="17407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p:spPr>
        <p:txBody>
          <a:bodyPr vert="horz" wrap="square" lIns="121917" tIns="60958" rIns="121917" bIns="60958" numCol="1" anchor="t" anchorCtr="0" compatLnSpc="1"/>
          <a:lstStyle/>
          <a:p>
            <a:endParaRPr lang="zh-CN" altLang="en-US"/>
          </a:p>
        </p:txBody>
      </p:sp>
      <p:sp>
        <p:nvSpPr>
          <p:cNvPr id="23" name="矩形 3"/>
          <p:cNvSpPr/>
          <p:nvPr/>
        </p:nvSpPr>
        <p:spPr>
          <a:xfrm>
            <a:off x="4652980" y="3180240"/>
            <a:ext cx="6144721" cy="1544996"/>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24" name="矩形 3"/>
          <p:cNvSpPr/>
          <p:nvPr/>
        </p:nvSpPr>
        <p:spPr>
          <a:xfrm>
            <a:off x="3012440" y="5010785"/>
            <a:ext cx="6349365" cy="1544955"/>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5" name="组合 24"/>
          <p:cNvGrpSpPr/>
          <p:nvPr/>
        </p:nvGrpSpPr>
        <p:grpSpPr>
          <a:xfrm>
            <a:off x="2411270" y="2794040"/>
            <a:ext cx="480379" cy="433115"/>
            <a:chOff x="2142410" y="2298139"/>
            <a:chExt cx="360284" cy="324836"/>
          </a:xfrm>
        </p:grpSpPr>
        <p:sp>
          <p:nvSpPr>
            <p:cNvPr id="26"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60000"/>
                <a:lumOff val="40000"/>
              </a:scheme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30" name="TextBox 10"/>
            <p:cNvSpPr txBox="1"/>
            <p:nvPr/>
          </p:nvSpPr>
          <p:spPr>
            <a:xfrm>
              <a:off x="2221796" y="2306669"/>
              <a:ext cx="201512" cy="311623"/>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en-US" altLang="zh-CN" sz="2700" b="1" dirty="0">
                  <a:solidFill>
                    <a:schemeClr val="accent1"/>
                  </a:solidFill>
                </a:rPr>
                <a:t>1</a:t>
              </a:r>
              <a:endParaRPr lang="zh-CN" altLang="en-US" sz="2700" b="1" dirty="0">
                <a:solidFill>
                  <a:schemeClr val="accent1"/>
                </a:solidFill>
              </a:endParaRPr>
            </a:p>
          </p:txBody>
        </p:sp>
      </p:grpSp>
      <p:sp>
        <p:nvSpPr>
          <p:cNvPr id="31" name="TextBox 11"/>
          <p:cNvSpPr txBox="1"/>
          <p:nvPr/>
        </p:nvSpPr>
        <p:spPr>
          <a:xfrm>
            <a:off x="2988310" y="3416935"/>
            <a:ext cx="1000760" cy="73850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细菌性感染</a:t>
            </a:r>
            <a:endParaRPr lang="zh-CN" altLang="en-US" sz="2400" b="1" dirty="0"/>
          </a:p>
        </p:txBody>
      </p:sp>
      <p:grpSp>
        <p:nvGrpSpPr>
          <p:cNvPr id="32" name="组合 31"/>
          <p:cNvGrpSpPr/>
          <p:nvPr/>
        </p:nvGrpSpPr>
        <p:grpSpPr>
          <a:xfrm>
            <a:off x="3989247" y="3747552"/>
            <a:ext cx="480379" cy="433115"/>
            <a:chOff x="2142410" y="2298139"/>
            <a:chExt cx="360284" cy="324836"/>
          </a:xfrm>
        </p:grpSpPr>
        <p:sp>
          <p:nvSpPr>
            <p:cNvPr id="33"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lumMod val="60000"/>
                <a:lumOff val="40000"/>
              </a:scheme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34" name="TextBox 14"/>
            <p:cNvSpPr txBox="1"/>
            <p:nvPr/>
          </p:nvSpPr>
          <p:spPr>
            <a:xfrm>
              <a:off x="2221796" y="2306669"/>
              <a:ext cx="201512" cy="311623"/>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en-US" altLang="zh-CN" sz="2700" b="1" dirty="0">
                  <a:solidFill>
                    <a:schemeClr val="accent2"/>
                  </a:solidFill>
                </a:rPr>
                <a:t>2</a:t>
              </a:r>
              <a:endParaRPr lang="zh-CN" altLang="en-US" sz="2700" b="1" dirty="0">
                <a:solidFill>
                  <a:schemeClr val="accent2"/>
                </a:solidFill>
              </a:endParaRPr>
            </a:p>
          </p:txBody>
        </p:sp>
      </p:grpSp>
      <p:sp>
        <p:nvSpPr>
          <p:cNvPr id="35" name="TextBox 15"/>
          <p:cNvSpPr txBox="1"/>
          <p:nvPr/>
        </p:nvSpPr>
        <p:spPr>
          <a:xfrm>
            <a:off x="1327150" y="4479925"/>
            <a:ext cx="1009015" cy="73850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smtClean="0">
                <a:solidFill>
                  <a:schemeClr val="tx1"/>
                </a:solidFill>
              </a:rPr>
              <a:t>寄生虫感染</a:t>
            </a:r>
            <a:endParaRPr lang="zh-CN" altLang="en-US" sz="2400" b="1" dirty="0" smtClean="0">
              <a:solidFill>
                <a:schemeClr val="tx1"/>
              </a:solidFill>
            </a:endParaRPr>
          </a:p>
        </p:txBody>
      </p:sp>
      <p:grpSp>
        <p:nvGrpSpPr>
          <p:cNvPr id="36" name="组合 35"/>
          <p:cNvGrpSpPr/>
          <p:nvPr/>
        </p:nvGrpSpPr>
        <p:grpSpPr>
          <a:xfrm>
            <a:off x="2411270" y="4673640"/>
            <a:ext cx="480379" cy="433115"/>
            <a:chOff x="2142410" y="2298139"/>
            <a:chExt cx="360284" cy="324836"/>
          </a:xfrm>
        </p:grpSpPr>
        <p:sp>
          <p:nvSpPr>
            <p:cNvPr id="37"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lumMod val="60000"/>
                <a:lumOff val="40000"/>
              </a:scheme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38" name="TextBox 18"/>
            <p:cNvSpPr txBox="1"/>
            <p:nvPr/>
          </p:nvSpPr>
          <p:spPr>
            <a:xfrm>
              <a:off x="2221796" y="2306669"/>
              <a:ext cx="201512" cy="311623"/>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en-US" altLang="zh-CN" sz="2700" b="1" dirty="0">
                  <a:solidFill>
                    <a:schemeClr val="accent3"/>
                  </a:solidFill>
                </a:rPr>
                <a:t>3</a:t>
              </a:r>
              <a:endParaRPr lang="zh-CN" altLang="en-US" sz="2700" b="1" dirty="0">
                <a:solidFill>
                  <a:schemeClr val="accent3"/>
                </a:solidFill>
              </a:endParaRPr>
            </a:p>
          </p:txBody>
        </p:sp>
      </p:grpSp>
      <p:sp>
        <p:nvSpPr>
          <p:cNvPr id="39" name="TextBox 19"/>
          <p:cNvSpPr txBox="1"/>
          <p:nvPr/>
        </p:nvSpPr>
        <p:spPr>
          <a:xfrm>
            <a:off x="3276600" y="1751330"/>
            <a:ext cx="7037070" cy="1107440"/>
          </a:xfrm>
          <a:prstGeom prst="rect">
            <a:avLst/>
          </a:prstGeom>
          <a:noFill/>
        </p:spPr>
        <p:txBody>
          <a:bodyPr wrap="square" lIns="0" tIns="0" rIns="0" bIns="0" rtlCol="0">
            <a:spAutoFit/>
          </a:bodyPr>
          <a:lstStyle/>
          <a:p>
            <a:pPr algn="just">
              <a:lnSpc>
                <a:spcPct val="150000"/>
              </a:lnSpc>
            </a:pPr>
            <a:r>
              <a:rPr lang="en-US" sz="2400" dirty="0">
                <a:solidFill>
                  <a:schemeClr val="bg1"/>
                </a:solidFill>
                <a:latin typeface="微软雅黑" panose="020B0503020204020204" pitchFamily="34" charset="-122"/>
                <a:ea typeface="微软雅黑" panose="020B0503020204020204" pitchFamily="34" charset="-122"/>
              </a:rPr>
              <a:t> </a:t>
            </a:r>
            <a:r>
              <a:rPr lang="zh-CN" altLang="en-US" sz="2400" dirty="0">
                <a:solidFill>
                  <a:schemeClr val="bg1"/>
                </a:solidFill>
                <a:latin typeface="微软雅黑" panose="020B0503020204020204" pitchFamily="34" charset="-122"/>
                <a:ea typeface="微软雅黑" panose="020B0503020204020204" pitchFamily="34" charset="-122"/>
              </a:rPr>
              <a:t>麻疹、水痘、流行性腮腺炎、流行性感冒、流行性乙型脑炎、肝炎、手足口病</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40" name="TextBox 20"/>
          <p:cNvSpPr txBox="1"/>
          <p:nvPr/>
        </p:nvSpPr>
        <p:spPr>
          <a:xfrm>
            <a:off x="5059680" y="3354705"/>
            <a:ext cx="5596255" cy="1107440"/>
          </a:xfrm>
          <a:prstGeom prst="rect">
            <a:avLst/>
          </a:prstGeom>
          <a:noFill/>
        </p:spPr>
        <p:txBody>
          <a:bodyPr wrap="square" lIns="0" tIns="0" rIns="0" bIns="0" rtlCol="0">
            <a:spAutoFit/>
          </a:bodyPr>
          <a:lstStyle/>
          <a:p>
            <a:pPr algn="just">
              <a:lnSpc>
                <a:spcPct val="150000"/>
              </a:lnSpc>
            </a:pPr>
            <a:r>
              <a:rPr lang="en-US" sz="2400" dirty="0">
                <a:solidFill>
                  <a:schemeClr val="tx1">
                    <a:lumMod val="75000"/>
                  </a:schemeClr>
                </a:solidFill>
                <a:latin typeface="微软雅黑" panose="020B0503020204020204" pitchFamily="34" charset="-122"/>
                <a:ea typeface="微软雅黑" panose="020B0503020204020204" pitchFamily="34" charset="-122"/>
              </a:rPr>
              <a:t>    </a:t>
            </a:r>
            <a:r>
              <a:rPr lang="en-US" sz="2400" dirty="0">
                <a:solidFill>
                  <a:schemeClr val="bg1"/>
                </a:solidFill>
                <a:latin typeface="微软雅黑" panose="020B0503020204020204" pitchFamily="34" charset="-122"/>
                <a:ea typeface="微软雅黑" panose="020B0503020204020204" pitchFamily="34" charset="-122"/>
              </a:rPr>
              <a:t>  </a:t>
            </a:r>
            <a:r>
              <a:rPr lang="zh-CN" altLang="en-US" sz="2400" dirty="0">
                <a:solidFill>
                  <a:schemeClr val="bg1"/>
                </a:solidFill>
                <a:latin typeface="微软雅黑" panose="020B0503020204020204" pitchFamily="34" charset="-122"/>
                <a:ea typeface="微软雅黑" panose="020B0503020204020204" pitchFamily="34" charset="-122"/>
              </a:rPr>
              <a:t>猩红热、细菌性痢疾、流行性脑脊</a:t>
            </a:r>
            <a:endParaRPr lang="zh-CN" altLang="en-US" sz="24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2400" dirty="0">
                <a:solidFill>
                  <a:schemeClr val="bg1"/>
                </a:solidFill>
                <a:latin typeface="微软雅黑" panose="020B0503020204020204" pitchFamily="34" charset="-122"/>
                <a:ea typeface="微软雅黑" panose="020B0503020204020204" pitchFamily="34" charset="-122"/>
              </a:rPr>
              <a:t>髓膜炎</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41" name="TextBox 21"/>
          <p:cNvSpPr txBox="1"/>
          <p:nvPr/>
        </p:nvSpPr>
        <p:spPr>
          <a:xfrm>
            <a:off x="3276600" y="5521325"/>
            <a:ext cx="2927985" cy="238760"/>
          </a:xfrm>
          <a:prstGeom prst="rect">
            <a:avLst/>
          </a:prstGeom>
          <a:noFill/>
        </p:spPr>
        <p:txBody>
          <a:bodyPr wrap="square" lIns="0" tIns="0" rIns="0" bIns="0" rtlCol="0">
            <a:spAutoFit/>
          </a:bodyPr>
          <a:lstStyle/>
          <a:p>
            <a:pPr algn="just">
              <a:lnSpc>
                <a:spcPts val="1865"/>
              </a:lnSpc>
            </a:pPr>
            <a:r>
              <a:rPr lang="en-US" sz="2400" dirty="0">
                <a:solidFill>
                  <a:schemeClr val="bg1"/>
                </a:solidFill>
                <a:latin typeface="微软雅黑" panose="020B0503020204020204" pitchFamily="34" charset="-122"/>
                <a:ea typeface="微软雅黑" panose="020B0503020204020204" pitchFamily="34" charset="-122"/>
              </a:rPr>
              <a:t>  </a:t>
            </a:r>
            <a:r>
              <a:rPr lang="zh-CN" altLang="en-US" sz="2400" dirty="0">
                <a:solidFill>
                  <a:schemeClr val="bg1"/>
                </a:solidFill>
                <a:latin typeface="微软雅黑" panose="020B0503020204020204" pitchFamily="34" charset="-122"/>
                <a:ea typeface="微软雅黑" panose="020B0503020204020204" pitchFamily="34" charset="-122"/>
              </a:rPr>
              <a:t>蛔虫病、绕虫病</a:t>
            </a:r>
            <a:endParaRPr lang="zh-CN" altLang="en-US" sz="2400" dirty="0">
              <a:solidFill>
                <a:schemeClr val="bg1"/>
              </a:solidFill>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anim calcmode="lin" valueType="num">
                                      <p:cBhvr>
                                        <p:cTn id="24" dur="500" fill="hold"/>
                                        <p:tgtEl>
                                          <p:spTgt spid="25"/>
                                        </p:tgtEl>
                                        <p:attrNameLst>
                                          <p:attrName>ppt_x</p:attrName>
                                        </p:attrNameLst>
                                      </p:cBhvr>
                                      <p:tavLst>
                                        <p:tav tm="0">
                                          <p:val>
                                            <p:fltVal val="0.5"/>
                                          </p:val>
                                        </p:tav>
                                        <p:tav tm="100000">
                                          <p:val>
                                            <p:strVal val="#ppt_x"/>
                                          </p:val>
                                        </p:tav>
                                      </p:tavLst>
                                    </p:anim>
                                    <p:anim calcmode="lin" valueType="num">
                                      <p:cBhvr>
                                        <p:cTn id="25" dur="500" fill="hold"/>
                                        <p:tgtEl>
                                          <p:spTgt spid="25"/>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anim calcmode="lin" valueType="num">
                                      <p:cBhvr>
                                        <p:cTn id="31" dur="500" fill="hold"/>
                                        <p:tgtEl>
                                          <p:spTgt spid="22"/>
                                        </p:tgtEl>
                                        <p:attrNameLst>
                                          <p:attrName>ppt_x</p:attrName>
                                        </p:attrNameLst>
                                      </p:cBhvr>
                                      <p:tavLst>
                                        <p:tav tm="0">
                                          <p:val>
                                            <p:fltVal val="0.5"/>
                                          </p:val>
                                        </p:tav>
                                        <p:tav tm="100000">
                                          <p:val>
                                            <p:strVal val="#ppt_x"/>
                                          </p:val>
                                        </p:tav>
                                      </p:tavLst>
                                    </p:anim>
                                    <p:anim calcmode="lin" valueType="num">
                                      <p:cBhvr>
                                        <p:cTn id="32" dur="500" fill="hold"/>
                                        <p:tgtEl>
                                          <p:spTgt spid="22"/>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20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anim calcmode="lin" valueType="num">
                                      <p:cBhvr>
                                        <p:cTn id="38" dur="500" fill="hold"/>
                                        <p:tgtEl>
                                          <p:spTgt spid="35"/>
                                        </p:tgtEl>
                                        <p:attrNameLst>
                                          <p:attrName>ppt_x</p:attrName>
                                        </p:attrNameLst>
                                      </p:cBhvr>
                                      <p:tavLst>
                                        <p:tav tm="0">
                                          <p:val>
                                            <p:fltVal val="0.5"/>
                                          </p:val>
                                        </p:tav>
                                        <p:tav tm="100000">
                                          <p:val>
                                            <p:strVal val="#ppt_x"/>
                                          </p:val>
                                        </p:tav>
                                      </p:tavLst>
                                    </p:anim>
                                    <p:anim calcmode="lin" valueType="num">
                                      <p:cBhvr>
                                        <p:cTn id="39" dur="500" fill="hold"/>
                                        <p:tgtEl>
                                          <p:spTgt spid="35"/>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200"/>
                                  </p:stCondLst>
                                  <p:childTnLst>
                                    <p:set>
                                      <p:cBhvr>
                                        <p:cTn id="41" dur="1" fill="hold">
                                          <p:stCondLst>
                                            <p:cond delay="0"/>
                                          </p:stCondLst>
                                        </p:cTn>
                                        <p:tgtEl>
                                          <p:spTgt spid="36"/>
                                        </p:tgtEl>
                                        <p:attrNameLst>
                                          <p:attrName>style.visibility</p:attrName>
                                        </p:attrNameLst>
                                      </p:cBhvr>
                                      <p:to>
                                        <p:strVal val="visible"/>
                                      </p:to>
                                    </p:set>
                                    <p:anim calcmode="lin" valueType="num">
                                      <p:cBhvr>
                                        <p:cTn id="42" dur="500" fill="hold"/>
                                        <p:tgtEl>
                                          <p:spTgt spid="36"/>
                                        </p:tgtEl>
                                        <p:attrNameLst>
                                          <p:attrName>ppt_w</p:attrName>
                                        </p:attrNameLst>
                                      </p:cBhvr>
                                      <p:tavLst>
                                        <p:tav tm="0">
                                          <p:val>
                                            <p:fltVal val="0"/>
                                          </p:val>
                                        </p:tav>
                                        <p:tav tm="100000">
                                          <p:val>
                                            <p:strVal val="#ppt_w"/>
                                          </p:val>
                                        </p:tav>
                                      </p:tavLst>
                                    </p:anim>
                                    <p:anim calcmode="lin" valueType="num">
                                      <p:cBhvr>
                                        <p:cTn id="43" dur="500" fill="hold"/>
                                        <p:tgtEl>
                                          <p:spTgt spid="36"/>
                                        </p:tgtEl>
                                        <p:attrNameLst>
                                          <p:attrName>ppt_h</p:attrName>
                                        </p:attrNameLst>
                                      </p:cBhvr>
                                      <p:tavLst>
                                        <p:tav tm="0">
                                          <p:val>
                                            <p:fltVal val="0"/>
                                          </p:val>
                                        </p:tav>
                                        <p:tav tm="100000">
                                          <p:val>
                                            <p:strVal val="#ppt_h"/>
                                          </p:val>
                                        </p:tav>
                                      </p:tavLst>
                                    </p:anim>
                                    <p:animEffect transition="in" filter="fade">
                                      <p:cBhvr>
                                        <p:cTn id="44" dur="500"/>
                                        <p:tgtEl>
                                          <p:spTgt spid="36"/>
                                        </p:tgtEl>
                                      </p:cBhvr>
                                    </p:animEffect>
                                    <p:anim calcmode="lin" valueType="num">
                                      <p:cBhvr>
                                        <p:cTn id="45" dur="500" fill="hold"/>
                                        <p:tgtEl>
                                          <p:spTgt spid="36"/>
                                        </p:tgtEl>
                                        <p:attrNameLst>
                                          <p:attrName>ppt_x</p:attrName>
                                        </p:attrNameLst>
                                      </p:cBhvr>
                                      <p:tavLst>
                                        <p:tav tm="0">
                                          <p:val>
                                            <p:fltVal val="0.5"/>
                                          </p:val>
                                        </p:tav>
                                        <p:tav tm="100000">
                                          <p:val>
                                            <p:strVal val="#ppt_x"/>
                                          </p:val>
                                        </p:tav>
                                      </p:tavLst>
                                    </p:anim>
                                    <p:anim calcmode="lin" valueType="num">
                                      <p:cBhvr>
                                        <p:cTn id="46" dur="500" fill="hold"/>
                                        <p:tgtEl>
                                          <p:spTgt spid="36"/>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400"/>
                                  </p:stCondLst>
                                  <p:childTnLst>
                                    <p:set>
                                      <p:cBhvr>
                                        <p:cTn id="48" dur="1" fill="hold">
                                          <p:stCondLst>
                                            <p:cond delay="0"/>
                                          </p:stCondLst>
                                        </p:cTn>
                                        <p:tgtEl>
                                          <p:spTgt spid="21"/>
                                        </p:tgtEl>
                                        <p:attrNameLst>
                                          <p:attrName>style.visibility</p:attrName>
                                        </p:attrNameLst>
                                      </p:cBhvr>
                                      <p:to>
                                        <p:strVal val="visible"/>
                                      </p:to>
                                    </p:set>
                                    <p:anim calcmode="lin" valueType="num">
                                      <p:cBhvr>
                                        <p:cTn id="49" dur="500" fill="hold"/>
                                        <p:tgtEl>
                                          <p:spTgt spid="21"/>
                                        </p:tgtEl>
                                        <p:attrNameLst>
                                          <p:attrName>ppt_w</p:attrName>
                                        </p:attrNameLst>
                                      </p:cBhvr>
                                      <p:tavLst>
                                        <p:tav tm="0">
                                          <p:val>
                                            <p:fltVal val="0"/>
                                          </p:val>
                                        </p:tav>
                                        <p:tav tm="100000">
                                          <p:val>
                                            <p:strVal val="#ppt_w"/>
                                          </p:val>
                                        </p:tav>
                                      </p:tavLst>
                                    </p:anim>
                                    <p:anim calcmode="lin" valueType="num">
                                      <p:cBhvr>
                                        <p:cTn id="50" dur="500" fill="hold"/>
                                        <p:tgtEl>
                                          <p:spTgt spid="21"/>
                                        </p:tgtEl>
                                        <p:attrNameLst>
                                          <p:attrName>ppt_h</p:attrName>
                                        </p:attrNameLst>
                                      </p:cBhvr>
                                      <p:tavLst>
                                        <p:tav tm="0">
                                          <p:val>
                                            <p:fltVal val="0"/>
                                          </p:val>
                                        </p:tav>
                                        <p:tav tm="100000">
                                          <p:val>
                                            <p:strVal val="#ppt_h"/>
                                          </p:val>
                                        </p:tav>
                                      </p:tavLst>
                                    </p:anim>
                                    <p:animEffect transition="in" filter="fade">
                                      <p:cBhvr>
                                        <p:cTn id="51" dur="500"/>
                                        <p:tgtEl>
                                          <p:spTgt spid="21"/>
                                        </p:tgtEl>
                                      </p:cBhvr>
                                    </p:animEffect>
                                    <p:anim calcmode="lin" valueType="num">
                                      <p:cBhvr>
                                        <p:cTn id="52" dur="500" fill="hold"/>
                                        <p:tgtEl>
                                          <p:spTgt spid="21"/>
                                        </p:tgtEl>
                                        <p:attrNameLst>
                                          <p:attrName>ppt_x</p:attrName>
                                        </p:attrNameLst>
                                      </p:cBhvr>
                                      <p:tavLst>
                                        <p:tav tm="0">
                                          <p:val>
                                            <p:fltVal val="0.5"/>
                                          </p:val>
                                        </p:tav>
                                        <p:tav tm="100000">
                                          <p:val>
                                            <p:strVal val="#ppt_x"/>
                                          </p:val>
                                        </p:tav>
                                      </p:tavLst>
                                    </p:anim>
                                    <p:anim calcmode="lin" valueType="num">
                                      <p:cBhvr>
                                        <p:cTn id="53" dur="500" fill="hold"/>
                                        <p:tgtEl>
                                          <p:spTgt spid="21"/>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400"/>
                                  </p:stCondLst>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animEffect transition="in" filter="fade">
                                      <p:cBhvr>
                                        <p:cTn id="58" dur="500"/>
                                        <p:tgtEl>
                                          <p:spTgt spid="31"/>
                                        </p:tgtEl>
                                      </p:cBhvr>
                                    </p:animEffect>
                                    <p:anim calcmode="lin" valueType="num">
                                      <p:cBhvr>
                                        <p:cTn id="59" dur="500" fill="hold"/>
                                        <p:tgtEl>
                                          <p:spTgt spid="31"/>
                                        </p:tgtEl>
                                        <p:attrNameLst>
                                          <p:attrName>ppt_x</p:attrName>
                                        </p:attrNameLst>
                                      </p:cBhvr>
                                      <p:tavLst>
                                        <p:tav tm="0">
                                          <p:val>
                                            <p:fltVal val="0.5"/>
                                          </p:val>
                                        </p:tav>
                                        <p:tav tm="100000">
                                          <p:val>
                                            <p:strVal val="#ppt_x"/>
                                          </p:val>
                                        </p:tav>
                                      </p:tavLst>
                                    </p:anim>
                                    <p:anim calcmode="lin" valueType="num">
                                      <p:cBhvr>
                                        <p:cTn id="60" dur="500" fill="hold"/>
                                        <p:tgtEl>
                                          <p:spTgt spid="31"/>
                                        </p:tgtEl>
                                        <p:attrNameLst>
                                          <p:attrName>ppt_y</p:attrName>
                                        </p:attrNameLst>
                                      </p:cBhvr>
                                      <p:tavLst>
                                        <p:tav tm="0">
                                          <p:val>
                                            <p:fltVal val="0.5"/>
                                          </p:val>
                                        </p:tav>
                                        <p:tav tm="100000">
                                          <p:val>
                                            <p:strVal val="#ppt_y"/>
                                          </p:val>
                                        </p:tav>
                                      </p:tavLst>
                                    </p:anim>
                                  </p:childTnLst>
                                </p:cTn>
                              </p:par>
                              <p:par>
                                <p:cTn id="61" presetID="53" presetClass="entr" presetSubtype="528" fill="hold" nodeType="withEffect">
                                  <p:stCondLst>
                                    <p:cond delay="400"/>
                                  </p:stCondLst>
                                  <p:childTnLst>
                                    <p:set>
                                      <p:cBhvr>
                                        <p:cTn id="62" dur="1" fill="hold">
                                          <p:stCondLst>
                                            <p:cond delay="0"/>
                                          </p:stCondLst>
                                        </p:cTn>
                                        <p:tgtEl>
                                          <p:spTgt spid="32"/>
                                        </p:tgtEl>
                                        <p:attrNameLst>
                                          <p:attrName>style.visibility</p:attrName>
                                        </p:attrNameLst>
                                      </p:cBhvr>
                                      <p:to>
                                        <p:strVal val="visible"/>
                                      </p:to>
                                    </p:set>
                                    <p:anim calcmode="lin" valueType="num">
                                      <p:cBhvr>
                                        <p:cTn id="63" dur="500" fill="hold"/>
                                        <p:tgtEl>
                                          <p:spTgt spid="32"/>
                                        </p:tgtEl>
                                        <p:attrNameLst>
                                          <p:attrName>ppt_w</p:attrName>
                                        </p:attrNameLst>
                                      </p:cBhvr>
                                      <p:tavLst>
                                        <p:tav tm="0">
                                          <p:val>
                                            <p:fltVal val="0"/>
                                          </p:val>
                                        </p:tav>
                                        <p:tav tm="100000">
                                          <p:val>
                                            <p:strVal val="#ppt_w"/>
                                          </p:val>
                                        </p:tav>
                                      </p:tavLst>
                                    </p:anim>
                                    <p:anim calcmode="lin" valueType="num">
                                      <p:cBhvr>
                                        <p:cTn id="64" dur="500" fill="hold"/>
                                        <p:tgtEl>
                                          <p:spTgt spid="32"/>
                                        </p:tgtEl>
                                        <p:attrNameLst>
                                          <p:attrName>ppt_h</p:attrName>
                                        </p:attrNameLst>
                                      </p:cBhvr>
                                      <p:tavLst>
                                        <p:tav tm="0">
                                          <p:val>
                                            <p:fltVal val="0"/>
                                          </p:val>
                                        </p:tav>
                                        <p:tav tm="100000">
                                          <p:val>
                                            <p:strVal val="#ppt_h"/>
                                          </p:val>
                                        </p:tav>
                                      </p:tavLst>
                                    </p:anim>
                                    <p:animEffect transition="in" filter="fade">
                                      <p:cBhvr>
                                        <p:cTn id="65" dur="500"/>
                                        <p:tgtEl>
                                          <p:spTgt spid="32"/>
                                        </p:tgtEl>
                                      </p:cBhvr>
                                    </p:animEffect>
                                    <p:anim calcmode="lin" valueType="num">
                                      <p:cBhvr>
                                        <p:cTn id="66" dur="500" fill="hold"/>
                                        <p:tgtEl>
                                          <p:spTgt spid="32"/>
                                        </p:tgtEl>
                                        <p:attrNameLst>
                                          <p:attrName>ppt_x</p:attrName>
                                        </p:attrNameLst>
                                      </p:cBhvr>
                                      <p:tavLst>
                                        <p:tav tm="0">
                                          <p:val>
                                            <p:fltVal val="0.5"/>
                                          </p:val>
                                        </p:tav>
                                        <p:tav tm="100000">
                                          <p:val>
                                            <p:strVal val="#ppt_x"/>
                                          </p:val>
                                        </p:tav>
                                      </p:tavLst>
                                    </p:anim>
                                    <p:anim calcmode="lin" valueType="num">
                                      <p:cBhvr>
                                        <p:cTn id="67" dur="500" fill="hold"/>
                                        <p:tgtEl>
                                          <p:spTgt spid="32"/>
                                        </p:tgtEl>
                                        <p:attrNameLst>
                                          <p:attrName>ppt_y</p:attrName>
                                        </p:attrNameLst>
                                      </p:cBhvr>
                                      <p:tavLst>
                                        <p:tav tm="0">
                                          <p:val>
                                            <p:fltVal val="0.5"/>
                                          </p:val>
                                        </p:tav>
                                        <p:tav tm="100000">
                                          <p:val>
                                            <p:strVal val="#ppt_y"/>
                                          </p:val>
                                        </p:tav>
                                      </p:tavLst>
                                    </p:anim>
                                  </p:childTnLst>
                                </p:cTn>
                              </p:par>
                            </p:childTnLst>
                          </p:cTn>
                        </p:par>
                        <p:par>
                          <p:cTn id="68" fill="hold">
                            <p:stCondLst>
                              <p:cond delay="500"/>
                            </p:stCondLst>
                            <p:childTnLst>
                              <p:par>
                                <p:cTn id="69" presetID="55" presetClass="entr" presetSubtype="0"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p:cTn id="71" dur="1000" fill="hold"/>
                                        <p:tgtEl>
                                          <p:spTgt spid="39"/>
                                        </p:tgtEl>
                                        <p:attrNameLst>
                                          <p:attrName>ppt_w</p:attrName>
                                        </p:attrNameLst>
                                      </p:cBhvr>
                                      <p:tavLst>
                                        <p:tav tm="0">
                                          <p:val>
                                            <p:strVal val="#ppt_w*0.70"/>
                                          </p:val>
                                        </p:tav>
                                        <p:tav tm="100000">
                                          <p:val>
                                            <p:strVal val="#ppt_w"/>
                                          </p:val>
                                        </p:tav>
                                      </p:tavLst>
                                    </p:anim>
                                    <p:anim calcmode="lin" valueType="num">
                                      <p:cBhvr>
                                        <p:cTn id="72" dur="1000" fill="hold"/>
                                        <p:tgtEl>
                                          <p:spTgt spid="39"/>
                                        </p:tgtEl>
                                        <p:attrNameLst>
                                          <p:attrName>ppt_h</p:attrName>
                                        </p:attrNameLst>
                                      </p:cBhvr>
                                      <p:tavLst>
                                        <p:tav tm="0">
                                          <p:val>
                                            <p:strVal val="#ppt_h"/>
                                          </p:val>
                                        </p:tav>
                                        <p:tav tm="100000">
                                          <p:val>
                                            <p:strVal val="#ppt_h"/>
                                          </p:val>
                                        </p:tav>
                                      </p:tavLst>
                                    </p:anim>
                                    <p:animEffect transition="in" filter="fade">
                                      <p:cBhvr>
                                        <p:cTn id="73" dur="1000"/>
                                        <p:tgtEl>
                                          <p:spTgt spid="39"/>
                                        </p:tgtEl>
                                      </p:cBhvr>
                                    </p:animEffect>
                                  </p:childTnLst>
                                </p:cTn>
                              </p:par>
                              <p:par>
                                <p:cTn id="74" presetID="55" presetClass="entr" presetSubtype="0" fill="hold" grpId="0" nodeType="withEffect">
                                  <p:stCondLst>
                                    <p:cond delay="0"/>
                                  </p:stCondLst>
                                  <p:childTnLst>
                                    <p:set>
                                      <p:cBhvr>
                                        <p:cTn id="75" dur="1" fill="hold">
                                          <p:stCondLst>
                                            <p:cond delay="0"/>
                                          </p:stCondLst>
                                        </p:cTn>
                                        <p:tgtEl>
                                          <p:spTgt spid="5"/>
                                        </p:tgtEl>
                                        <p:attrNameLst>
                                          <p:attrName>style.visibility</p:attrName>
                                        </p:attrNameLst>
                                      </p:cBhvr>
                                      <p:to>
                                        <p:strVal val="visible"/>
                                      </p:to>
                                    </p:set>
                                    <p:anim calcmode="lin" valueType="num">
                                      <p:cBhvr>
                                        <p:cTn id="76" dur="1000" fill="hold"/>
                                        <p:tgtEl>
                                          <p:spTgt spid="5"/>
                                        </p:tgtEl>
                                        <p:attrNameLst>
                                          <p:attrName>ppt_w</p:attrName>
                                        </p:attrNameLst>
                                      </p:cBhvr>
                                      <p:tavLst>
                                        <p:tav tm="0">
                                          <p:val>
                                            <p:strVal val="#ppt_w*0.70"/>
                                          </p:val>
                                        </p:tav>
                                        <p:tav tm="100000">
                                          <p:val>
                                            <p:strVal val="#ppt_w"/>
                                          </p:val>
                                        </p:tav>
                                      </p:tavLst>
                                    </p:anim>
                                    <p:anim calcmode="lin" valueType="num">
                                      <p:cBhvr>
                                        <p:cTn id="77" dur="1000" fill="hold"/>
                                        <p:tgtEl>
                                          <p:spTgt spid="5"/>
                                        </p:tgtEl>
                                        <p:attrNameLst>
                                          <p:attrName>ppt_h</p:attrName>
                                        </p:attrNameLst>
                                      </p:cBhvr>
                                      <p:tavLst>
                                        <p:tav tm="0">
                                          <p:val>
                                            <p:strVal val="#ppt_h"/>
                                          </p:val>
                                        </p:tav>
                                        <p:tav tm="100000">
                                          <p:val>
                                            <p:strVal val="#ppt_h"/>
                                          </p:val>
                                        </p:tav>
                                      </p:tavLst>
                                    </p:anim>
                                    <p:animEffect transition="in" filter="fade">
                                      <p:cBhvr>
                                        <p:cTn id="78" dur="1000"/>
                                        <p:tgtEl>
                                          <p:spTgt spid="5"/>
                                        </p:tgtEl>
                                      </p:cBhvr>
                                    </p:animEffect>
                                  </p:childTnLst>
                                </p:cTn>
                              </p:par>
                              <p:par>
                                <p:cTn id="79" presetID="55" presetClass="entr" presetSubtype="0" fill="hold" grpId="0" nodeType="withEffect">
                                  <p:stCondLst>
                                    <p:cond delay="400"/>
                                  </p:stCondLst>
                                  <p:childTnLst>
                                    <p:set>
                                      <p:cBhvr>
                                        <p:cTn id="80" dur="1" fill="hold">
                                          <p:stCondLst>
                                            <p:cond delay="0"/>
                                          </p:stCondLst>
                                        </p:cTn>
                                        <p:tgtEl>
                                          <p:spTgt spid="40"/>
                                        </p:tgtEl>
                                        <p:attrNameLst>
                                          <p:attrName>style.visibility</p:attrName>
                                        </p:attrNameLst>
                                      </p:cBhvr>
                                      <p:to>
                                        <p:strVal val="visible"/>
                                      </p:to>
                                    </p:set>
                                    <p:anim calcmode="lin" valueType="num">
                                      <p:cBhvr>
                                        <p:cTn id="81" dur="1000" fill="hold"/>
                                        <p:tgtEl>
                                          <p:spTgt spid="40"/>
                                        </p:tgtEl>
                                        <p:attrNameLst>
                                          <p:attrName>ppt_w</p:attrName>
                                        </p:attrNameLst>
                                      </p:cBhvr>
                                      <p:tavLst>
                                        <p:tav tm="0">
                                          <p:val>
                                            <p:strVal val="#ppt_w*0.70"/>
                                          </p:val>
                                        </p:tav>
                                        <p:tav tm="100000">
                                          <p:val>
                                            <p:strVal val="#ppt_w"/>
                                          </p:val>
                                        </p:tav>
                                      </p:tavLst>
                                    </p:anim>
                                    <p:anim calcmode="lin" valueType="num">
                                      <p:cBhvr>
                                        <p:cTn id="82" dur="1000" fill="hold"/>
                                        <p:tgtEl>
                                          <p:spTgt spid="40"/>
                                        </p:tgtEl>
                                        <p:attrNameLst>
                                          <p:attrName>ppt_h</p:attrName>
                                        </p:attrNameLst>
                                      </p:cBhvr>
                                      <p:tavLst>
                                        <p:tav tm="0">
                                          <p:val>
                                            <p:strVal val="#ppt_h"/>
                                          </p:val>
                                        </p:tav>
                                        <p:tav tm="100000">
                                          <p:val>
                                            <p:strVal val="#ppt_h"/>
                                          </p:val>
                                        </p:tav>
                                      </p:tavLst>
                                    </p:anim>
                                    <p:animEffect transition="in" filter="fade">
                                      <p:cBhvr>
                                        <p:cTn id="83" dur="1000"/>
                                        <p:tgtEl>
                                          <p:spTgt spid="40"/>
                                        </p:tgtEl>
                                      </p:cBhvr>
                                    </p:animEffect>
                                  </p:childTnLst>
                                </p:cTn>
                              </p:par>
                              <p:par>
                                <p:cTn id="84" presetID="55" presetClass="entr" presetSubtype="0" fill="hold" grpId="0" nodeType="withEffect">
                                  <p:stCondLst>
                                    <p:cond delay="400"/>
                                  </p:stCondLst>
                                  <p:childTnLst>
                                    <p:set>
                                      <p:cBhvr>
                                        <p:cTn id="85" dur="1" fill="hold">
                                          <p:stCondLst>
                                            <p:cond delay="0"/>
                                          </p:stCondLst>
                                        </p:cTn>
                                        <p:tgtEl>
                                          <p:spTgt spid="23"/>
                                        </p:tgtEl>
                                        <p:attrNameLst>
                                          <p:attrName>style.visibility</p:attrName>
                                        </p:attrNameLst>
                                      </p:cBhvr>
                                      <p:to>
                                        <p:strVal val="visible"/>
                                      </p:to>
                                    </p:set>
                                    <p:anim calcmode="lin" valueType="num">
                                      <p:cBhvr>
                                        <p:cTn id="86" dur="1000" fill="hold"/>
                                        <p:tgtEl>
                                          <p:spTgt spid="23"/>
                                        </p:tgtEl>
                                        <p:attrNameLst>
                                          <p:attrName>ppt_w</p:attrName>
                                        </p:attrNameLst>
                                      </p:cBhvr>
                                      <p:tavLst>
                                        <p:tav tm="0">
                                          <p:val>
                                            <p:strVal val="#ppt_w*0.70"/>
                                          </p:val>
                                        </p:tav>
                                        <p:tav tm="100000">
                                          <p:val>
                                            <p:strVal val="#ppt_w"/>
                                          </p:val>
                                        </p:tav>
                                      </p:tavLst>
                                    </p:anim>
                                    <p:anim calcmode="lin" valueType="num">
                                      <p:cBhvr>
                                        <p:cTn id="87" dur="1000" fill="hold"/>
                                        <p:tgtEl>
                                          <p:spTgt spid="23"/>
                                        </p:tgtEl>
                                        <p:attrNameLst>
                                          <p:attrName>ppt_h</p:attrName>
                                        </p:attrNameLst>
                                      </p:cBhvr>
                                      <p:tavLst>
                                        <p:tav tm="0">
                                          <p:val>
                                            <p:strVal val="#ppt_h"/>
                                          </p:val>
                                        </p:tav>
                                        <p:tav tm="100000">
                                          <p:val>
                                            <p:strVal val="#ppt_h"/>
                                          </p:val>
                                        </p:tav>
                                      </p:tavLst>
                                    </p:anim>
                                    <p:animEffect transition="in" filter="fade">
                                      <p:cBhvr>
                                        <p:cTn id="88" dur="1000"/>
                                        <p:tgtEl>
                                          <p:spTgt spid="23"/>
                                        </p:tgtEl>
                                      </p:cBhvr>
                                    </p:animEffect>
                                  </p:childTnLst>
                                </p:cTn>
                              </p:par>
                              <p:par>
                                <p:cTn id="89" presetID="55" presetClass="entr" presetSubtype="0" fill="hold" grpId="0" nodeType="withEffect">
                                  <p:stCondLst>
                                    <p:cond delay="800"/>
                                  </p:stCondLst>
                                  <p:childTnLst>
                                    <p:set>
                                      <p:cBhvr>
                                        <p:cTn id="90" dur="1" fill="hold">
                                          <p:stCondLst>
                                            <p:cond delay="0"/>
                                          </p:stCondLst>
                                        </p:cTn>
                                        <p:tgtEl>
                                          <p:spTgt spid="41"/>
                                        </p:tgtEl>
                                        <p:attrNameLst>
                                          <p:attrName>style.visibility</p:attrName>
                                        </p:attrNameLst>
                                      </p:cBhvr>
                                      <p:to>
                                        <p:strVal val="visible"/>
                                      </p:to>
                                    </p:set>
                                    <p:anim calcmode="lin" valueType="num">
                                      <p:cBhvr>
                                        <p:cTn id="91" dur="1000" fill="hold"/>
                                        <p:tgtEl>
                                          <p:spTgt spid="41"/>
                                        </p:tgtEl>
                                        <p:attrNameLst>
                                          <p:attrName>ppt_w</p:attrName>
                                        </p:attrNameLst>
                                      </p:cBhvr>
                                      <p:tavLst>
                                        <p:tav tm="0">
                                          <p:val>
                                            <p:strVal val="#ppt_w*0.70"/>
                                          </p:val>
                                        </p:tav>
                                        <p:tav tm="100000">
                                          <p:val>
                                            <p:strVal val="#ppt_w"/>
                                          </p:val>
                                        </p:tav>
                                      </p:tavLst>
                                    </p:anim>
                                    <p:anim calcmode="lin" valueType="num">
                                      <p:cBhvr>
                                        <p:cTn id="92" dur="1000" fill="hold"/>
                                        <p:tgtEl>
                                          <p:spTgt spid="41"/>
                                        </p:tgtEl>
                                        <p:attrNameLst>
                                          <p:attrName>ppt_h</p:attrName>
                                        </p:attrNameLst>
                                      </p:cBhvr>
                                      <p:tavLst>
                                        <p:tav tm="0">
                                          <p:val>
                                            <p:strVal val="#ppt_h"/>
                                          </p:val>
                                        </p:tav>
                                        <p:tav tm="100000">
                                          <p:val>
                                            <p:strVal val="#ppt_h"/>
                                          </p:val>
                                        </p:tav>
                                      </p:tavLst>
                                    </p:anim>
                                    <p:animEffect transition="in" filter="fade">
                                      <p:cBhvr>
                                        <p:cTn id="93" dur="1000"/>
                                        <p:tgtEl>
                                          <p:spTgt spid="41"/>
                                        </p:tgtEl>
                                      </p:cBhvr>
                                    </p:animEffect>
                                  </p:childTnLst>
                                </p:cTn>
                              </p:par>
                              <p:par>
                                <p:cTn id="94" presetID="55" presetClass="entr" presetSubtype="0" fill="hold" grpId="0" nodeType="withEffect">
                                  <p:stCondLst>
                                    <p:cond delay="800"/>
                                  </p:stCondLst>
                                  <p:childTnLst>
                                    <p:set>
                                      <p:cBhvr>
                                        <p:cTn id="95" dur="1" fill="hold">
                                          <p:stCondLst>
                                            <p:cond delay="0"/>
                                          </p:stCondLst>
                                        </p:cTn>
                                        <p:tgtEl>
                                          <p:spTgt spid="24"/>
                                        </p:tgtEl>
                                        <p:attrNameLst>
                                          <p:attrName>style.visibility</p:attrName>
                                        </p:attrNameLst>
                                      </p:cBhvr>
                                      <p:to>
                                        <p:strVal val="visible"/>
                                      </p:to>
                                    </p:set>
                                    <p:anim calcmode="lin" valueType="num">
                                      <p:cBhvr>
                                        <p:cTn id="96" dur="1000" fill="hold"/>
                                        <p:tgtEl>
                                          <p:spTgt spid="24"/>
                                        </p:tgtEl>
                                        <p:attrNameLst>
                                          <p:attrName>ppt_w</p:attrName>
                                        </p:attrNameLst>
                                      </p:cBhvr>
                                      <p:tavLst>
                                        <p:tav tm="0">
                                          <p:val>
                                            <p:strVal val="#ppt_w*0.70"/>
                                          </p:val>
                                        </p:tav>
                                        <p:tav tm="100000">
                                          <p:val>
                                            <p:strVal val="#ppt_w"/>
                                          </p:val>
                                        </p:tav>
                                      </p:tavLst>
                                    </p:anim>
                                    <p:anim calcmode="lin" valueType="num">
                                      <p:cBhvr>
                                        <p:cTn id="97" dur="1000" fill="hold"/>
                                        <p:tgtEl>
                                          <p:spTgt spid="24"/>
                                        </p:tgtEl>
                                        <p:attrNameLst>
                                          <p:attrName>ppt_h</p:attrName>
                                        </p:attrNameLst>
                                      </p:cBhvr>
                                      <p:tavLst>
                                        <p:tav tm="0">
                                          <p:val>
                                            <p:strVal val="#ppt_h"/>
                                          </p:val>
                                        </p:tav>
                                        <p:tav tm="100000">
                                          <p:val>
                                            <p:strVal val="#ppt_h"/>
                                          </p:val>
                                        </p:tav>
                                      </p:tavLst>
                                    </p:anim>
                                    <p:animEffect transition="in" filter="fade">
                                      <p:cBhvr>
                                        <p:cTn id="98"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p:bldP spid="5" grpId="0" bldLvl="0" animBg="1"/>
      <p:bldP spid="21" grpId="0" bldLvl="0" animBg="1"/>
      <p:bldP spid="22" grpId="0" bldLvl="0" animBg="1"/>
      <p:bldP spid="23" grpId="0" bldLvl="0" animBg="1"/>
      <p:bldP spid="24" grpId="0" bldLvl="0" animBg="1"/>
      <p:bldP spid="31" grpId="0"/>
      <p:bldP spid="35" grpId="0"/>
      <p:bldP spid="39" grpId="0"/>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23520" y="191770"/>
            <a:ext cx="5318760" cy="746125"/>
          </a:xfrm>
        </p:spPr>
        <p:txBody>
          <a:bodyPr/>
          <a:p>
            <a:r>
              <a:rPr lang="zh-CN" altLang="en-US">
                <a:solidFill>
                  <a:schemeClr val="bg1"/>
                </a:solidFill>
                <a:sym typeface="+mn-ea"/>
              </a:rPr>
              <a:t>病毒性</a:t>
            </a:r>
            <a:r>
              <a:rPr lang="en-US" altLang="zh-CN">
                <a:solidFill>
                  <a:schemeClr val="bg1"/>
                </a:solidFill>
                <a:sym typeface="+mn-ea"/>
              </a:rPr>
              <a:t>——</a:t>
            </a:r>
            <a:r>
              <a:rPr lang="zh-CN" altLang="en-US">
                <a:solidFill>
                  <a:schemeClr val="bg1"/>
                </a:solidFill>
              </a:rPr>
              <a:t>（</a:t>
            </a:r>
            <a:r>
              <a:rPr lang="en-US" altLang="zh-CN">
                <a:solidFill>
                  <a:schemeClr val="bg1"/>
                </a:solidFill>
              </a:rPr>
              <a:t>1</a:t>
            </a:r>
            <a:r>
              <a:rPr lang="zh-CN" altLang="en-US">
                <a:solidFill>
                  <a:schemeClr val="bg1"/>
                </a:solidFill>
              </a:rPr>
              <a:t>）麻疹</a:t>
            </a:r>
            <a:endParaRPr lang="zh-CN" altLang="en-US">
              <a:solidFill>
                <a:schemeClr val="bg1"/>
              </a:solidFill>
            </a:endParaRPr>
          </a:p>
        </p:txBody>
      </p:sp>
      <p:pic>
        <p:nvPicPr>
          <p:cNvPr id="20485" name="图片 20484" descr="01300000310433123935800308415"/>
          <p:cNvPicPr>
            <a:picLocks noChangeAspect="1"/>
          </p:cNvPicPr>
          <p:nvPr/>
        </p:nvPicPr>
        <p:blipFill>
          <a:blip r:embed="rId1"/>
          <a:stretch>
            <a:fillRect/>
          </a:stretch>
        </p:blipFill>
        <p:spPr>
          <a:xfrm>
            <a:off x="8254365" y="191770"/>
            <a:ext cx="3851275" cy="4537075"/>
          </a:xfrm>
          <a:prstGeom prst="rect">
            <a:avLst/>
          </a:prstGeom>
          <a:noFill/>
          <a:ln w="9525">
            <a:noFill/>
          </a:ln>
        </p:spPr>
      </p:pic>
      <p:sp>
        <p:nvSpPr>
          <p:cNvPr id="3" name="文本框 2"/>
          <p:cNvSpPr txBox="1"/>
          <p:nvPr/>
        </p:nvSpPr>
        <p:spPr>
          <a:xfrm>
            <a:off x="223520" y="111125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临床表现</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335280" y="3229610"/>
            <a:ext cx="1073785"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防治</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335280" y="547497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护理</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2"/>
          <a:stretch>
            <a:fillRect/>
          </a:stretch>
        </p:blipFill>
        <p:spPr>
          <a:xfrm>
            <a:off x="1926590" y="1111250"/>
            <a:ext cx="5942965" cy="2257425"/>
          </a:xfrm>
          <a:prstGeom prst="rect">
            <a:avLst/>
          </a:prstGeom>
        </p:spPr>
      </p:pic>
      <p:sp>
        <p:nvSpPr>
          <p:cNvPr id="7" name="文本框 6"/>
          <p:cNvSpPr txBox="1"/>
          <p:nvPr/>
        </p:nvSpPr>
        <p:spPr>
          <a:xfrm>
            <a:off x="544195" y="3691255"/>
            <a:ext cx="7710170" cy="1476375"/>
          </a:xfrm>
          <a:prstGeom prst="rect">
            <a:avLst/>
          </a:prstGeom>
          <a:noFill/>
        </p:spPr>
        <p:txBody>
          <a:bodyPr wrap="square" rtlCol="0" anchor="t">
            <a:spAutoFit/>
          </a:bodyPr>
          <a:p>
            <a:r>
              <a:rPr lang="zh-CN" altLang="en-US">
                <a:solidFill>
                  <a:schemeClr val="bg1"/>
                </a:solidFill>
                <a:latin typeface="微软雅黑" panose="020B0503020204020204" pitchFamily="34" charset="-122"/>
                <a:ea typeface="微软雅黑" panose="020B0503020204020204" pitchFamily="34" charset="-122"/>
              </a:rPr>
              <a:t>常规措施：按照相关要求为幼儿接种麻疹疫苗；注意个人卫生习惯的养成；麻疹高发季节应加强幼儿园一日三检制度；经常开窗通风，严格执行消毒制度。</a:t>
            </a:r>
            <a:endParaRPr lang="zh-CN" altLang="en-US">
              <a:solidFill>
                <a:schemeClr val="bg1"/>
              </a:solidFill>
              <a:latin typeface="微软雅黑" panose="020B0503020204020204" pitchFamily="34" charset="-122"/>
              <a:ea typeface="微软雅黑" panose="020B0503020204020204" pitchFamily="34" charset="-122"/>
            </a:endParaRPr>
          </a:p>
          <a:p>
            <a:r>
              <a:rPr lang="zh-CN" altLang="en-US">
                <a:solidFill>
                  <a:schemeClr val="bg1"/>
                </a:solidFill>
                <a:latin typeface="微软雅黑" panose="020B0503020204020204" pitchFamily="34" charset="-122"/>
                <a:ea typeface="微软雅黑" panose="020B0503020204020204" pitchFamily="34" charset="-122"/>
              </a:rPr>
              <a:t>特殊措施：年幼体弱等易感人群在接触麻疹病人后，5 天内进行被动免疫可免于发病；发现麻疹病人应尽早隔离，隔离时间为 3 周。</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713105" y="5977890"/>
            <a:ext cx="8801100" cy="368300"/>
          </a:xfrm>
          <a:prstGeom prst="rect">
            <a:avLst/>
          </a:prstGeom>
          <a:noFill/>
        </p:spPr>
        <p:txBody>
          <a:bodyPr wrap="square" rtlCol="0" anchor="t">
            <a:spAutoFit/>
          </a:bodyPr>
          <a:p>
            <a:pPr algn="l"/>
            <a:r>
              <a:rPr lang="zh-CN" altLang="en-US">
                <a:solidFill>
                  <a:schemeClr val="bg1"/>
                </a:solidFill>
                <a:latin typeface="微软雅黑" panose="020B0503020204020204" pitchFamily="34" charset="-122"/>
                <a:ea typeface="微软雅黑" panose="020B0503020204020204" pitchFamily="34" charset="-122"/>
              </a:rPr>
              <a:t>应注意保持空气清新，注意眼部护理和鼻腔、口腔的护理，及时补充足量开水。</a:t>
            </a:r>
            <a:endParaRPr lang="zh-CN" altLang="en-US">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0485"/>
                                        </p:tgtEl>
                                        <p:attrNameLst>
                                          <p:attrName>style.visibility</p:attrName>
                                        </p:attrNameLst>
                                      </p:cBhvr>
                                      <p:to>
                                        <p:strVal val="visible"/>
                                      </p:to>
                                    </p:set>
                                    <p:animEffect transition="in" filter="fade">
                                      <p:cBhvr>
                                        <p:cTn id="7" dur="1000"/>
                                        <p:tgtEl>
                                          <p:spTgt spid="20485"/>
                                        </p:tgtEl>
                                      </p:cBhvr>
                                    </p:animEffect>
                                    <p:anim calcmode="lin" valueType="num">
                                      <p:cBhvr>
                                        <p:cTn id="8" dur="1000" fill="hold"/>
                                        <p:tgtEl>
                                          <p:spTgt spid="20485"/>
                                        </p:tgtEl>
                                        <p:attrNameLst>
                                          <p:attrName>ppt_x</p:attrName>
                                        </p:attrNameLst>
                                      </p:cBhvr>
                                      <p:tavLst>
                                        <p:tav tm="0">
                                          <p:val>
                                            <p:strVal val="#ppt_x"/>
                                          </p:val>
                                        </p:tav>
                                        <p:tav tm="100000">
                                          <p:val>
                                            <p:strVal val="#ppt_x"/>
                                          </p:val>
                                        </p:tav>
                                      </p:tavLst>
                                    </p:anim>
                                    <p:anim calcmode="lin" valueType="num">
                                      <p:cBhvr>
                                        <p:cTn id="9" dur="1000" fill="hold"/>
                                        <p:tgtEl>
                                          <p:spTgt spid="204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23520" y="191770"/>
            <a:ext cx="6446520" cy="746125"/>
          </a:xfrm>
        </p:spPr>
        <p:txBody>
          <a:bodyPr/>
          <a:p>
            <a:r>
              <a:rPr lang="zh-CN" altLang="en-US">
                <a:solidFill>
                  <a:schemeClr val="bg1"/>
                </a:solidFill>
                <a:sym typeface="+mn-ea"/>
              </a:rPr>
              <a:t>病毒性</a:t>
            </a:r>
            <a:r>
              <a:rPr lang="en-US" altLang="zh-CN">
                <a:solidFill>
                  <a:schemeClr val="bg1"/>
                </a:solidFill>
                <a:sym typeface="+mn-ea"/>
              </a:rPr>
              <a:t>——</a:t>
            </a:r>
            <a:r>
              <a:rPr lang="zh-CN" altLang="en-US">
                <a:solidFill>
                  <a:schemeClr val="bg1"/>
                </a:solidFill>
              </a:rPr>
              <a:t>（</a:t>
            </a:r>
            <a:r>
              <a:rPr lang="en-US" altLang="zh-CN">
                <a:solidFill>
                  <a:schemeClr val="bg1"/>
                </a:solidFill>
              </a:rPr>
              <a:t>2</a:t>
            </a:r>
            <a:r>
              <a:rPr lang="zh-CN" altLang="en-US">
                <a:solidFill>
                  <a:schemeClr val="bg1"/>
                </a:solidFill>
              </a:rPr>
              <a:t>）水痘</a:t>
            </a:r>
            <a:endParaRPr lang="zh-CN" altLang="en-US">
              <a:solidFill>
                <a:schemeClr val="bg1"/>
              </a:solidFill>
            </a:endParaRPr>
          </a:p>
        </p:txBody>
      </p:sp>
      <p:sp>
        <p:nvSpPr>
          <p:cNvPr id="3" name="文本框 2"/>
          <p:cNvSpPr txBox="1"/>
          <p:nvPr/>
        </p:nvSpPr>
        <p:spPr>
          <a:xfrm>
            <a:off x="335280" y="226060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临床表现</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335280" y="3229610"/>
            <a:ext cx="1073785"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防治</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335280" y="547497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护理</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544195" y="3691255"/>
            <a:ext cx="7710170" cy="1476375"/>
          </a:xfrm>
          <a:prstGeom prst="rect">
            <a:avLst/>
          </a:prstGeom>
          <a:noFill/>
        </p:spPr>
        <p:txBody>
          <a:bodyPr wrap="square" rtlCol="0" anchor="t">
            <a:spAutoFit/>
          </a:bodyPr>
          <a:p>
            <a:r>
              <a:rPr lang="zh-CN" altLang="en-US">
                <a:solidFill>
                  <a:schemeClr val="bg1"/>
                </a:solidFill>
                <a:latin typeface="微软雅黑" panose="020B0503020204020204" pitchFamily="34" charset="-122"/>
                <a:ea typeface="微软雅黑" panose="020B0503020204020204" pitchFamily="34" charset="-122"/>
              </a:rPr>
              <a:t>常规措施：按照相关要求为幼儿接种水痘疫苗；注意个人卫生习惯的养成；水痘高发季节应加强幼儿园一日三检制度；经常开窗通风，严格执行消毒制度。</a:t>
            </a:r>
            <a:endParaRPr lang="zh-CN" altLang="en-US">
              <a:solidFill>
                <a:schemeClr val="bg1"/>
              </a:solidFill>
              <a:latin typeface="微软雅黑" panose="020B0503020204020204" pitchFamily="34" charset="-122"/>
              <a:ea typeface="微软雅黑" panose="020B0503020204020204" pitchFamily="34" charset="-122"/>
            </a:endParaRPr>
          </a:p>
          <a:p>
            <a:r>
              <a:rPr lang="zh-CN" altLang="en-US">
                <a:solidFill>
                  <a:schemeClr val="bg1"/>
                </a:solidFill>
                <a:latin typeface="微软雅黑" panose="020B0503020204020204" pitchFamily="34" charset="-122"/>
                <a:ea typeface="微软雅黑" panose="020B0503020204020204" pitchFamily="34" charset="-122"/>
              </a:rPr>
              <a:t>特殊措施：应严格执行隔离制度，接触者隔离时间为3周，患者应隔离至皮疹全部结痂为止；水痘流行期间应尽量不去人员密集的地方。</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82625" y="6069330"/>
            <a:ext cx="8801100" cy="645160"/>
          </a:xfrm>
          <a:prstGeom prst="rect">
            <a:avLst/>
          </a:prstGeom>
          <a:noFill/>
        </p:spPr>
        <p:txBody>
          <a:bodyPr wrap="square" rtlCol="0" anchor="t">
            <a:spAutoFit/>
          </a:bodyPr>
          <a:p>
            <a:pPr algn="l"/>
            <a:r>
              <a:rPr lang="zh-CN" altLang="en-US">
                <a:solidFill>
                  <a:schemeClr val="bg1"/>
                </a:solidFill>
                <a:latin typeface="微软雅黑" panose="020B0503020204020204" pitchFamily="34" charset="-122"/>
                <a:ea typeface="微软雅黑" panose="020B0503020204020204" pitchFamily="34" charset="-122"/>
              </a:rPr>
              <a:t>疱疹期间，注意保持皮肤的清洁，可用炉甘石止痒，注意剪短指甲，避免抓破皮肤留下疤痕。发病期间饮食尽量清淡，避免辛辣刺激的食物。</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35280" y="103505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流行特点</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89915" y="1426845"/>
            <a:ext cx="7399020" cy="922020"/>
          </a:xfrm>
          <a:prstGeom prst="rect">
            <a:avLst/>
          </a:prstGeom>
          <a:noFill/>
        </p:spPr>
        <p:txBody>
          <a:bodyPr wrap="square" rtlCol="0" anchor="t">
            <a:spAutoFit/>
          </a:bodyPr>
          <a:p>
            <a:pPr algn="l"/>
            <a:r>
              <a:rPr lang="en-US" altLang="zh-CN">
                <a:solidFill>
                  <a:schemeClr val="bg1"/>
                </a:solidFill>
                <a:latin typeface="微软雅黑" panose="020B0503020204020204" pitchFamily="34" charset="-122"/>
                <a:ea typeface="微软雅黑" panose="020B0503020204020204" pitchFamily="34" charset="-122"/>
              </a:rPr>
              <a:t>    </a:t>
            </a:r>
            <a:r>
              <a:rPr lang="zh-CN" altLang="en-US">
                <a:solidFill>
                  <a:schemeClr val="bg1"/>
                </a:solidFill>
                <a:latin typeface="微软雅黑" panose="020B0503020204020204" pitchFamily="34" charset="-122"/>
                <a:ea typeface="微软雅黑" panose="020B0503020204020204" pitchFamily="34" charset="-122"/>
              </a:rPr>
              <a:t>主要经空气飞沫传播，病毒存在于患者的呼吸道分泌物及水痘疱疹的浆液中，与患者接触也能被感染。本病主要发病人群为 6 个月至 3 岁的婴幼儿，多发生于冬春季节。</a:t>
            </a:r>
            <a:endParaRPr lang="zh-CN" altLang="en-US">
              <a:solidFill>
                <a:schemeClr val="bg1"/>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1835150" y="2437765"/>
            <a:ext cx="5933440" cy="1190625"/>
          </a:xfrm>
          <a:prstGeom prst="rect">
            <a:avLst/>
          </a:prstGeom>
        </p:spPr>
      </p:pic>
      <p:pic>
        <p:nvPicPr>
          <p:cNvPr id="17413" name="图片 17412" descr="9032241"/>
          <p:cNvPicPr>
            <a:picLocks noChangeAspect="1"/>
          </p:cNvPicPr>
          <p:nvPr/>
        </p:nvPicPr>
        <p:blipFill>
          <a:blip r:embed="rId2"/>
          <a:stretch>
            <a:fillRect/>
          </a:stretch>
        </p:blipFill>
        <p:spPr>
          <a:xfrm>
            <a:off x="8434705" y="100965"/>
            <a:ext cx="3635375" cy="2663825"/>
          </a:xfrm>
          <a:prstGeom prst="rect">
            <a:avLst/>
          </a:prstGeom>
          <a:noFill/>
          <a:ln w="9525">
            <a:noFill/>
          </a:ln>
        </p:spPr>
      </p:pic>
      <p:pic>
        <p:nvPicPr>
          <p:cNvPr id="17415" name="图片 17414" descr="W020130606517602912100"/>
          <p:cNvPicPr>
            <a:picLocks noChangeAspect="1"/>
          </p:cNvPicPr>
          <p:nvPr/>
        </p:nvPicPr>
        <p:blipFill>
          <a:blip r:embed="rId3"/>
          <a:stretch>
            <a:fillRect/>
          </a:stretch>
        </p:blipFill>
        <p:spPr>
          <a:xfrm>
            <a:off x="8506143" y="2909253"/>
            <a:ext cx="3563937" cy="3068637"/>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fade">
                                      <p:cBhvr>
                                        <p:cTn id="7" dur="1000"/>
                                        <p:tgtEl>
                                          <p:spTgt spid="17413"/>
                                        </p:tgtEl>
                                      </p:cBhvr>
                                    </p:animEffect>
                                    <p:anim calcmode="lin" valueType="num">
                                      <p:cBhvr>
                                        <p:cTn id="8" dur="1000" fill="hold"/>
                                        <p:tgtEl>
                                          <p:spTgt spid="17413"/>
                                        </p:tgtEl>
                                        <p:attrNameLst>
                                          <p:attrName>ppt_x</p:attrName>
                                        </p:attrNameLst>
                                      </p:cBhvr>
                                      <p:tavLst>
                                        <p:tav tm="0">
                                          <p:val>
                                            <p:strVal val="#ppt_x"/>
                                          </p:val>
                                        </p:tav>
                                        <p:tav tm="100000">
                                          <p:val>
                                            <p:strVal val="#ppt_x"/>
                                          </p:val>
                                        </p:tav>
                                      </p:tavLst>
                                    </p:anim>
                                    <p:anim calcmode="lin" valueType="num">
                                      <p:cBhvr>
                                        <p:cTn id="9" dur="900" decel="100000" fill="hold"/>
                                        <p:tgtEl>
                                          <p:spTgt spid="1741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413"/>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17415"/>
                                        </p:tgtEl>
                                        <p:attrNameLst>
                                          <p:attrName>style.visibility</p:attrName>
                                        </p:attrNameLst>
                                      </p:cBhvr>
                                      <p:to>
                                        <p:strVal val="visible"/>
                                      </p:to>
                                    </p:set>
                                    <p:animEffect transition="in" filter="fade">
                                      <p:cBhvr>
                                        <p:cTn id="15" dur="1000"/>
                                        <p:tgtEl>
                                          <p:spTgt spid="17415"/>
                                        </p:tgtEl>
                                      </p:cBhvr>
                                    </p:animEffect>
                                    <p:anim calcmode="lin" valueType="num">
                                      <p:cBhvr>
                                        <p:cTn id="16" dur="1000" fill="hold"/>
                                        <p:tgtEl>
                                          <p:spTgt spid="17415"/>
                                        </p:tgtEl>
                                        <p:attrNameLst>
                                          <p:attrName>ppt_x</p:attrName>
                                        </p:attrNameLst>
                                      </p:cBhvr>
                                      <p:tavLst>
                                        <p:tav tm="0">
                                          <p:val>
                                            <p:strVal val="#ppt_x"/>
                                          </p:val>
                                        </p:tav>
                                        <p:tav tm="100000">
                                          <p:val>
                                            <p:strVal val="#ppt_x"/>
                                          </p:val>
                                        </p:tav>
                                      </p:tavLst>
                                    </p:anim>
                                    <p:anim calcmode="lin" valueType="num">
                                      <p:cBhvr>
                                        <p:cTn id="17" dur="900" decel="100000" fill="hold"/>
                                        <p:tgtEl>
                                          <p:spTgt spid="17415"/>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741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23520" y="191770"/>
            <a:ext cx="7147560" cy="746125"/>
          </a:xfrm>
        </p:spPr>
        <p:txBody>
          <a:bodyPr/>
          <a:p>
            <a:r>
              <a:rPr lang="zh-CN" altLang="en-US">
                <a:solidFill>
                  <a:schemeClr val="bg1"/>
                </a:solidFill>
                <a:sym typeface="+mn-ea"/>
              </a:rPr>
              <a:t>病毒性</a:t>
            </a:r>
            <a:r>
              <a:rPr lang="en-US" altLang="zh-CN">
                <a:solidFill>
                  <a:schemeClr val="bg1"/>
                </a:solidFill>
                <a:sym typeface="+mn-ea"/>
              </a:rPr>
              <a:t>——</a:t>
            </a:r>
            <a:r>
              <a:rPr lang="zh-CN" altLang="en-US">
                <a:solidFill>
                  <a:schemeClr val="bg1"/>
                </a:solidFill>
              </a:rPr>
              <a:t>（</a:t>
            </a:r>
            <a:r>
              <a:rPr lang="en-US" altLang="zh-CN">
                <a:solidFill>
                  <a:schemeClr val="bg1"/>
                </a:solidFill>
              </a:rPr>
              <a:t>3</a:t>
            </a:r>
            <a:r>
              <a:rPr lang="zh-CN" altLang="en-US">
                <a:solidFill>
                  <a:schemeClr val="bg1"/>
                </a:solidFill>
              </a:rPr>
              <a:t>）流行性腮腺炎</a:t>
            </a:r>
            <a:endParaRPr lang="en-US" altLang="zh-CN">
              <a:solidFill>
                <a:schemeClr val="bg1"/>
              </a:solidFill>
            </a:endParaRPr>
          </a:p>
        </p:txBody>
      </p:sp>
      <p:sp>
        <p:nvSpPr>
          <p:cNvPr id="3" name="文本框 2"/>
          <p:cNvSpPr txBox="1"/>
          <p:nvPr/>
        </p:nvSpPr>
        <p:spPr>
          <a:xfrm>
            <a:off x="335280" y="226060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临床表现</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335280" y="3595370"/>
            <a:ext cx="1073785"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预防</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335280" y="513969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护理</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544195" y="4194175"/>
            <a:ext cx="7710170" cy="645160"/>
          </a:xfrm>
          <a:prstGeom prst="rect">
            <a:avLst/>
          </a:prstGeom>
          <a:noFill/>
        </p:spPr>
        <p:txBody>
          <a:bodyPr wrap="square" rtlCol="0" anchor="t">
            <a:spAutoFit/>
          </a:bodyPr>
          <a:p>
            <a:r>
              <a:rPr lang="en-US" altLang="zh-CN">
                <a:solidFill>
                  <a:schemeClr val="bg1"/>
                </a:solidFill>
                <a:latin typeface="微软雅黑" panose="020B0503020204020204" pitchFamily="34" charset="-122"/>
                <a:ea typeface="微软雅黑" panose="020B0503020204020204" pitchFamily="34" charset="-122"/>
              </a:rPr>
              <a:t>        </a:t>
            </a:r>
            <a:r>
              <a:rPr lang="zh-CN" altLang="en-US">
                <a:solidFill>
                  <a:schemeClr val="bg1"/>
                </a:solidFill>
                <a:latin typeface="微软雅黑" panose="020B0503020204020204" pitchFamily="34" charset="-122"/>
                <a:ea typeface="微软雅黑" panose="020B0503020204020204" pitchFamily="34" charset="-122"/>
              </a:rPr>
              <a:t>应严格执行隔离制度，接触者隔离时间为 3 周，患者隔离至腮腺肿胀完全消失后 1 周。</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544195" y="5703570"/>
            <a:ext cx="8801100" cy="645160"/>
          </a:xfrm>
          <a:prstGeom prst="rect">
            <a:avLst/>
          </a:prstGeom>
          <a:noFill/>
        </p:spPr>
        <p:txBody>
          <a:bodyPr wrap="square" rtlCol="0" anchor="t">
            <a:spAutoFit/>
          </a:bodyPr>
          <a:p>
            <a:pPr algn="l"/>
            <a:r>
              <a:rPr lang="en-US" altLang="zh-CN">
                <a:solidFill>
                  <a:schemeClr val="bg1"/>
                </a:solidFill>
                <a:latin typeface="微软雅黑" panose="020B0503020204020204" pitchFamily="34" charset="-122"/>
                <a:ea typeface="微软雅黑" panose="020B0503020204020204" pitchFamily="34" charset="-122"/>
              </a:rPr>
              <a:t>        </a:t>
            </a:r>
            <a:r>
              <a:rPr lang="zh-CN" altLang="en-US">
                <a:solidFill>
                  <a:schemeClr val="bg1"/>
                </a:solidFill>
                <a:latin typeface="微软雅黑" panose="020B0503020204020204" pitchFamily="34" charset="-122"/>
                <a:ea typeface="微软雅黑" panose="020B0503020204020204" pitchFamily="34" charset="-122"/>
              </a:rPr>
              <a:t>发病期间注意保持口腔的清洁，可用淡盐水漱口。饮食以流质、软食为宜，</a:t>
            </a:r>
            <a:endParaRPr lang="zh-CN" altLang="en-US">
              <a:solidFill>
                <a:schemeClr val="bg1"/>
              </a:solidFill>
              <a:latin typeface="微软雅黑" panose="020B0503020204020204" pitchFamily="34" charset="-122"/>
              <a:ea typeface="微软雅黑" panose="020B0503020204020204" pitchFamily="34" charset="-122"/>
            </a:endParaRPr>
          </a:p>
          <a:p>
            <a:pPr algn="l"/>
            <a:r>
              <a:rPr lang="zh-CN" altLang="en-US">
                <a:solidFill>
                  <a:schemeClr val="bg1"/>
                </a:solidFill>
                <a:latin typeface="微软雅黑" panose="020B0503020204020204" pitchFamily="34" charset="-122"/>
                <a:ea typeface="微软雅黑" panose="020B0503020204020204" pitchFamily="34" charset="-122"/>
              </a:rPr>
              <a:t>避免辛辣刺激的食物。</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35280" y="103505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流行特点</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89915" y="1426845"/>
            <a:ext cx="7399020" cy="645160"/>
          </a:xfrm>
          <a:prstGeom prst="rect">
            <a:avLst/>
          </a:prstGeom>
          <a:noFill/>
        </p:spPr>
        <p:txBody>
          <a:bodyPr wrap="square" rtlCol="0" anchor="t">
            <a:spAutoFit/>
          </a:bodyPr>
          <a:p>
            <a:pPr algn="l"/>
            <a:r>
              <a:rPr lang="en-US" altLang="zh-CN">
                <a:solidFill>
                  <a:schemeClr val="bg1"/>
                </a:solidFill>
                <a:latin typeface="微软雅黑" panose="020B0503020204020204" pitchFamily="34" charset="-122"/>
                <a:ea typeface="微软雅黑" panose="020B0503020204020204" pitchFamily="34" charset="-122"/>
              </a:rPr>
              <a:t>    </a:t>
            </a:r>
            <a:r>
              <a:rPr lang="zh-CN" altLang="en-US">
                <a:solidFill>
                  <a:schemeClr val="bg1"/>
                </a:solidFill>
                <a:latin typeface="微软雅黑" panose="020B0503020204020204" pitchFamily="34" charset="-122"/>
                <a:ea typeface="微软雅黑" panose="020B0503020204020204" pitchFamily="34" charset="-122"/>
              </a:rPr>
              <a:t>该病主要经空气飞沫传播，患者是主要的传染源，冬春季节为主要流行季节。</a:t>
            </a:r>
            <a:endParaRPr lang="zh-CN" altLang="en-US">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1835150" y="2260600"/>
            <a:ext cx="6510655" cy="1172845"/>
          </a:xfrm>
          <a:prstGeom prst="rect">
            <a:avLst/>
          </a:prstGeom>
        </p:spPr>
      </p:pic>
      <p:pic>
        <p:nvPicPr>
          <p:cNvPr id="25605" name="图片 25604" descr="1096969_1001"/>
          <p:cNvPicPr>
            <a:picLocks noChangeAspect="1"/>
          </p:cNvPicPr>
          <p:nvPr/>
        </p:nvPicPr>
        <p:blipFill>
          <a:blip r:embed="rId2"/>
          <a:stretch>
            <a:fillRect/>
          </a:stretch>
        </p:blipFill>
        <p:spPr>
          <a:xfrm>
            <a:off x="8440420" y="389255"/>
            <a:ext cx="3669665" cy="2446655"/>
          </a:xfrm>
          <a:prstGeom prst="rect">
            <a:avLst/>
          </a:prstGeom>
          <a:noFill/>
          <a:ln w="9525">
            <a:noFill/>
          </a:ln>
        </p:spPr>
      </p:pic>
      <p:pic>
        <p:nvPicPr>
          <p:cNvPr id="25607" name="图片 25606" descr="jkjy_13693859354037"/>
          <p:cNvPicPr>
            <a:picLocks noChangeAspect="1"/>
          </p:cNvPicPr>
          <p:nvPr/>
        </p:nvPicPr>
        <p:blipFill>
          <a:blip r:embed="rId3"/>
          <a:stretch>
            <a:fillRect/>
          </a:stretch>
        </p:blipFill>
        <p:spPr>
          <a:xfrm>
            <a:off x="8600440" y="3595370"/>
            <a:ext cx="3509645" cy="248856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5605"/>
                                        </p:tgtEl>
                                        <p:attrNameLst>
                                          <p:attrName>style.visibility</p:attrName>
                                        </p:attrNameLst>
                                      </p:cBhvr>
                                      <p:to>
                                        <p:strVal val="visible"/>
                                      </p:to>
                                    </p:set>
                                    <p:animEffect transition="in" filter="fade">
                                      <p:cBhvr>
                                        <p:cTn id="7" dur="1000"/>
                                        <p:tgtEl>
                                          <p:spTgt spid="25605"/>
                                        </p:tgtEl>
                                      </p:cBhvr>
                                    </p:animEffect>
                                    <p:anim calcmode="lin" valueType="num">
                                      <p:cBhvr>
                                        <p:cTn id="8" dur="1000" fill="hold"/>
                                        <p:tgtEl>
                                          <p:spTgt spid="25605"/>
                                        </p:tgtEl>
                                        <p:attrNameLst>
                                          <p:attrName>ppt_x</p:attrName>
                                        </p:attrNameLst>
                                      </p:cBhvr>
                                      <p:tavLst>
                                        <p:tav tm="0">
                                          <p:val>
                                            <p:strVal val="#ppt_x"/>
                                          </p:val>
                                        </p:tav>
                                        <p:tav tm="100000">
                                          <p:val>
                                            <p:strVal val="#ppt_x"/>
                                          </p:val>
                                        </p:tav>
                                      </p:tavLst>
                                    </p:anim>
                                    <p:anim calcmode="lin" valueType="num">
                                      <p:cBhvr>
                                        <p:cTn id="9" dur="1000" fill="hold"/>
                                        <p:tgtEl>
                                          <p:spTgt spid="25605"/>
                                        </p:tgtEl>
                                        <p:attrNameLst>
                                          <p:attrName>ppt_y</p:attrName>
                                        </p:attrNameLst>
                                      </p:cBhvr>
                                      <p:tavLst>
                                        <p:tav tm="0">
                                          <p:val>
                                            <p:strVal val="#ppt_y-.1"/>
                                          </p:val>
                                        </p:tav>
                                        <p:tav tm="100000">
                                          <p:val>
                                            <p:strVal val="#ppt_y"/>
                                          </p:val>
                                        </p:tav>
                                      </p:tavLst>
                                    </p:anim>
                                  </p:childTnLst>
                                </p:cTn>
                              </p:par>
                              <p:par>
                                <p:cTn id="10" presetID="37" presetClass="entr" presetSubtype="0" fill="hold" nodeType="withEffect">
                                  <p:stCondLst>
                                    <p:cond delay="0"/>
                                  </p:stCondLst>
                                  <p:childTnLst>
                                    <p:set>
                                      <p:cBhvr>
                                        <p:cTn id="11" dur="1" fill="hold">
                                          <p:stCondLst>
                                            <p:cond delay="0"/>
                                          </p:stCondLst>
                                        </p:cTn>
                                        <p:tgtEl>
                                          <p:spTgt spid="25607"/>
                                        </p:tgtEl>
                                        <p:attrNameLst>
                                          <p:attrName>style.visibility</p:attrName>
                                        </p:attrNameLst>
                                      </p:cBhvr>
                                      <p:to>
                                        <p:strVal val="visible"/>
                                      </p:to>
                                    </p:set>
                                    <p:animEffect transition="in" filter="fade">
                                      <p:cBhvr>
                                        <p:cTn id="12" dur="1000"/>
                                        <p:tgtEl>
                                          <p:spTgt spid="25607"/>
                                        </p:tgtEl>
                                      </p:cBhvr>
                                    </p:animEffect>
                                    <p:anim calcmode="lin" valueType="num">
                                      <p:cBhvr>
                                        <p:cTn id="13" dur="1000" fill="hold"/>
                                        <p:tgtEl>
                                          <p:spTgt spid="25607"/>
                                        </p:tgtEl>
                                        <p:attrNameLst>
                                          <p:attrName>ppt_x</p:attrName>
                                        </p:attrNameLst>
                                      </p:cBhvr>
                                      <p:tavLst>
                                        <p:tav tm="0">
                                          <p:val>
                                            <p:strVal val="#ppt_x"/>
                                          </p:val>
                                        </p:tav>
                                        <p:tav tm="100000">
                                          <p:val>
                                            <p:strVal val="#ppt_x"/>
                                          </p:val>
                                        </p:tav>
                                      </p:tavLst>
                                    </p:anim>
                                    <p:anim calcmode="lin" valueType="num">
                                      <p:cBhvr>
                                        <p:cTn id="14" dur="900" decel="100000" fill="hold"/>
                                        <p:tgtEl>
                                          <p:spTgt spid="25607"/>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2560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23520" y="191770"/>
            <a:ext cx="7818120" cy="746125"/>
          </a:xfrm>
        </p:spPr>
        <p:txBody>
          <a:bodyPr/>
          <a:p>
            <a:r>
              <a:rPr lang="zh-CN" altLang="en-US">
                <a:solidFill>
                  <a:schemeClr val="bg1"/>
                </a:solidFill>
                <a:sym typeface="+mn-ea"/>
              </a:rPr>
              <a:t>病毒性</a:t>
            </a:r>
            <a:r>
              <a:rPr lang="en-US" altLang="zh-CN">
                <a:solidFill>
                  <a:schemeClr val="bg1"/>
                </a:solidFill>
                <a:sym typeface="+mn-ea"/>
              </a:rPr>
              <a:t>——</a:t>
            </a:r>
            <a:r>
              <a:rPr lang="zh-CN" altLang="en-US">
                <a:solidFill>
                  <a:schemeClr val="bg1"/>
                </a:solidFill>
              </a:rPr>
              <a:t>（</a:t>
            </a:r>
            <a:r>
              <a:rPr lang="en-US" altLang="zh-CN">
                <a:solidFill>
                  <a:schemeClr val="bg1"/>
                </a:solidFill>
              </a:rPr>
              <a:t>4</a:t>
            </a:r>
            <a:r>
              <a:rPr lang="zh-CN" altLang="en-US">
                <a:solidFill>
                  <a:schemeClr val="bg1"/>
                </a:solidFill>
              </a:rPr>
              <a:t>）流行性感冒</a:t>
            </a:r>
            <a:endParaRPr lang="en-US">
              <a:solidFill>
                <a:schemeClr val="bg1"/>
              </a:solidFill>
            </a:endParaRPr>
          </a:p>
        </p:txBody>
      </p:sp>
      <p:sp>
        <p:nvSpPr>
          <p:cNvPr id="3" name="文本框 2"/>
          <p:cNvSpPr txBox="1"/>
          <p:nvPr/>
        </p:nvSpPr>
        <p:spPr>
          <a:xfrm>
            <a:off x="335280" y="247396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临床表现</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335280" y="3823970"/>
            <a:ext cx="1073785"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防治</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335280" y="513969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护理</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544195" y="4422775"/>
            <a:ext cx="7710170" cy="368300"/>
          </a:xfrm>
          <a:prstGeom prst="rect">
            <a:avLst/>
          </a:prstGeom>
          <a:noFill/>
        </p:spPr>
        <p:txBody>
          <a:bodyPr wrap="square" rtlCol="0" anchor="t">
            <a:spAutoFit/>
          </a:bodyPr>
          <a:p>
            <a:r>
              <a:rPr lang="en-US" altLang="zh-CN">
                <a:solidFill>
                  <a:schemeClr val="bg1"/>
                </a:solidFill>
                <a:latin typeface="微软雅黑" panose="020B0503020204020204" pitchFamily="34" charset="-122"/>
                <a:ea typeface="微软雅黑" panose="020B0503020204020204" pitchFamily="34" charset="-122"/>
              </a:rPr>
              <a:t>      </a:t>
            </a:r>
            <a:r>
              <a:rPr>
                <a:solidFill>
                  <a:schemeClr val="bg1"/>
                </a:solidFill>
                <a:latin typeface="微软雅黑" panose="020B0503020204020204" pitchFamily="34" charset="-122"/>
                <a:ea typeface="微软雅黑" panose="020B0503020204020204" pitchFamily="34" charset="-122"/>
              </a:rPr>
              <a:t>接触者应隔离 3 天，患者隔离至退热后 2 天。</a:t>
            </a:r>
            <a:endParaRPr>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94310" y="5715635"/>
            <a:ext cx="8801100" cy="368300"/>
          </a:xfrm>
          <a:prstGeom prst="rect">
            <a:avLst/>
          </a:prstGeom>
          <a:noFill/>
        </p:spPr>
        <p:txBody>
          <a:bodyPr wrap="square" rtlCol="0" anchor="t">
            <a:spAutoFit/>
          </a:bodyPr>
          <a:p>
            <a:pPr algn="l"/>
            <a:r>
              <a:rPr lang="en-US" altLang="zh-CN">
                <a:solidFill>
                  <a:schemeClr val="bg1"/>
                </a:solidFill>
                <a:latin typeface="微软雅黑" panose="020B0503020204020204" pitchFamily="34" charset="-122"/>
                <a:ea typeface="微软雅黑" panose="020B0503020204020204" pitchFamily="34" charset="-122"/>
              </a:rPr>
              <a:t>        </a:t>
            </a:r>
            <a:r>
              <a:rPr lang="zh-CN" altLang="en-US">
                <a:solidFill>
                  <a:schemeClr val="bg1"/>
                </a:solidFill>
                <a:latin typeface="微软雅黑" panose="020B0503020204020204" pitchFamily="34" charset="-122"/>
                <a:ea typeface="微软雅黑" panose="020B0503020204020204" pitchFamily="34" charset="-122"/>
              </a:rPr>
              <a:t>发病期间应注意保持空气清新，注意鼻腔、口腔的护理，及时补充足量开水。</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35280" y="103505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流行特点</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89915" y="1433830"/>
            <a:ext cx="10418445" cy="645160"/>
          </a:xfrm>
          <a:prstGeom prst="rect">
            <a:avLst/>
          </a:prstGeom>
          <a:noFill/>
        </p:spPr>
        <p:txBody>
          <a:bodyPr wrap="square" rtlCol="0" anchor="t">
            <a:spAutoFit/>
          </a:bodyPr>
          <a:p>
            <a:pPr algn="l"/>
            <a:r>
              <a:rPr lang="en-US" altLang="zh-CN">
                <a:solidFill>
                  <a:schemeClr val="bg1"/>
                </a:solidFill>
                <a:latin typeface="微软雅黑" panose="020B0503020204020204" pitchFamily="34" charset="-122"/>
                <a:ea typeface="微软雅黑" panose="020B0503020204020204" pitchFamily="34" charset="-122"/>
              </a:rPr>
              <a:t>    </a:t>
            </a:r>
            <a:r>
              <a:rPr lang="zh-CN" altLang="en-US">
                <a:solidFill>
                  <a:schemeClr val="bg1"/>
                </a:solidFill>
                <a:latin typeface="微软雅黑" panose="020B0503020204020204" pitchFamily="34" charset="-122"/>
                <a:ea typeface="微软雅黑" panose="020B0503020204020204" pitchFamily="34" charset="-122"/>
              </a:rPr>
              <a:t>该病主要经空气飞沫传播，秋冬季和春季都是其高发季节，传染性强，发病率高。因流感病毒易变异，故疫苗对其防控较差。该病发病无固定人群。</a:t>
            </a:r>
            <a:endParaRPr lang="zh-CN" altLang="en-US">
              <a:solidFill>
                <a:schemeClr val="bg1"/>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1835150" y="2589530"/>
            <a:ext cx="8009255" cy="1219200"/>
          </a:xfrm>
          <a:prstGeom prst="rect">
            <a:avLst/>
          </a:prstGeom>
        </p:spPr>
      </p:pic>
      <p:pic>
        <p:nvPicPr>
          <p:cNvPr id="41991" name="图片 41990" descr="09123230W-9"/>
          <p:cNvPicPr>
            <a:picLocks noChangeAspect="1"/>
          </p:cNvPicPr>
          <p:nvPr/>
        </p:nvPicPr>
        <p:blipFill>
          <a:blip r:embed="rId2"/>
          <a:stretch>
            <a:fillRect/>
          </a:stretch>
        </p:blipFill>
        <p:spPr>
          <a:xfrm>
            <a:off x="9178290" y="3823970"/>
            <a:ext cx="2556510" cy="269875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41991"/>
                                        </p:tgtEl>
                                        <p:attrNameLst>
                                          <p:attrName>style.visibility</p:attrName>
                                        </p:attrNameLst>
                                      </p:cBhvr>
                                      <p:to>
                                        <p:strVal val="visible"/>
                                      </p:to>
                                    </p:set>
                                    <p:anim calcmode="lin" valueType="num">
                                      <p:cBhvr>
                                        <p:cTn id="7" dur="500" fill="hold"/>
                                        <p:tgtEl>
                                          <p:spTgt spid="41991"/>
                                        </p:tgtEl>
                                        <p:attrNameLst>
                                          <p:attrName>ppt_w</p:attrName>
                                        </p:attrNameLst>
                                      </p:cBhvr>
                                      <p:tavLst>
                                        <p:tav tm="0">
                                          <p:val>
                                            <p:fltVal val="0.000000"/>
                                          </p:val>
                                        </p:tav>
                                        <p:tav tm="100000">
                                          <p:val>
                                            <p:strVal val="#ppt_w"/>
                                          </p:val>
                                        </p:tav>
                                      </p:tavLst>
                                    </p:anim>
                                    <p:anim calcmode="lin" valueType="num">
                                      <p:cBhvr>
                                        <p:cTn id="8" dur="500" fill="hold"/>
                                        <p:tgtEl>
                                          <p:spTgt spid="4199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23520" y="191770"/>
            <a:ext cx="8260715" cy="746125"/>
          </a:xfrm>
        </p:spPr>
        <p:txBody>
          <a:bodyPr/>
          <a:p>
            <a:r>
              <a:rPr lang="zh-CN" altLang="en-US">
                <a:solidFill>
                  <a:schemeClr val="bg1"/>
                </a:solidFill>
                <a:sym typeface="+mn-ea"/>
              </a:rPr>
              <a:t>病毒性</a:t>
            </a:r>
            <a:r>
              <a:rPr lang="en-US" altLang="zh-CN">
                <a:solidFill>
                  <a:schemeClr val="bg1"/>
                </a:solidFill>
                <a:sym typeface="+mn-ea"/>
              </a:rPr>
              <a:t>——</a:t>
            </a:r>
            <a:r>
              <a:rPr lang="zh-CN" altLang="en-US">
                <a:solidFill>
                  <a:schemeClr val="bg1"/>
                </a:solidFill>
              </a:rPr>
              <a:t>（</a:t>
            </a:r>
            <a:r>
              <a:rPr lang="en-US" altLang="zh-CN">
                <a:solidFill>
                  <a:schemeClr val="bg1"/>
                </a:solidFill>
              </a:rPr>
              <a:t>5</a:t>
            </a:r>
            <a:r>
              <a:rPr lang="zh-CN" altLang="en-US">
                <a:solidFill>
                  <a:schemeClr val="bg1"/>
                </a:solidFill>
              </a:rPr>
              <a:t>）	流行性乙型脑炎</a:t>
            </a:r>
            <a:endParaRPr lang="zh-CN" altLang="en-US">
              <a:solidFill>
                <a:schemeClr val="bg1"/>
              </a:solidFill>
            </a:endParaRPr>
          </a:p>
        </p:txBody>
      </p:sp>
      <p:sp>
        <p:nvSpPr>
          <p:cNvPr id="3" name="文本框 2"/>
          <p:cNvSpPr txBox="1"/>
          <p:nvPr/>
        </p:nvSpPr>
        <p:spPr>
          <a:xfrm>
            <a:off x="335280" y="274828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临床表现</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335280" y="4403090"/>
            <a:ext cx="1073785"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●防治</a:t>
            </a:r>
            <a:endParaRPr lang="en-US" altLang="zh-CN"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544195" y="5001895"/>
            <a:ext cx="7710170" cy="922020"/>
          </a:xfrm>
          <a:prstGeom prst="rect">
            <a:avLst/>
          </a:prstGeom>
          <a:noFill/>
        </p:spPr>
        <p:txBody>
          <a:bodyPr wrap="square" rtlCol="0" anchor="t">
            <a:spAutoFit/>
          </a:bodyPr>
          <a:p>
            <a:r>
              <a:rPr lang="en-US" altLang="zh-CN">
                <a:solidFill>
                  <a:schemeClr val="bg1"/>
                </a:solidFill>
                <a:latin typeface="微软雅黑" panose="020B0503020204020204" pitchFamily="34" charset="-122"/>
                <a:ea typeface="微软雅黑" panose="020B0503020204020204" pitchFamily="34" charset="-122"/>
              </a:rPr>
              <a:t>     </a:t>
            </a:r>
            <a:r>
              <a:rPr>
                <a:solidFill>
                  <a:schemeClr val="bg1"/>
                </a:solidFill>
                <a:latin typeface="微软雅黑" panose="020B0503020204020204" pitchFamily="34" charset="-122"/>
                <a:ea typeface="微软雅黑" panose="020B0503020204020204" pitchFamily="34" charset="-122"/>
              </a:rPr>
              <a:t>幼儿园须有防蚊设备，流行季节做到昆虫隔离，教室彻底灭蚊；患者应尽早隔离至体温正常为止；室内要凉爽、通风；可在流行季节前 1~2 个月对幼儿进行乙脑疫苗接种。</a:t>
            </a:r>
            <a:endParaRPr>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35280" y="86741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流行特点</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89915" y="1396365"/>
            <a:ext cx="10065385" cy="922020"/>
          </a:xfrm>
          <a:prstGeom prst="rect">
            <a:avLst/>
          </a:prstGeom>
          <a:noFill/>
        </p:spPr>
        <p:txBody>
          <a:bodyPr wrap="square" rtlCol="0" anchor="t">
            <a:spAutoFit/>
          </a:bodyPr>
          <a:p>
            <a:pPr algn="l"/>
            <a:r>
              <a:rPr lang="en-US" altLang="zh-CN">
                <a:solidFill>
                  <a:schemeClr val="bg1"/>
                </a:solidFill>
                <a:latin typeface="微软雅黑" panose="020B0503020204020204" pitchFamily="34" charset="-122"/>
                <a:ea typeface="微软雅黑" panose="020B0503020204020204" pitchFamily="34" charset="-122"/>
              </a:rPr>
              <a:t>       </a:t>
            </a:r>
            <a:r>
              <a:rPr lang="zh-CN" altLang="en-US">
                <a:solidFill>
                  <a:schemeClr val="bg1"/>
                </a:solidFill>
                <a:latin typeface="微软雅黑" panose="020B0503020204020204" pitchFamily="34" charset="-122"/>
                <a:ea typeface="微软雅黑" panose="020B0503020204020204" pitchFamily="34" charset="-122"/>
              </a:rPr>
              <a:t>该病是由乙脑病毒引起的急性中枢神经系统传染病。猪是流行性乙型脑炎重要的传染源。该病经虫媒传播，蚊虫叮咬携带乙脑病毒的猪后再叮咬健康的人，从而可能使人感染乙型脑炎病毒。夏秋季节为该病的主要流行季节。婴幼儿为主要感染人群。</a:t>
            </a:r>
            <a:endParaRPr lang="zh-CN" altLang="en-US">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1941830" y="2869565"/>
            <a:ext cx="6970395" cy="1365250"/>
          </a:xfrm>
          <a:prstGeom prst="rect">
            <a:avLst/>
          </a:prstGeom>
        </p:spPr>
      </p:pic>
      <p:pic>
        <p:nvPicPr>
          <p:cNvPr id="41989" name="图片 41988" descr="17771214802499165729"/>
          <p:cNvPicPr>
            <a:picLocks noChangeAspect="1"/>
          </p:cNvPicPr>
          <p:nvPr/>
        </p:nvPicPr>
        <p:blipFill>
          <a:blip r:embed="rId2"/>
          <a:stretch>
            <a:fillRect/>
          </a:stretch>
        </p:blipFill>
        <p:spPr>
          <a:xfrm>
            <a:off x="9193530" y="3790950"/>
            <a:ext cx="2621915" cy="262953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1989"/>
                                        </p:tgtEl>
                                        <p:attrNameLst>
                                          <p:attrName>style.visibility</p:attrName>
                                        </p:attrNameLst>
                                      </p:cBhvr>
                                      <p:to>
                                        <p:strVal val="visible"/>
                                      </p:to>
                                    </p:set>
                                    <p:anim calcmode="lin" valueType="num">
                                      <p:cBhvr additive="base">
                                        <p:cTn id="7" dur="500" fill="hold"/>
                                        <p:tgtEl>
                                          <p:spTgt spid="41989"/>
                                        </p:tgtEl>
                                        <p:attrNameLst>
                                          <p:attrName>ppt_x</p:attrName>
                                        </p:attrNameLst>
                                      </p:cBhvr>
                                      <p:tavLst>
                                        <p:tav tm="0">
                                          <p:val>
                                            <p:strVal val="#ppt_x"/>
                                          </p:val>
                                        </p:tav>
                                        <p:tav tm="100000">
                                          <p:val>
                                            <p:strVal val="#ppt_x"/>
                                          </p:val>
                                        </p:tav>
                                      </p:tavLst>
                                    </p:anim>
                                    <p:anim calcmode="lin" valueType="num">
                                      <p:cBhvr additive="base">
                                        <p:cTn id="8" dur="500" fill="hold"/>
                                        <p:tgtEl>
                                          <p:spTgt spid="419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23520" y="191770"/>
            <a:ext cx="5974080" cy="746125"/>
          </a:xfrm>
        </p:spPr>
        <p:txBody>
          <a:bodyPr/>
          <a:p>
            <a:r>
              <a:rPr lang="zh-CN" altLang="en-US">
                <a:solidFill>
                  <a:schemeClr val="bg1"/>
                </a:solidFill>
                <a:sym typeface="+mn-ea"/>
              </a:rPr>
              <a:t>病毒性</a:t>
            </a:r>
            <a:r>
              <a:rPr lang="en-US" altLang="zh-CN">
                <a:solidFill>
                  <a:schemeClr val="bg1"/>
                </a:solidFill>
                <a:sym typeface="+mn-ea"/>
              </a:rPr>
              <a:t>——</a:t>
            </a:r>
            <a:r>
              <a:rPr lang="zh-CN" altLang="en-US">
                <a:solidFill>
                  <a:schemeClr val="bg1"/>
                </a:solidFill>
              </a:rPr>
              <a:t>（</a:t>
            </a:r>
            <a:r>
              <a:rPr lang="en-US" altLang="zh-CN">
                <a:solidFill>
                  <a:schemeClr val="bg1"/>
                </a:solidFill>
              </a:rPr>
              <a:t>6</a:t>
            </a:r>
            <a:r>
              <a:rPr lang="zh-CN" altLang="en-US">
                <a:solidFill>
                  <a:schemeClr val="bg1"/>
                </a:solidFill>
              </a:rPr>
              <a:t>）肝炎</a:t>
            </a:r>
            <a:endParaRPr lang="en-US" altLang="zh-CN">
              <a:solidFill>
                <a:schemeClr val="bg1"/>
              </a:solidFill>
            </a:endParaRPr>
          </a:p>
        </p:txBody>
      </p:sp>
      <p:sp>
        <p:nvSpPr>
          <p:cNvPr id="3" name="文本框 2"/>
          <p:cNvSpPr txBox="1"/>
          <p:nvPr/>
        </p:nvSpPr>
        <p:spPr>
          <a:xfrm>
            <a:off x="335280" y="299212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流行特点</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44195" y="1061085"/>
            <a:ext cx="10629900" cy="1753235"/>
          </a:xfrm>
          <a:prstGeom prst="rect">
            <a:avLst/>
          </a:prstGeom>
          <a:noFill/>
        </p:spPr>
        <p:txBody>
          <a:bodyPr wrap="square" rtlCol="0" anchor="t">
            <a:spAutoFit/>
          </a:bodyPr>
          <a:p>
            <a:pPr algn="l">
              <a:lnSpc>
                <a:spcPct val="150000"/>
              </a:lnSpc>
            </a:pPr>
            <a:r>
              <a:rPr lang="en-US" altLang="zh-CN" sz="2400">
                <a:solidFill>
                  <a:schemeClr val="bg1"/>
                </a:solidFill>
                <a:latin typeface="微软雅黑" panose="020B0503020204020204" pitchFamily="34" charset="-122"/>
                <a:ea typeface="微软雅黑" panose="020B0503020204020204" pitchFamily="34" charset="-122"/>
              </a:rPr>
              <a:t>    </a:t>
            </a:r>
            <a:r>
              <a:rPr lang="zh-CN" altLang="en-US" sz="2400">
                <a:solidFill>
                  <a:schemeClr val="bg1"/>
                </a:solidFill>
                <a:latin typeface="微软雅黑" panose="020B0503020204020204" pitchFamily="34" charset="-122"/>
                <a:ea typeface="微软雅黑" panose="020B0503020204020204" pitchFamily="34" charset="-122"/>
              </a:rPr>
              <a:t>肝炎是由肝炎病毒引起的传染病。目前公认的人类肝炎病毒至少有 5 种类型，包括甲型肝炎病毒、乙型肝炎病毒、丙型肝炎病毒、丁型肝炎病毒及戊型肝炎病毒。我国目前患病率较高的有甲型肝炎和乙型肝炎。</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13080" y="3436620"/>
            <a:ext cx="10189210" cy="2306955"/>
          </a:xfrm>
          <a:prstGeom prst="rect">
            <a:avLst/>
          </a:prstGeom>
          <a:noFill/>
        </p:spPr>
        <p:txBody>
          <a:bodyPr wrap="square" rtlCol="0" anchor="t">
            <a:spAutoFit/>
          </a:bodyPr>
          <a:p>
            <a:pPr algn="l">
              <a:lnSpc>
                <a:spcPct val="150000"/>
              </a:lnSpc>
            </a:pPr>
            <a:r>
              <a:rPr lang="en-US" altLang="zh-CN" sz="2400">
                <a:solidFill>
                  <a:schemeClr val="bg1"/>
                </a:solidFill>
                <a:latin typeface="微软雅黑" panose="020B0503020204020204" pitchFamily="34" charset="-122"/>
                <a:ea typeface="微软雅黑" panose="020B0503020204020204" pitchFamily="34" charset="-122"/>
              </a:rPr>
              <a:t>        </a:t>
            </a:r>
            <a:r>
              <a:rPr lang="zh-CN" altLang="en-US" sz="2400">
                <a:solidFill>
                  <a:schemeClr val="bg1"/>
                </a:solidFill>
                <a:latin typeface="微软雅黑" panose="020B0503020204020204" pitchFamily="34" charset="-122"/>
                <a:ea typeface="微软雅黑" panose="020B0503020204020204" pitchFamily="34" charset="-122"/>
              </a:rPr>
              <a:t>甲型肝炎的传染源主要是甲型肝炎病人，其病毒通常随病人粪便排出体外，通过被污染的手、水、食物、食具等传染。</a:t>
            </a:r>
            <a:endParaRPr lang="zh-CN" altLang="en-US" sz="2400">
              <a:solidFill>
                <a:schemeClr val="bg1"/>
              </a:solidFill>
              <a:latin typeface="微软雅黑" panose="020B0503020204020204" pitchFamily="34" charset="-122"/>
              <a:ea typeface="微软雅黑" panose="020B0503020204020204" pitchFamily="34" charset="-122"/>
            </a:endParaRPr>
          </a:p>
          <a:p>
            <a:pPr algn="l">
              <a:lnSpc>
                <a:spcPct val="150000"/>
              </a:lnSpc>
            </a:pPr>
            <a:r>
              <a:rPr lang="zh-CN" altLang="en-US" sz="2400">
                <a:solidFill>
                  <a:schemeClr val="bg1"/>
                </a:solidFill>
                <a:latin typeface="微软雅黑" panose="020B0503020204020204" pitchFamily="34" charset="-122"/>
                <a:ea typeface="微软雅黑" panose="020B0503020204020204" pitchFamily="34" charset="-122"/>
              </a:rPr>
              <a:t>        乙型肝炎主要通过母婴传播和医源性传播，病人的血液、鼻涕、乳汁和唾液中都携带有病毒。</a:t>
            </a:r>
            <a:endParaRPr lang="zh-CN" altLang="en-US" sz="24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chemeClr val="bg1"/>
                </a:solidFill>
              </a:rPr>
              <a:t>甲型肝炎</a:t>
            </a:r>
            <a:endParaRPr lang="zh-CN" altLang="en-US">
              <a:solidFill>
                <a:schemeClr val="bg1"/>
              </a:solidFill>
            </a:endParaRPr>
          </a:p>
        </p:txBody>
      </p:sp>
      <p:sp>
        <p:nvSpPr>
          <p:cNvPr id="3" name="文本框 2"/>
          <p:cNvSpPr txBox="1"/>
          <p:nvPr/>
        </p:nvSpPr>
        <p:spPr>
          <a:xfrm>
            <a:off x="655955" y="1443990"/>
            <a:ext cx="9721215" cy="3969385"/>
          </a:xfrm>
          <a:prstGeom prst="rect">
            <a:avLst/>
          </a:prstGeom>
          <a:noFill/>
        </p:spPr>
        <p:txBody>
          <a:bodyPr wrap="square" rtlCol="0" anchor="t">
            <a:spAutoFit/>
          </a:bodyPr>
          <a:p>
            <a:pPr>
              <a:lnSpc>
                <a:spcPct val="150000"/>
              </a:lnSpc>
            </a:pPr>
            <a:r>
              <a:rPr lang="en-US" altLang="zh-CN" sz="2400" dirty="0">
                <a:solidFill>
                  <a:schemeClr val="bg2"/>
                </a:solidFill>
                <a:latin typeface="微软雅黑" panose="020B0503020204020204" pitchFamily="34" charset="-122"/>
                <a:ea typeface="微软雅黑" panose="020B0503020204020204" pitchFamily="34" charset="-122"/>
                <a:sym typeface="+mn-ea"/>
              </a:rPr>
              <a:t>      </a:t>
            </a:r>
            <a:r>
              <a:rPr lang="zh-CN" altLang="en-US" sz="2400" dirty="0">
                <a:solidFill>
                  <a:schemeClr val="bg2"/>
                </a:solidFill>
                <a:latin typeface="微软雅黑" panose="020B0503020204020204" pitchFamily="34" charset="-122"/>
                <a:ea typeface="微软雅黑" panose="020B0503020204020204" pitchFamily="34" charset="-122"/>
                <a:sym typeface="+mn-ea"/>
              </a:rPr>
              <a:t>甲肝是</a:t>
            </a:r>
            <a:r>
              <a:rPr lang="zh-CN" altLang="en-US" sz="2400" dirty="0">
                <a:solidFill>
                  <a:srgbClr val="FF0000"/>
                </a:solidFill>
                <a:latin typeface="微软雅黑" panose="020B0503020204020204" pitchFamily="34" charset="-122"/>
                <a:ea typeface="微软雅黑" panose="020B0503020204020204" pitchFamily="34" charset="-122"/>
                <a:sym typeface="+mn-ea"/>
              </a:rPr>
              <a:t>以黄疸、乏力、恶心、发烧、厌油</a:t>
            </a:r>
            <a:r>
              <a:rPr lang="zh-CN" altLang="en-US" sz="2400" dirty="0">
                <a:solidFill>
                  <a:schemeClr val="bg2"/>
                </a:solidFill>
                <a:latin typeface="微软雅黑" panose="020B0503020204020204" pitchFamily="34" charset="-122"/>
                <a:ea typeface="微软雅黑" panose="020B0503020204020204" pitchFamily="34" charset="-122"/>
                <a:sym typeface="+mn-ea"/>
              </a:rPr>
              <a:t>等症状为主的传染性疾病，主要危害肝脏。甲肝发生后，无特效性药物，仅需对症治疗，保持体液平衡，一般病程</a:t>
            </a:r>
            <a:r>
              <a:rPr lang="en-US" altLang="zh-CN" sz="2400" dirty="0">
                <a:solidFill>
                  <a:schemeClr val="bg2"/>
                </a:solidFill>
                <a:latin typeface="微软雅黑" panose="020B0503020204020204" pitchFamily="34" charset="-122"/>
                <a:ea typeface="微软雅黑" panose="020B0503020204020204" pitchFamily="34" charset="-122"/>
                <a:sym typeface="+mn-ea"/>
              </a:rPr>
              <a:t>2</a:t>
            </a:r>
            <a:r>
              <a:rPr lang="zh-CN" altLang="en-US" sz="2400" dirty="0">
                <a:solidFill>
                  <a:schemeClr val="bg2"/>
                </a:solidFill>
                <a:latin typeface="微软雅黑" panose="020B0503020204020204" pitchFamily="34" charset="-122"/>
                <a:ea typeface="微软雅黑" panose="020B0503020204020204" pitchFamily="34" charset="-122"/>
                <a:sym typeface="+mn-ea"/>
              </a:rPr>
              <a:t>周左右，即可自行痊愈，预后良好、没有后遗症，且获得终身免疫力，以后基本不会再得甲肝了。</a:t>
            </a:r>
            <a:br>
              <a:rPr lang="zh-CN" altLang="en-US" sz="2400" dirty="0">
                <a:solidFill>
                  <a:schemeClr val="bg2"/>
                </a:solidFill>
                <a:latin typeface="微软雅黑" panose="020B0503020204020204" pitchFamily="34" charset="-122"/>
                <a:ea typeface="微软雅黑" panose="020B0503020204020204" pitchFamily="34" charset="-122"/>
                <a:sym typeface="+mn-ea"/>
              </a:rPr>
            </a:br>
            <a:r>
              <a:rPr lang="zh-CN" altLang="en-US" sz="2400" dirty="0">
                <a:solidFill>
                  <a:schemeClr val="bg2"/>
                </a:solidFill>
                <a:latin typeface="微软雅黑" panose="020B0503020204020204" pitchFamily="34" charset="-122"/>
                <a:ea typeface="微软雅黑" panose="020B0503020204020204" pitchFamily="34" charset="-122"/>
                <a:sym typeface="+mn-ea"/>
              </a:rPr>
              <a:t>        但是年龄越大，甲肝的症状越重，小孩一般没事，成人尤其是老年人的病死率会上升，有些发生爆发性肝炎，应引起注意。最好通过接种甲肝疫苗获得保护性抗体。</a:t>
            </a:r>
            <a:r>
              <a:rPr lang="zh-CN" altLang="en-US" sz="2400" dirty="0">
                <a:solidFill>
                  <a:schemeClr val="bg2"/>
                </a:solidFill>
                <a:sym typeface="+mn-ea"/>
              </a:rPr>
              <a:t> </a:t>
            </a:r>
            <a:endParaRPr lang="zh-CN" altLang="en-US" sz="2400" dirty="0">
              <a:solidFill>
                <a:schemeClr val="bg2"/>
              </a:solidFill>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chemeClr val="bg1"/>
                </a:solidFill>
              </a:rPr>
              <a:t>乙型肝炎</a:t>
            </a:r>
            <a:endParaRPr lang="zh-CN" altLang="en-US">
              <a:solidFill>
                <a:schemeClr val="bg1"/>
              </a:solidFill>
            </a:endParaRPr>
          </a:p>
        </p:txBody>
      </p:sp>
      <p:sp>
        <p:nvSpPr>
          <p:cNvPr id="3" name="文本框 2"/>
          <p:cNvSpPr txBox="1"/>
          <p:nvPr/>
        </p:nvSpPr>
        <p:spPr>
          <a:xfrm>
            <a:off x="655955" y="1443990"/>
            <a:ext cx="9721215" cy="3415030"/>
          </a:xfrm>
          <a:prstGeom prst="rect">
            <a:avLst/>
          </a:prstGeom>
          <a:noFill/>
        </p:spPr>
        <p:txBody>
          <a:bodyPr wrap="square" rtlCol="0" anchor="t">
            <a:spAutoFit/>
          </a:bodyPr>
          <a:p>
            <a:pPr>
              <a:lnSpc>
                <a:spcPct val="150000"/>
              </a:lnSpc>
            </a:pPr>
            <a:r>
              <a:rPr lang="en-US" altLang="zh-CN" sz="2400" dirty="0">
                <a:solidFill>
                  <a:schemeClr val="bg2"/>
                </a:solidFill>
                <a:latin typeface="微软雅黑" panose="020B0503020204020204" pitchFamily="34" charset="-122"/>
                <a:ea typeface="微软雅黑" panose="020B0503020204020204" pitchFamily="34" charset="-122"/>
                <a:sym typeface="+mn-ea"/>
              </a:rPr>
              <a:t>      </a:t>
            </a:r>
            <a:r>
              <a:rPr lang="zh-CN" altLang="en-US" sz="2400" dirty="0">
                <a:solidFill>
                  <a:schemeClr val="bg2"/>
                </a:solidFill>
                <a:latin typeface="微软雅黑" panose="020B0503020204020204" pitchFamily="34" charset="-122"/>
                <a:ea typeface="微软雅黑" panose="020B0503020204020204" pitchFamily="34" charset="-122"/>
                <a:sym typeface="+mn-ea"/>
              </a:rPr>
              <a:t>乙型病毒性肝炎是由乙肝病毒（</a:t>
            </a:r>
            <a:r>
              <a:rPr lang="en-US" altLang="zh-CN" sz="2400" dirty="0">
                <a:solidFill>
                  <a:schemeClr val="bg2"/>
                </a:solidFill>
                <a:latin typeface="微软雅黑" panose="020B0503020204020204" pitchFamily="34" charset="-122"/>
                <a:ea typeface="微软雅黑" panose="020B0503020204020204" pitchFamily="34" charset="-122"/>
                <a:sym typeface="+mn-ea"/>
              </a:rPr>
              <a:t>HBV</a:t>
            </a:r>
            <a:r>
              <a:rPr lang="zh-CN" altLang="en-US" sz="2400" dirty="0">
                <a:solidFill>
                  <a:schemeClr val="bg2"/>
                </a:solidFill>
                <a:latin typeface="微软雅黑" panose="020B0503020204020204" pitchFamily="34" charset="-122"/>
                <a:ea typeface="微软雅黑" panose="020B0503020204020204" pitchFamily="34" charset="-122"/>
                <a:sym typeface="+mn-ea"/>
              </a:rPr>
              <a:t>）引起的、以肝脏炎性病变为主，并可引起多器官损害的一种疾病。乙肝广泛流行于世界各国，主要侵犯儿童及青壮年，少数患者可转化为肝硬化或肝癌。因此，它已成为严重威胁人类健康的世界性疾病，也是我国当前流行</a:t>
            </a:r>
            <a:r>
              <a:rPr lang="zh-CN" altLang="en-US" sz="2400" dirty="0">
                <a:solidFill>
                  <a:srgbClr val="FF0000"/>
                </a:solidFill>
                <a:latin typeface="微软雅黑" panose="020B0503020204020204" pitchFamily="34" charset="-122"/>
                <a:ea typeface="微软雅黑" panose="020B0503020204020204" pitchFamily="34" charset="-122"/>
                <a:sym typeface="+mn-ea"/>
              </a:rPr>
              <a:t>最为广泛、危害性最严重的</a:t>
            </a:r>
            <a:r>
              <a:rPr lang="zh-CN" altLang="en-US" sz="2400" dirty="0">
                <a:solidFill>
                  <a:schemeClr val="bg2"/>
                </a:solidFill>
                <a:latin typeface="微软雅黑" panose="020B0503020204020204" pitchFamily="34" charset="-122"/>
                <a:ea typeface="微软雅黑" panose="020B0503020204020204" pitchFamily="34" charset="-122"/>
                <a:sym typeface="+mn-ea"/>
              </a:rPr>
              <a:t>一种疾病。乙型病毒性肝炎无一定的流行期，一年四季均可发病，但多属散发。近年来乙肝发病率呈明显增高的趋势。</a:t>
            </a:r>
            <a:r>
              <a:rPr lang="zh-CN" altLang="en-US" sz="2400" dirty="0">
                <a:solidFill>
                  <a:schemeClr val="bg2"/>
                </a:solidFill>
                <a:sym typeface="+mn-ea"/>
              </a:rPr>
              <a:t> </a:t>
            </a:r>
            <a:endParaRPr lang="zh-CN" altLang="en-US" sz="2400" dirty="0">
              <a:solidFill>
                <a:schemeClr val="bg2"/>
              </a:solidFill>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3" name="图片 2"/>
          <p:cNvPicPr>
            <a:picLocks noChangeAspect="1"/>
          </p:cNvPicPr>
          <p:nvPr/>
        </p:nvPicPr>
        <p:blipFill>
          <a:blip r:embed="rId1"/>
          <a:stretch>
            <a:fillRect/>
          </a:stretch>
        </p:blipFill>
        <p:spPr>
          <a:xfrm>
            <a:off x="509905" y="692150"/>
            <a:ext cx="9797415" cy="1540510"/>
          </a:xfrm>
          <a:prstGeom prst="rect">
            <a:avLst/>
          </a:prstGeom>
        </p:spPr>
      </p:pic>
      <p:sp>
        <p:nvSpPr>
          <p:cNvPr id="4" name="文本框 3"/>
          <p:cNvSpPr txBox="1"/>
          <p:nvPr/>
        </p:nvSpPr>
        <p:spPr>
          <a:xfrm>
            <a:off x="509905" y="29337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临床表现</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215900" y="2579370"/>
            <a:ext cx="11549380" cy="4542790"/>
          </a:xfrm>
          <a:prstGeom prst="rect">
            <a:avLst/>
          </a:prstGeom>
          <a:noFill/>
        </p:spPr>
        <p:txBody>
          <a:bodyPr wrap="square" rtlCol="0" anchor="t">
            <a:spAutoFit/>
          </a:bodyPr>
          <a:p>
            <a:pPr>
              <a:lnSpc>
                <a:spcPct val="90000"/>
              </a:lnSpc>
              <a:buNone/>
            </a:pPr>
            <a:r>
              <a:rPr lang="en-US" altLang="zh-CN" b="1" dirty="0">
                <a:solidFill>
                  <a:schemeClr val="bg2"/>
                </a:solidFill>
                <a:latin typeface="微软雅黑" panose="020B0503020204020204" pitchFamily="34" charset="-122"/>
                <a:ea typeface="微软雅黑" panose="020B0503020204020204" pitchFamily="34" charset="-122"/>
                <a:sym typeface="+mn-ea"/>
              </a:rPr>
              <a:t>1.</a:t>
            </a:r>
            <a:r>
              <a:rPr lang="zh-CN" altLang="en-US" b="1" dirty="0">
                <a:solidFill>
                  <a:schemeClr val="bg2"/>
                </a:solidFill>
                <a:latin typeface="微软雅黑" panose="020B0503020204020204" pitchFamily="34" charset="-122"/>
                <a:ea typeface="微软雅黑" panose="020B0503020204020204" pitchFamily="34" charset="-122"/>
                <a:sym typeface="+mn-ea"/>
              </a:rPr>
              <a:t>全身症状</a:t>
            </a:r>
            <a:endParaRPr lang="zh-CN" altLang="en-US" b="1" dirty="0">
              <a:solidFill>
                <a:schemeClr val="bg2"/>
              </a:solidFill>
              <a:latin typeface="微软雅黑" panose="020B0503020204020204" pitchFamily="34" charset="-122"/>
              <a:ea typeface="微软雅黑" panose="020B0503020204020204" pitchFamily="34" charset="-122"/>
              <a:sym typeface="+mn-ea"/>
            </a:endParaRPr>
          </a:p>
          <a:p>
            <a:pPr>
              <a:lnSpc>
                <a:spcPct val="90000"/>
              </a:lnSpc>
              <a:buNone/>
            </a:pPr>
            <a:r>
              <a:rPr lang="zh-CN" altLang="en-US" dirty="0">
                <a:solidFill>
                  <a:schemeClr val="bg2"/>
                </a:solidFill>
                <a:latin typeface="微软雅黑" panose="020B0503020204020204" pitchFamily="34" charset="-122"/>
                <a:ea typeface="微软雅黑" panose="020B0503020204020204" pitchFamily="34" charset="-122"/>
                <a:sym typeface="+mn-ea"/>
              </a:rPr>
              <a:t>肝脏会影响人体全身，因肝功能受损，乙肝患者常感到乏力、体力不支、下肢或全身水肿，容易疲劳，打不起精神，失眠、多梦等乙肝症状。少数人还会有类似感冒的乙肝症状。</a:t>
            </a:r>
            <a:endParaRPr lang="zh-CN" altLang="en-US" b="1" dirty="0">
              <a:solidFill>
                <a:schemeClr val="bg2"/>
              </a:solidFill>
              <a:latin typeface="微软雅黑" panose="020B0503020204020204" pitchFamily="34" charset="-122"/>
              <a:ea typeface="微软雅黑" panose="020B0503020204020204" pitchFamily="34" charset="-122"/>
              <a:sym typeface="+mn-ea"/>
            </a:endParaRPr>
          </a:p>
          <a:p>
            <a:pPr>
              <a:lnSpc>
                <a:spcPct val="90000"/>
              </a:lnSpc>
              <a:buNone/>
            </a:pPr>
            <a:r>
              <a:rPr lang="en-US" altLang="zh-CN" b="1" dirty="0">
                <a:solidFill>
                  <a:schemeClr val="bg2"/>
                </a:solidFill>
                <a:latin typeface="微软雅黑" panose="020B0503020204020204" pitchFamily="34" charset="-122"/>
                <a:ea typeface="微软雅黑" panose="020B0503020204020204" pitchFamily="34" charset="-122"/>
                <a:sym typeface="+mn-ea"/>
              </a:rPr>
              <a:t>2.</a:t>
            </a:r>
            <a:r>
              <a:rPr lang="zh-CN" altLang="en-US" b="1" dirty="0">
                <a:solidFill>
                  <a:schemeClr val="bg2"/>
                </a:solidFill>
                <a:latin typeface="微软雅黑" panose="020B0503020204020204" pitchFamily="34" charset="-122"/>
                <a:ea typeface="微软雅黑" panose="020B0503020204020204" pitchFamily="34" charset="-122"/>
                <a:sym typeface="+mn-ea"/>
              </a:rPr>
              <a:t>消化道症状</a:t>
            </a:r>
            <a:endParaRPr lang="zh-CN" altLang="en-US" b="1" dirty="0">
              <a:solidFill>
                <a:schemeClr val="bg2"/>
              </a:solidFill>
              <a:latin typeface="微软雅黑" panose="020B0503020204020204" pitchFamily="34" charset="-122"/>
              <a:ea typeface="微软雅黑" panose="020B0503020204020204" pitchFamily="34" charset="-122"/>
              <a:sym typeface="+mn-ea"/>
            </a:endParaRPr>
          </a:p>
          <a:p>
            <a:pPr>
              <a:lnSpc>
                <a:spcPct val="90000"/>
              </a:lnSpc>
              <a:buNone/>
            </a:pPr>
            <a:r>
              <a:rPr lang="zh-CN" altLang="en-US" dirty="0">
                <a:solidFill>
                  <a:schemeClr val="bg2"/>
                </a:solidFill>
                <a:latin typeface="微软雅黑" panose="020B0503020204020204" pitchFamily="34" charset="-122"/>
                <a:ea typeface="微软雅黑" panose="020B0503020204020204" pitchFamily="34" charset="-122"/>
                <a:sym typeface="+mn-ea"/>
              </a:rPr>
              <a:t>肝脏是人体重要的消化器官，乙肝患者因胆汁分泌减少，常出现食欲不振、恶心、厌油、上腹部不适、腹胀等明显的乙肝症状。</a:t>
            </a:r>
            <a:endParaRPr lang="zh-CN" altLang="en-US" b="1" dirty="0">
              <a:solidFill>
                <a:schemeClr val="bg2"/>
              </a:solidFill>
              <a:latin typeface="微软雅黑" panose="020B0503020204020204" pitchFamily="34" charset="-122"/>
              <a:ea typeface="微软雅黑" panose="020B0503020204020204" pitchFamily="34" charset="-122"/>
              <a:sym typeface="+mn-ea"/>
            </a:endParaRPr>
          </a:p>
          <a:p>
            <a:pPr>
              <a:lnSpc>
                <a:spcPct val="90000"/>
              </a:lnSpc>
              <a:buNone/>
            </a:pPr>
            <a:r>
              <a:rPr lang="en-US" altLang="zh-CN" b="1" dirty="0">
                <a:solidFill>
                  <a:schemeClr val="bg2"/>
                </a:solidFill>
                <a:latin typeface="微软雅黑" panose="020B0503020204020204" pitchFamily="34" charset="-122"/>
                <a:ea typeface="微软雅黑" panose="020B0503020204020204" pitchFamily="34" charset="-122"/>
                <a:sym typeface="+mn-ea"/>
              </a:rPr>
              <a:t>3.</a:t>
            </a:r>
            <a:r>
              <a:rPr lang="zh-CN" altLang="en-US" b="1" dirty="0">
                <a:solidFill>
                  <a:schemeClr val="bg2"/>
                </a:solidFill>
                <a:latin typeface="微软雅黑" panose="020B0503020204020204" pitchFamily="34" charset="-122"/>
                <a:ea typeface="微软雅黑" panose="020B0503020204020204" pitchFamily="34" charset="-122"/>
                <a:sym typeface="+mn-ea"/>
              </a:rPr>
              <a:t>黄疸</a:t>
            </a:r>
            <a:endParaRPr lang="zh-CN" altLang="en-US" b="1" dirty="0">
              <a:solidFill>
                <a:schemeClr val="bg2"/>
              </a:solidFill>
              <a:latin typeface="微软雅黑" panose="020B0503020204020204" pitchFamily="34" charset="-122"/>
              <a:ea typeface="微软雅黑" panose="020B0503020204020204" pitchFamily="34" charset="-122"/>
              <a:sym typeface="+mn-ea"/>
            </a:endParaRPr>
          </a:p>
          <a:p>
            <a:pPr>
              <a:lnSpc>
                <a:spcPct val="90000"/>
              </a:lnSpc>
              <a:buNone/>
            </a:pPr>
            <a:r>
              <a:rPr lang="zh-CN" altLang="en-US" dirty="0">
                <a:solidFill>
                  <a:schemeClr val="bg2"/>
                </a:solidFill>
                <a:latin typeface="微软雅黑" panose="020B0503020204020204" pitchFamily="34" charset="-122"/>
                <a:ea typeface="微软雅黑" panose="020B0503020204020204" pitchFamily="34" charset="-122"/>
                <a:sym typeface="+mn-ea"/>
              </a:rPr>
              <a:t>乙肝患者血液中胆红素浓度增高，会出现黄疸，皮肤、小便发黄，小便呈浓茶色等乙肝症状。</a:t>
            </a:r>
            <a:endParaRPr lang="zh-CN" altLang="en-US" dirty="0">
              <a:solidFill>
                <a:schemeClr val="bg2"/>
              </a:solidFill>
              <a:latin typeface="微软雅黑" panose="020B0503020204020204" pitchFamily="34" charset="-122"/>
              <a:ea typeface="微软雅黑" panose="020B0503020204020204" pitchFamily="34" charset="-122"/>
              <a:sym typeface="+mn-ea"/>
            </a:endParaRPr>
          </a:p>
          <a:p>
            <a:pPr>
              <a:lnSpc>
                <a:spcPct val="80000"/>
              </a:lnSpc>
            </a:pPr>
            <a:r>
              <a:rPr lang="en-US" altLang="zh-CN" b="1" dirty="0">
                <a:solidFill>
                  <a:schemeClr val="bg2"/>
                </a:solidFill>
                <a:latin typeface="微软雅黑" panose="020B0503020204020204" pitchFamily="34" charset="-122"/>
                <a:ea typeface="微软雅黑" panose="020B0503020204020204" pitchFamily="34" charset="-122"/>
                <a:sym typeface="+mn-ea"/>
              </a:rPr>
              <a:t>4.</a:t>
            </a:r>
            <a:r>
              <a:rPr lang="zh-CN" altLang="en-US" b="1" dirty="0">
                <a:solidFill>
                  <a:schemeClr val="bg2"/>
                </a:solidFill>
                <a:latin typeface="微软雅黑" panose="020B0503020204020204" pitchFamily="34" charset="-122"/>
                <a:ea typeface="微软雅黑" panose="020B0503020204020204" pitchFamily="34" charset="-122"/>
                <a:sym typeface="+mn-ea"/>
              </a:rPr>
              <a:t>肝区疼痛</a:t>
            </a:r>
            <a:endParaRPr lang="zh-CN" altLang="en-US" b="1" dirty="0">
              <a:solidFill>
                <a:schemeClr val="bg2"/>
              </a:solidFill>
              <a:latin typeface="微软雅黑" panose="020B0503020204020204" pitchFamily="34" charset="-122"/>
              <a:ea typeface="微软雅黑" panose="020B0503020204020204" pitchFamily="34" charset="-122"/>
              <a:sym typeface="+mn-ea"/>
            </a:endParaRPr>
          </a:p>
          <a:p>
            <a:pPr>
              <a:lnSpc>
                <a:spcPct val="80000"/>
              </a:lnSpc>
            </a:pPr>
            <a:r>
              <a:rPr lang="zh-CN" altLang="en-US" dirty="0">
                <a:solidFill>
                  <a:schemeClr val="bg2"/>
                </a:solidFill>
                <a:latin typeface="微软雅黑" panose="020B0503020204020204" pitchFamily="34" charset="-122"/>
                <a:ea typeface="微软雅黑" panose="020B0503020204020204" pitchFamily="34" charset="-122"/>
                <a:sym typeface="+mn-ea"/>
              </a:rPr>
              <a:t>肝脏一般不会感觉疼痛，但肝表面的肝包膜上有痛觉神经分布，当乙肝恶化时，乙肝患者出现右上腹、右季肋部不适、隐痛等乙肝症状。</a:t>
            </a:r>
            <a:endParaRPr lang="zh-CN" altLang="en-US" b="1" dirty="0">
              <a:solidFill>
                <a:schemeClr val="bg2"/>
              </a:solidFill>
              <a:latin typeface="微软雅黑" panose="020B0503020204020204" pitchFamily="34" charset="-122"/>
              <a:ea typeface="微软雅黑" panose="020B0503020204020204" pitchFamily="34" charset="-122"/>
              <a:sym typeface="+mn-ea"/>
            </a:endParaRPr>
          </a:p>
          <a:p>
            <a:pPr>
              <a:lnSpc>
                <a:spcPct val="80000"/>
              </a:lnSpc>
            </a:pPr>
            <a:r>
              <a:rPr lang="en-US" altLang="zh-CN" b="1" dirty="0">
                <a:solidFill>
                  <a:schemeClr val="bg2"/>
                </a:solidFill>
                <a:latin typeface="微软雅黑" panose="020B0503020204020204" pitchFamily="34" charset="-122"/>
                <a:ea typeface="微软雅黑" panose="020B0503020204020204" pitchFamily="34" charset="-122"/>
                <a:sym typeface="+mn-ea"/>
              </a:rPr>
              <a:t>5.</a:t>
            </a:r>
            <a:r>
              <a:rPr lang="zh-CN" altLang="en-US" b="1" dirty="0">
                <a:solidFill>
                  <a:schemeClr val="bg2"/>
                </a:solidFill>
                <a:latin typeface="微软雅黑" panose="020B0503020204020204" pitchFamily="34" charset="-122"/>
                <a:ea typeface="微软雅黑" panose="020B0503020204020204" pitchFamily="34" charset="-122"/>
                <a:sym typeface="+mn-ea"/>
              </a:rPr>
              <a:t>肝脾肿大</a:t>
            </a:r>
            <a:endParaRPr lang="zh-CN" altLang="en-US" b="1" dirty="0">
              <a:solidFill>
                <a:schemeClr val="bg2"/>
              </a:solidFill>
              <a:latin typeface="微软雅黑" panose="020B0503020204020204" pitchFamily="34" charset="-122"/>
              <a:ea typeface="微软雅黑" panose="020B0503020204020204" pitchFamily="34" charset="-122"/>
              <a:sym typeface="+mn-ea"/>
            </a:endParaRPr>
          </a:p>
          <a:p>
            <a:pPr>
              <a:lnSpc>
                <a:spcPct val="80000"/>
              </a:lnSpc>
            </a:pPr>
            <a:r>
              <a:rPr lang="zh-CN" altLang="en-US" dirty="0">
                <a:solidFill>
                  <a:schemeClr val="bg2"/>
                </a:solidFill>
                <a:latin typeface="微软雅黑" panose="020B0503020204020204" pitchFamily="34" charset="-122"/>
                <a:ea typeface="微软雅黑" panose="020B0503020204020204" pitchFamily="34" charset="-122"/>
                <a:sym typeface="+mn-ea"/>
              </a:rPr>
              <a:t>乙肝患者由于炎症、充血、水肿、胆汁淤积，常有肝脏肿大等乙肝症状。</a:t>
            </a:r>
            <a:endParaRPr lang="zh-CN" altLang="en-US" b="1" dirty="0">
              <a:solidFill>
                <a:schemeClr val="bg2"/>
              </a:solidFill>
              <a:latin typeface="微软雅黑" panose="020B0503020204020204" pitchFamily="34" charset="-122"/>
              <a:ea typeface="微软雅黑" panose="020B0503020204020204" pitchFamily="34" charset="-122"/>
              <a:sym typeface="+mn-ea"/>
            </a:endParaRPr>
          </a:p>
          <a:p>
            <a:pPr>
              <a:lnSpc>
                <a:spcPct val="80000"/>
              </a:lnSpc>
            </a:pPr>
            <a:r>
              <a:rPr lang="en-US" altLang="zh-CN" b="1" dirty="0">
                <a:solidFill>
                  <a:schemeClr val="bg2"/>
                </a:solidFill>
                <a:latin typeface="微软雅黑" panose="020B0503020204020204" pitchFamily="34" charset="-122"/>
                <a:ea typeface="微软雅黑" panose="020B0503020204020204" pitchFamily="34" charset="-122"/>
                <a:sym typeface="+mn-ea"/>
              </a:rPr>
              <a:t>6.</a:t>
            </a:r>
            <a:r>
              <a:rPr lang="zh-CN" altLang="en-US" b="1" dirty="0">
                <a:solidFill>
                  <a:schemeClr val="bg2"/>
                </a:solidFill>
                <a:latin typeface="微软雅黑" panose="020B0503020204020204" pitchFamily="34" charset="-122"/>
                <a:ea typeface="微软雅黑" panose="020B0503020204020204" pitchFamily="34" charset="-122"/>
                <a:sym typeface="+mn-ea"/>
              </a:rPr>
              <a:t>手掌表现</a:t>
            </a:r>
            <a:endParaRPr lang="zh-CN" altLang="en-US" b="1" dirty="0">
              <a:solidFill>
                <a:schemeClr val="bg2"/>
              </a:solidFill>
              <a:latin typeface="微软雅黑" panose="020B0503020204020204" pitchFamily="34" charset="-122"/>
              <a:ea typeface="微软雅黑" panose="020B0503020204020204" pitchFamily="34" charset="-122"/>
              <a:sym typeface="+mn-ea"/>
            </a:endParaRPr>
          </a:p>
          <a:p>
            <a:pPr>
              <a:lnSpc>
                <a:spcPct val="80000"/>
              </a:lnSpc>
            </a:pPr>
            <a:r>
              <a:rPr lang="zh-CN" altLang="en-US" dirty="0">
                <a:solidFill>
                  <a:schemeClr val="bg2"/>
                </a:solidFill>
                <a:latin typeface="微软雅黑" panose="020B0503020204020204" pitchFamily="34" charset="-122"/>
                <a:ea typeface="微软雅黑" panose="020B0503020204020204" pitchFamily="34" charset="-122"/>
                <a:sym typeface="+mn-ea"/>
              </a:rPr>
              <a:t>乙肝患者的手掌表面会充血性发红，两手无名指第二指关节掌面有明显的压痛感等乙肝症状。</a:t>
            </a:r>
            <a:endParaRPr lang="zh-CN" altLang="en-US" b="1" dirty="0">
              <a:solidFill>
                <a:schemeClr val="bg2"/>
              </a:solidFill>
              <a:latin typeface="微软雅黑" panose="020B0503020204020204" pitchFamily="34" charset="-122"/>
              <a:ea typeface="微软雅黑" panose="020B0503020204020204" pitchFamily="34" charset="-122"/>
              <a:sym typeface="+mn-ea"/>
            </a:endParaRPr>
          </a:p>
          <a:p>
            <a:pPr>
              <a:lnSpc>
                <a:spcPct val="80000"/>
              </a:lnSpc>
            </a:pPr>
            <a:r>
              <a:rPr lang="en-US" altLang="zh-CN" b="1" dirty="0">
                <a:solidFill>
                  <a:schemeClr val="bg2"/>
                </a:solidFill>
                <a:latin typeface="微软雅黑" panose="020B0503020204020204" pitchFamily="34" charset="-122"/>
                <a:ea typeface="微软雅黑" panose="020B0503020204020204" pitchFamily="34" charset="-122"/>
                <a:sym typeface="+mn-ea"/>
              </a:rPr>
              <a:t>7.</a:t>
            </a:r>
            <a:r>
              <a:rPr lang="zh-CN" altLang="en-US" b="1" dirty="0">
                <a:solidFill>
                  <a:schemeClr val="bg2"/>
                </a:solidFill>
                <a:latin typeface="微软雅黑" panose="020B0503020204020204" pitchFamily="34" charset="-122"/>
                <a:ea typeface="微软雅黑" panose="020B0503020204020204" pitchFamily="34" charset="-122"/>
                <a:sym typeface="+mn-ea"/>
              </a:rPr>
              <a:t>皮肤表现</a:t>
            </a:r>
            <a:endParaRPr lang="zh-CN" altLang="en-US" b="1" dirty="0">
              <a:solidFill>
                <a:schemeClr val="bg2"/>
              </a:solidFill>
              <a:latin typeface="微软雅黑" panose="020B0503020204020204" pitchFamily="34" charset="-122"/>
              <a:ea typeface="微软雅黑" panose="020B0503020204020204" pitchFamily="34" charset="-122"/>
              <a:sym typeface="+mn-ea"/>
            </a:endParaRPr>
          </a:p>
          <a:p>
            <a:pPr>
              <a:lnSpc>
                <a:spcPct val="80000"/>
              </a:lnSpc>
            </a:pPr>
            <a:r>
              <a:rPr lang="zh-CN" altLang="en-US" dirty="0">
                <a:solidFill>
                  <a:schemeClr val="bg2"/>
                </a:solidFill>
                <a:latin typeface="微软雅黑" panose="020B0503020204020204" pitchFamily="34" charset="-122"/>
                <a:ea typeface="微软雅黑" panose="020B0503020204020204" pitchFamily="34" charset="-122"/>
                <a:sym typeface="+mn-ea"/>
              </a:rPr>
              <a:t>不少慢性肝炎患者特别是肝硬化患者面色晦暗或黝黑，称肝病面容，这可能是由于内分泌失调形成的乙肝症状。同时，乙肝患者皮肤上还会出现蜘蛛痣等。</a:t>
            </a:r>
            <a:endParaRPr lang="zh-CN" altLang="en-US" dirty="0">
              <a:solidFill>
                <a:schemeClr val="bg2"/>
              </a:solidFill>
              <a:latin typeface="微软雅黑" panose="020B0503020204020204" pitchFamily="34" charset="-122"/>
              <a:ea typeface="微软雅黑" panose="020B0503020204020204" pitchFamily="34" charset="-122"/>
              <a:sym typeface="+mn-ea"/>
            </a:endParaRPr>
          </a:p>
          <a:p>
            <a:pPr>
              <a:lnSpc>
                <a:spcPct val="90000"/>
              </a:lnSpc>
              <a:buNone/>
            </a:pPr>
            <a:endParaRPr lang="zh-CN" altLang="en-US" dirty="0">
              <a:solidFill>
                <a:schemeClr val="bg2"/>
              </a:solidFill>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509905" y="2180590"/>
            <a:ext cx="4440555"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特别注意</a:t>
            </a:r>
            <a:r>
              <a:rPr lang="en-US" altLang="zh-CN" sz="2000">
                <a:solidFill>
                  <a:schemeClr val="accent1">
                    <a:lumMod val="60000"/>
                    <a:lumOff val="40000"/>
                  </a:schemeClr>
                </a:solidFill>
                <a:latin typeface="微软雅黑" panose="020B0503020204020204" pitchFamily="34" charset="-122"/>
                <a:ea typeface="微软雅黑" panose="020B0503020204020204" pitchFamily="34" charset="-122"/>
              </a:rPr>
              <a:t>——</a:t>
            </a:r>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乙肝临床表现</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4" name="文本框 3"/>
          <p:cNvSpPr txBox="1"/>
          <p:nvPr/>
        </p:nvSpPr>
        <p:spPr>
          <a:xfrm>
            <a:off x="509905" y="537210"/>
            <a:ext cx="1499870" cy="460375"/>
          </a:xfrm>
          <a:prstGeom prst="rect">
            <a:avLst/>
          </a:prstGeom>
          <a:noFill/>
        </p:spPr>
        <p:txBody>
          <a:bodyPr wrap="square" rtlCol="0" anchor="t">
            <a:spAutoFit/>
          </a:bodyPr>
          <a:p>
            <a:r>
              <a:rPr lang="zh-CN" altLang="en-US" sz="2400">
                <a:solidFill>
                  <a:schemeClr val="accent1">
                    <a:lumMod val="60000"/>
                    <a:lumOff val="40000"/>
                  </a:schemeClr>
                </a:solidFill>
                <a:latin typeface="微软雅黑" panose="020B0503020204020204" pitchFamily="34" charset="-122"/>
                <a:ea typeface="微软雅黑" panose="020B0503020204020204" pitchFamily="34" charset="-122"/>
              </a:rPr>
              <a:t>● 护理</a:t>
            </a:r>
            <a:endParaRPr lang="zh-CN" altLang="en-US" sz="24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208915" y="1393190"/>
            <a:ext cx="8787130" cy="1938020"/>
          </a:xfrm>
          <a:prstGeom prst="rect">
            <a:avLst/>
          </a:prstGeom>
          <a:noFill/>
        </p:spPr>
        <p:txBody>
          <a:bodyPr wrap="square" rtlCol="0" anchor="t">
            <a:spAutoFit/>
          </a:bodyPr>
          <a:p>
            <a:pPr>
              <a:lnSpc>
                <a:spcPct val="150000"/>
              </a:lnSpc>
            </a:pPr>
            <a:r>
              <a:rPr lang="zh-CN" altLang="en-US" sz="2000" dirty="0">
                <a:solidFill>
                  <a:schemeClr val="bg2"/>
                </a:solidFill>
                <a:latin typeface="微软雅黑" panose="020B0503020204020204" pitchFamily="34" charset="-122"/>
                <a:ea typeface="微软雅黑" panose="020B0503020204020204" pitchFamily="34" charset="-122"/>
                <a:sym typeface="+mn-ea"/>
              </a:rPr>
              <a:t>（</a:t>
            </a:r>
            <a:r>
              <a:rPr lang="en-US" altLang="zh-CN" sz="2000" dirty="0">
                <a:solidFill>
                  <a:schemeClr val="bg2"/>
                </a:solidFill>
                <a:latin typeface="微软雅黑" panose="020B0503020204020204" pitchFamily="34" charset="-122"/>
                <a:ea typeface="微软雅黑" panose="020B0503020204020204" pitchFamily="34" charset="-122"/>
                <a:sym typeface="+mn-ea"/>
              </a:rPr>
              <a:t>1</a:t>
            </a:r>
            <a:r>
              <a:rPr lang="zh-CN" altLang="en-US" sz="2000" dirty="0">
                <a:solidFill>
                  <a:schemeClr val="bg2"/>
                </a:solidFill>
                <a:latin typeface="微软雅黑" panose="020B0503020204020204" pitchFamily="34" charset="-122"/>
                <a:ea typeface="微软雅黑" panose="020B0503020204020204" pitchFamily="34" charset="-122"/>
                <a:sym typeface="+mn-ea"/>
              </a:rPr>
              <a:t>）卧床休息</a:t>
            </a:r>
            <a:endParaRPr lang="zh-CN" altLang="en-US" sz="2000" dirty="0">
              <a:solidFill>
                <a:schemeClr val="bg2"/>
              </a:solidFill>
              <a:latin typeface="微软雅黑" panose="020B0503020204020204" pitchFamily="34" charset="-122"/>
              <a:ea typeface="微软雅黑" panose="020B0503020204020204" pitchFamily="34" charset="-122"/>
              <a:sym typeface="+mn-ea"/>
            </a:endParaRPr>
          </a:p>
          <a:p>
            <a:pPr>
              <a:lnSpc>
                <a:spcPct val="150000"/>
              </a:lnSpc>
              <a:buNone/>
            </a:pPr>
            <a:r>
              <a:rPr lang="zh-CN" altLang="en-US" sz="2000" dirty="0">
                <a:solidFill>
                  <a:schemeClr val="bg2"/>
                </a:solidFill>
                <a:latin typeface="微软雅黑" panose="020B0503020204020204" pitchFamily="34" charset="-122"/>
                <a:ea typeface="微软雅黑" panose="020B0503020204020204" pitchFamily="34" charset="-122"/>
                <a:sym typeface="+mn-ea"/>
              </a:rPr>
              <a:t>（</a:t>
            </a:r>
            <a:r>
              <a:rPr lang="en-US" altLang="zh-CN" sz="2000" dirty="0">
                <a:solidFill>
                  <a:schemeClr val="bg2"/>
                </a:solidFill>
                <a:latin typeface="微软雅黑" panose="020B0503020204020204" pitchFamily="34" charset="-122"/>
                <a:ea typeface="微软雅黑" panose="020B0503020204020204" pitchFamily="34" charset="-122"/>
                <a:sym typeface="+mn-ea"/>
              </a:rPr>
              <a:t>2</a:t>
            </a:r>
            <a:r>
              <a:rPr lang="zh-CN" altLang="en-US" sz="2000" dirty="0">
                <a:solidFill>
                  <a:schemeClr val="bg2"/>
                </a:solidFill>
                <a:latin typeface="微软雅黑" panose="020B0503020204020204" pitchFamily="34" charset="-122"/>
                <a:ea typeface="微软雅黑" panose="020B0503020204020204" pitchFamily="34" charset="-122"/>
                <a:sym typeface="+mn-ea"/>
              </a:rPr>
              <a:t>）饮食宜少吃脂肪，适当增加蛋白质和糖的量，多吃水果、蔬菜。</a:t>
            </a:r>
            <a:endParaRPr lang="zh-CN" altLang="en-US" sz="2000" dirty="0">
              <a:solidFill>
                <a:schemeClr val="bg2"/>
              </a:solidFill>
              <a:latin typeface="微软雅黑" panose="020B0503020204020204" pitchFamily="34" charset="-122"/>
              <a:ea typeface="微软雅黑" panose="020B0503020204020204" pitchFamily="34" charset="-122"/>
              <a:sym typeface="+mn-ea"/>
            </a:endParaRPr>
          </a:p>
          <a:p>
            <a:pPr>
              <a:lnSpc>
                <a:spcPct val="150000"/>
              </a:lnSpc>
            </a:pPr>
            <a:endParaRPr lang="zh-CN" altLang="en-US" sz="2000" dirty="0">
              <a:solidFill>
                <a:schemeClr val="bg2"/>
              </a:solidFill>
              <a:latin typeface="微软雅黑" panose="020B0503020204020204" pitchFamily="34" charset="-122"/>
              <a:ea typeface="微软雅黑" panose="020B0503020204020204" pitchFamily="34" charset="-122"/>
              <a:sym typeface="+mn-ea"/>
            </a:endParaRPr>
          </a:p>
          <a:p>
            <a:pPr>
              <a:lnSpc>
                <a:spcPct val="150000"/>
              </a:lnSpc>
              <a:buNone/>
            </a:pPr>
            <a:endParaRPr lang="zh-CN" altLang="en-US" sz="2000" dirty="0">
              <a:solidFill>
                <a:schemeClr val="bg2"/>
              </a:solidFill>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509905" y="3145155"/>
            <a:ext cx="1499870" cy="460375"/>
          </a:xfrm>
          <a:prstGeom prst="rect">
            <a:avLst/>
          </a:prstGeom>
          <a:noFill/>
        </p:spPr>
        <p:txBody>
          <a:bodyPr wrap="square" rtlCol="0" anchor="t">
            <a:spAutoFit/>
          </a:bodyPr>
          <a:p>
            <a:r>
              <a:rPr lang="zh-CN" altLang="en-US" sz="2400">
                <a:solidFill>
                  <a:schemeClr val="accent1">
                    <a:lumMod val="60000"/>
                    <a:lumOff val="40000"/>
                  </a:schemeClr>
                </a:solidFill>
                <a:latin typeface="微软雅黑" panose="020B0503020204020204" pitchFamily="34" charset="-122"/>
                <a:ea typeface="微软雅黑" panose="020B0503020204020204" pitchFamily="34" charset="-122"/>
              </a:rPr>
              <a:t>● 防治</a:t>
            </a:r>
            <a:endParaRPr lang="zh-CN" altLang="en-US" sz="24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509905" y="3831590"/>
            <a:ext cx="7217410" cy="2399665"/>
          </a:xfrm>
          <a:prstGeom prst="rect">
            <a:avLst/>
          </a:prstGeom>
          <a:noFill/>
        </p:spPr>
        <p:txBody>
          <a:bodyPr wrap="square" rtlCol="0" anchor="t">
            <a:spAutoFit/>
          </a:bodyPr>
          <a:p>
            <a:pPr>
              <a:lnSpc>
                <a:spcPct val="150000"/>
              </a:lnSpc>
              <a:buNone/>
            </a:pPr>
            <a:r>
              <a:rPr lang="zh-CN" altLang="en-US" sz="2000" dirty="0">
                <a:solidFill>
                  <a:schemeClr val="bg2"/>
                </a:solidFill>
                <a:latin typeface="微软雅黑" panose="020B0503020204020204" pitchFamily="34" charset="-122"/>
                <a:ea typeface="微软雅黑" panose="020B0503020204020204" pitchFamily="34" charset="-122"/>
                <a:sym typeface="+mn-ea"/>
              </a:rPr>
              <a:t>（</a:t>
            </a:r>
            <a:r>
              <a:rPr lang="en-US" altLang="zh-CN" sz="2000" dirty="0">
                <a:solidFill>
                  <a:schemeClr val="bg2"/>
                </a:solidFill>
                <a:latin typeface="微软雅黑" panose="020B0503020204020204" pitchFamily="34" charset="-122"/>
                <a:ea typeface="微软雅黑" panose="020B0503020204020204" pitchFamily="34" charset="-122"/>
                <a:sym typeface="+mn-ea"/>
              </a:rPr>
              <a:t>1</a:t>
            </a:r>
            <a:r>
              <a:rPr lang="zh-CN" altLang="en-US" sz="2000" dirty="0">
                <a:solidFill>
                  <a:schemeClr val="bg2"/>
                </a:solidFill>
                <a:latin typeface="微软雅黑" panose="020B0503020204020204" pitchFamily="34" charset="-122"/>
                <a:ea typeface="微软雅黑" panose="020B0503020204020204" pitchFamily="34" charset="-122"/>
                <a:sym typeface="+mn-ea"/>
              </a:rPr>
              <a:t>）讲究饮食卫生、个人卫生</a:t>
            </a:r>
            <a:endParaRPr lang="zh-CN" altLang="en-US" sz="2000" dirty="0">
              <a:solidFill>
                <a:schemeClr val="bg2"/>
              </a:solidFill>
              <a:latin typeface="微软雅黑" panose="020B0503020204020204" pitchFamily="34" charset="-122"/>
              <a:ea typeface="微软雅黑" panose="020B0503020204020204" pitchFamily="34" charset="-122"/>
              <a:sym typeface="+mn-ea"/>
            </a:endParaRPr>
          </a:p>
          <a:p>
            <a:pPr>
              <a:lnSpc>
                <a:spcPct val="150000"/>
              </a:lnSpc>
              <a:buNone/>
            </a:pPr>
            <a:r>
              <a:rPr lang="zh-CN" altLang="en-US" sz="2000" dirty="0">
                <a:solidFill>
                  <a:schemeClr val="bg2"/>
                </a:solidFill>
                <a:latin typeface="微软雅黑" panose="020B0503020204020204" pitchFamily="34" charset="-122"/>
                <a:ea typeface="微软雅黑" panose="020B0503020204020204" pitchFamily="34" charset="-122"/>
                <a:sym typeface="+mn-ea"/>
              </a:rPr>
              <a:t>（</a:t>
            </a:r>
            <a:r>
              <a:rPr lang="en-US" altLang="zh-CN" sz="2000" dirty="0">
                <a:solidFill>
                  <a:schemeClr val="bg2"/>
                </a:solidFill>
                <a:latin typeface="微软雅黑" panose="020B0503020204020204" pitchFamily="34" charset="-122"/>
                <a:ea typeface="微软雅黑" panose="020B0503020204020204" pitchFamily="34" charset="-122"/>
                <a:sym typeface="+mn-ea"/>
              </a:rPr>
              <a:t>2</a:t>
            </a:r>
            <a:r>
              <a:rPr lang="zh-CN" altLang="en-US" sz="2000" dirty="0">
                <a:solidFill>
                  <a:schemeClr val="bg2"/>
                </a:solidFill>
                <a:latin typeface="微软雅黑" panose="020B0503020204020204" pitchFamily="34" charset="-122"/>
                <a:ea typeface="微软雅黑" panose="020B0503020204020204" pitchFamily="34" charset="-122"/>
                <a:sym typeface="+mn-ea"/>
              </a:rPr>
              <a:t>）做好日常的消毒工作</a:t>
            </a:r>
            <a:endParaRPr lang="zh-CN" altLang="en-US" sz="2000" dirty="0">
              <a:solidFill>
                <a:schemeClr val="bg2"/>
              </a:solidFill>
              <a:latin typeface="微软雅黑" panose="020B0503020204020204" pitchFamily="34" charset="-122"/>
              <a:ea typeface="微软雅黑" panose="020B0503020204020204" pitchFamily="34" charset="-122"/>
              <a:sym typeface="+mn-ea"/>
            </a:endParaRPr>
          </a:p>
          <a:p>
            <a:pPr>
              <a:lnSpc>
                <a:spcPct val="150000"/>
              </a:lnSpc>
              <a:buNone/>
            </a:pPr>
            <a:r>
              <a:rPr lang="zh-CN" altLang="en-US" sz="2000" dirty="0">
                <a:solidFill>
                  <a:schemeClr val="bg2"/>
                </a:solidFill>
                <a:latin typeface="微软雅黑" panose="020B0503020204020204" pitchFamily="34" charset="-122"/>
                <a:ea typeface="微软雅黑" panose="020B0503020204020204" pitchFamily="34" charset="-122"/>
                <a:sym typeface="+mn-ea"/>
              </a:rPr>
              <a:t>（</a:t>
            </a:r>
            <a:r>
              <a:rPr lang="en-US" altLang="zh-CN" sz="2000" dirty="0">
                <a:solidFill>
                  <a:schemeClr val="bg2"/>
                </a:solidFill>
                <a:latin typeface="微软雅黑" panose="020B0503020204020204" pitchFamily="34" charset="-122"/>
                <a:ea typeface="微软雅黑" panose="020B0503020204020204" pitchFamily="34" charset="-122"/>
                <a:sym typeface="+mn-ea"/>
              </a:rPr>
              <a:t>3</a:t>
            </a:r>
            <a:r>
              <a:rPr lang="zh-CN" altLang="en-US" sz="2000" dirty="0">
                <a:solidFill>
                  <a:schemeClr val="bg2"/>
                </a:solidFill>
                <a:latin typeface="微软雅黑" panose="020B0503020204020204" pitchFamily="34" charset="-122"/>
                <a:ea typeface="微软雅黑" panose="020B0503020204020204" pitchFamily="34" charset="-122"/>
                <a:sym typeface="+mn-ea"/>
              </a:rPr>
              <a:t>）预防接种按严格的消毒要求操作</a:t>
            </a:r>
            <a:endParaRPr lang="zh-CN" altLang="en-US" sz="2000" dirty="0">
              <a:solidFill>
                <a:schemeClr val="bg2"/>
              </a:solidFill>
              <a:latin typeface="微软雅黑" panose="020B0503020204020204" pitchFamily="34" charset="-122"/>
              <a:ea typeface="微软雅黑" panose="020B0503020204020204" pitchFamily="34" charset="-122"/>
              <a:sym typeface="+mn-ea"/>
            </a:endParaRPr>
          </a:p>
          <a:p>
            <a:pPr>
              <a:lnSpc>
                <a:spcPct val="150000"/>
              </a:lnSpc>
              <a:buNone/>
            </a:pPr>
            <a:r>
              <a:rPr lang="zh-CN" altLang="en-US" sz="2000" dirty="0">
                <a:solidFill>
                  <a:schemeClr val="bg2"/>
                </a:solidFill>
                <a:latin typeface="微软雅黑" panose="020B0503020204020204" pitchFamily="34" charset="-122"/>
                <a:ea typeface="微软雅黑" panose="020B0503020204020204" pitchFamily="34" charset="-122"/>
                <a:sym typeface="+mn-ea"/>
              </a:rPr>
              <a:t>（</a:t>
            </a:r>
            <a:r>
              <a:rPr lang="en-US" altLang="zh-CN" sz="2000" dirty="0">
                <a:solidFill>
                  <a:schemeClr val="bg2"/>
                </a:solidFill>
                <a:latin typeface="微软雅黑" panose="020B0503020204020204" pitchFamily="34" charset="-122"/>
                <a:ea typeface="微软雅黑" panose="020B0503020204020204" pitchFamily="34" charset="-122"/>
                <a:sym typeface="+mn-ea"/>
              </a:rPr>
              <a:t>4</a:t>
            </a:r>
            <a:r>
              <a:rPr lang="zh-CN" altLang="en-US" sz="2000" dirty="0">
                <a:solidFill>
                  <a:schemeClr val="bg2"/>
                </a:solidFill>
                <a:latin typeface="微软雅黑" panose="020B0503020204020204" pitchFamily="34" charset="-122"/>
                <a:ea typeface="微软雅黑" panose="020B0503020204020204" pitchFamily="34" charset="-122"/>
                <a:sym typeface="+mn-ea"/>
              </a:rPr>
              <a:t>）定期进行健康检查</a:t>
            </a:r>
            <a:endParaRPr lang="zh-CN" altLang="en-US" sz="2000" dirty="0">
              <a:solidFill>
                <a:schemeClr val="bg2"/>
              </a:solidFill>
              <a:latin typeface="微软雅黑" panose="020B0503020204020204" pitchFamily="34" charset="-122"/>
              <a:ea typeface="微软雅黑" panose="020B0503020204020204" pitchFamily="34" charset="-122"/>
              <a:sym typeface="+mn-ea"/>
            </a:endParaRPr>
          </a:p>
          <a:p>
            <a:pPr>
              <a:lnSpc>
                <a:spcPct val="150000"/>
              </a:lnSpc>
              <a:buNone/>
            </a:pPr>
            <a:r>
              <a:rPr lang="zh-CN" altLang="en-US" sz="2000" dirty="0">
                <a:solidFill>
                  <a:schemeClr val="bg2"/>
                </a:solidFill>
                <a:latin typeface="微软雅黑" panose="020B0503020204020204" pitchFamily="34" charset="-122"/>
                <a:ea typeface="微软雅黑" panose="020B0503020204020204" pitchFamily="34" charset="-122"/>
                <a:sym typeface="+mn-ea"/>
              </a:rPr>
              <a:t>（</a:t>
            </a:r>
            <a:r>
              <a:rPr lang="en-US" altLang="zh-CN" sz="2000" dirty="0">
                <a:solidFill>
                  <a:schemeClr val="bg2"/>
                </a:solidFill>
                <a:latin typeface="微软雅黑" panose="020B0503020204020204" pitchFamily="34" charset="-122"/>
                <a:ea typeface="微软雅黑" panose="020B0503020204020204" pitchFamily="34" charset="-122"/>
                <a:sym typeface="+mn-ea"/>
              </a:rPr>
              <a:t>5</a:t>
            </a:r>
            <a:r>
              <a:rPr lang="zh-CN" altLang="en-US" sz="2000" dirty="0">
                <a:solidFill>
                  <a:schemeClr val="bg2"/>
                </a:solidFill>
                <a:latin typeface="微软雅黑" panose="020B0503020204020204" pitchFamily="34" charset="-122"/>
                <a:ea typeface="微软雅黑" panose="020B0503020204020204" pitchFamily="34" charset="-122"/>
                <a:sym typeface="+mn-ea"/>
              </a:rPr>
              <a:t>）早发现、早隔离病人</a:t>
            </a:r>
            <a:endParaRPr lang="zh-CN" altLang="en-US" sz="20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23520" y="191770"/>
            <a:ext cx="6339840" cy="746125"/>
          </a:xfrm>
        </p:spPr>
        <p:txBody>
          <a:bodyPr/>
          <a:p>
            <a:r>
              <a:rPr lang="zh-CN" altLang="en-US">
                <a:solidFill>
                  <a:schemeClr val="bg1"/>
                </a:solidFill>
                <a:sym typeface="+mn-ea"/>
              </a:rPr>
              <a:t>病毒性</a:t>
            </a:r>
            <a:r>
              <a:rPr lang="en-US" altLang="zh-CN">
                <a:solidFill>
                  <a:schemeClr val="bg1"/>
                </a:solidFill>
                <a:sym typeface="+mn-ea"/>
              </a:rPr>
              <a:t>——</a:t>
            </a:r>
            <a:r>
              <a:rPr lang="zh-CN" altLang="en-US">
                <a:solidFill>
                  <a:schemeClr val="bg1"/>
                </a:solidFill>
              </a:rPr>
              <a:t>（</a:t>
            </a:r>
            <a:r>
              <a:rPr lang="en-US" altLang="zh-CN">
                <a:solidFill>
                  <a:schemeClr val="bg1"/>
                </a:solidFill>
              </a:rPr>
              <a:t>7</a:t>
            </a:r>
            <a:r>
              <a:rPr lang="zh-CN" altLang="en-US">
                <a:solidFill>
                  <a:schemeClr val="bg1"/>
                </a:solidFill>
              </a:rPr>
              <a:t>）	手足口病</a:t>
            </a:r>
            <a:endParaRPr lang="zh-CN" altLang="en-US">
              <a:solidFill>
                <a:schemeClr val="bg1"/>
              </a:solidFill>
            </a:endParaRPr>
          </a:p>
        </p:txBody>
      </p:sp>
      <p:sp>
        <p:nvSpPr>
          <p:cNvPr id="3" name="文本框 2"/>
          <p:cNvSpPr txBox="1"/>
          <p:nvPr/>
        </p:nvSpPr>
        <p:spPr>
          <a:xfrm>
            <a:off x="335280" y="241300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临床表现</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335280" y="4403090"/>
            <a:ext cx="1073785"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●防治</a:t>
            </a:r>
            <a:endParaRPr lang="en-US" altLang="zh-CN"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544195" y="5001895"/>
            <a:ext cx="7816850" cy="1753235"/>
          </a:xfrm>
          <a:prstGeom prst="rect">
            <a:avLst/>
          </a:prstGeom>
          <a:noFill/>
        </p:spPr>
        <p:txBody>
          <a:bodyPr wrap="square" rtlCol="0" anchor="t">
            <a:spAutoFit/>
          </a:bodyPr>
          <a:p>
            <a:r>
              <a:rPr lang="en-US" altLang="zh-CN">
                <a:solidFill>
                  <a:schemeClr val="bg1"/>
                </a:solidFill>
                <a:latin typeface="微软雅黑" panose="020B0503020204020204" pitchFamily="34" charset="-122"/>
                <a:ea typeface="微软雅黑" panose="020B0503020204020204" pitchFamily="34" charset="-122"/>
              </a:rPr>
              <a:t> </a:t>
            </a:r>
            <a:r>
              <a:rPr lang="zh-CN" altLang="en-US">
                <a:solidFill>
                  <a:schemeClr val="bg1"/>
                </a:solidFill>
                <a:latin typeface="微软雅黑" panose="020B0503020204020204" pitchFamily="34" charset="-122"/>
                <a:ea typeface="微软雅黑" panose="020B0503020204020204" pitchFamily="34" charset="-122"/>
              </a:rPr>
              <a:t>①</a:t>
            </a:r>
            <a:r>
              <a:rPr>
                <a:solidFill>
                  <a:schemeClr val="bg1"/>
                </a:solidFill>
                <a:latin typeface="微软雅黑" panose="020B0503020204020204" pitchFamily="34" charset="-122"/>
                <a:ea typeface="微软雅黑" panose="020B0503020204020204" pitchFamily="34" charset="-122"/>
              </a:rPr>
              <a:t>衣服、被褥要清洁，衣着要舒适、柔软，经常更换。</a:t>
            </a:r>
            <a:endParaRPr>
              <a:solidFill>
                <a:schemeClr val="bg1"/>
              </a:solidFill>
              <a:latin typeface="微软雅黑" panose="020B0503020204020204" pitchFamily="34" charset="-122"/>
              <a:ea typeface="微软雅黑" panose="020B0503020204020204" pitchFamily="34" charset="-122"/>
            </a:endParaRPr>
          </a:p>
          <a:p>
            <a:r>
              <a:rPr>
                <a:solidFill>
                  <a:schemeClr val="bg1"/>
                </a:solidFill>
                <a:latin typeface="微软雅黑" panose="020B0503020204020204" pitchFamily="34" charset="-122"/>
                <a:ea typeface="微软雅黑" panose="020B0503020204020204" pitchFamily="34" charset="-122"/>
              </a:rPr>
              <a:t>② 剪短婴幼儿的指甲，必要时包裹婴幼儿的双手，防止抓破皮疹，手足部皮疹初期可</a:t>
            </a:r>
            <a:endParaRPr>
              <a:solidFill>
                <a:schemeClr val="bg1"/>
              </a:solidFill>
              <a:latin typeface="微软雅黑" panose="020B0503020204020204" pitchFamily="34" charset="-122"/>
              <a:ea typeface="微软雅黑" panose="020B0503020204020204" pitchFamily="34" charset="-122"/>
            </a:endParaRPr>
          </a:p>
          <a:p>
            <a:r>
              <a:rPr>
                <a:solidFill>
                  <a:schemeClr val="bg1"/>
                </a:solidFill>
                <a:latin typeface="微软雅黑" panose="020B0503020204020204" pitchFamily="34" charset="-122"/>
                <a:ea typeface="微软雅黑" panose="020B0503020204020204" pitchFamily="34" charset="-122"/>
              </a:rPr>
              <a:t>涂炉甘石洗剂。</a:t>
            </a:r>
            <a:endParaRPr>
              <a:solidFill>
                <a:schemeClr val="bg1"/>
              </a:solidFill>
              <a:latin typeface="微软雅黑" panose="020B0503020204020204" pitchFamily="34" charset="-122"/>
              <a:ea typeface="微软雅黑" panose="020B0503020204020204" pitchFamily="34" charset="-122"/>
            </a:endParaRPr>
          </a:p>
          <a:p>
            <a:r>
              <a:rPr>
                <a:solidFill>
                  <a:schemeClr val="bg1"/>
                </a:solidFill>
                <a:latin typeface="微软雅黑" panose="020B0503020204020204" pitchFamily="34" charset="-122"/>
                <a:ea typeface="微软雅黑" panose="020B0503020204020204" pitchFamily="34" charset="-122"/>
              </a:rPr>
              <a:t>③ 严格实行消毒措施，婴幼儿使用的奶嘴、奶瓶应消毒。</a:t>
            </a:r>
            <a:endParaRPr>
              <a:solidFill>
                <a:schemeClr val="bg1"/>
              </a:solidFill>
              <a:latin typeface="微软雅黑" panose="020B0503020204020204" pitchFamily="34" charset="-122"/>
              <a:ea typeface="微软雅黑" panose="020B0503020204020204" pitchFamily="34" charset="-122"/>
            </a:endParaRPr>
          </a:p>
          <a:p>
            <a:r>
              <a:rPr>
                <a:solidFill>
                  <a:schemeClr val="bg1"/>
                </a:solidFill>
                <a:latin typeface="微软雅黑" panose="020B0503020204020204" pitchFamily="34" charset="-122"/>
                <a:ea typeface="微软雅黑" panose="020B0503020204020204" pitchFamily="34" charset="-122"/>
              </a:rPr>
              <a:t>④ 严格执行隔离制度，避免交叉感染。</a:t>
            </a:r>
            <a:endParaRPr>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35280" y="86741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流行特点</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89915" y="1266190"/>
            <a:ext cx="9320530" cy="922020"/>
          </a:xfrm>
          <a:prstGeom prst="rect">
            <a:avLst/>
          </a:prstGeom>
          <a:noFill/>
        </p:spPr>
        <p:txBody>
          <a:bodyPr wrap="square" rtlCol="0" anchor="t">
            <a:spAutoFit/>
          </a:bodyPr>
          <a:p>
            <a:pPr algn="l">
              <a:lnSpc>
                <a:spcPct val="150000"/>
              </a:lnSpc>
            </a:pPr>
            <a:r>
              <a:rPr lang="en-US" altLang="zh-CN">
                <a:solidFill>
                  <a:schemeClr val="bg1"/>
                </a:solidFill>
                <a:latin typeface="微软雅黑" panose="020B0503020204020204" pitchFamily="34" charset="-122"/>
                <a:ea typeface="微软雅黑" panose="020B0503020204020204" pitchFamily="34" charset="-122"/>
              </a:rPr>
              <a:t>       </a:t>
            </a:r>
            <a:r>
              <a:rPr lang="zh-CN" altLang="en-US">
                <a:solidFill>
                  <a:schemeClr val="bg1"/>
                </a:solidFill>
                <a:latin typeface="微软雅黑" panose="020B0503020204020204" pitchFamily="34" charset="-122"/>
                <a:ea typeface="微软雅黑" panose="020B0503020204020204" pitchFamily="34" charset="-122"/>
              </a:rPr>
              <a:t>手足口病患者的水疱、咽分泌物以及粪便中均带有病毒，该病传播途径较多，消化道、</a:t>
            </a:r>
            <a:endParaRPr lang="zh-CN" altLang="en-US">
              <a:solidFill>
                <a:schemeClr val="bg1"/>
              </a:solidFill>
              <a:latin typeface="微软雅黑" panose="020B0503020204020204" pitchFamily="34" charset="-122"/>
              <a:ea typeface="微软雅黑" panose="020B0503020204020204" pitchFamily="34" charset="-122"/>
            </a:endParaRPr>
          </a:p>
          <a:p>
            <a:pPr algn="l">
              <a:lnSpc>
                <a:spcPct val="150000"/>
              </a:lnSpc>
            </a:pPr>
            <a:r>
              <a:rPr lang="zh-CN" altLang="en-US">
                <a:solidFill>
                  <a:schemeClr val="bg1"/>
                </a:solidFill>
                <a:latin typeface="微软雅黑" panose="020B0503020204020204" pitchFamily="34" charset="-122"/>
                <a:ea typeface="微软雅黑" panose="020B0503020204020204" pitchFamily="34" charset="-122"/>
              </a:rPr>
              <a:t>呼吸道以及接触均可传播。该病主要流行季节为夏季，多见于 5 岁以下的婴幼儿。</a:t>
            </a:r>
            <a:endParaRPr lang="zh-CN" altLang="en-US">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1835150" y="2413000"/>
            <a:ext cx="8075930" cy="2561590"/>
          </a:xfrm>
          <a:prstGeom prst="rect">
            <a:avLst/>
          </a:prstGeom>
        </p:spPr>
      </p:pic>
      <p:pic>
        <p:nvPicPr>
          <p:cNvPr id="55299" name="图片 45060" descr="sjk"/>
          <p:cNvPicPr>
            <a:picLocks noChangeAspect="1"/>
          </p:cNvPicPr>
          <p:nvPr/>
        </p:nvPicPr>
        <p:blipFill>
          <a:blip r:embed="rId2"/>
          <a:srcRect l="66818" b="51111"/>
          <a:stretch>
            <a:fillRect/>
          </a:stretch>
        </p:blipFill>
        <p:spPr>
          <a:xfrm>
            <a:off x="9752965" y="24130"/>
            <a:ext cx="2591435" cy="2787650"/>
          </a:xfrm>
          <a:prstGeom prst="rect">
            <a:avLst/>
          </a:prstGeom>
          <a:noFill/>
          <a:ln w="9525">
            <a:noFill/>
          </a:ln>
        </p:spPr>
      </p:pic>
      <p:pic>
        <p:nvPicPr>
          <p:cNvPr id="8" name="图片 45060" descr="sjk"/>
          <p:cNvPicPr>
            <a:picLocks noChangeAspect="1"/>
          </p:cNvPicPr>
          <p:nvPr/>
        </p:nvPicPr>
        <p:blipFill>
          <a:blip r:embed="rId2"/>
          <a:srcRect l="3244" t="55324" r="68217" b="2009"/>
          <a:stretch>
            <a:fillRect/>
          </a:stretch>
        </p:blipFill>
        <p:spPr>
          <a:xfrm>
            <a:off x="9910445" y="2811780"/>
            <a:ext cx="2681605" cy="2926080"/>
          </a:xfrm>
          <a:prstGeom prst="rect">
            <a:avLst/>
          </a:prstGeom>
          <a:noFill/>
          <a:ln w="9525">
            <a:noFill/>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23520" y="191770"/>
            <a:ext cx="6356350" cy="746125"/>
          </a:xfrm>
        </p:spPr>
        <p:txBody>
          <a:bodyPr/>
          <a:p>
            <a:r>
              <a:rPr lang="zh-CN" altLang="en-US">
                <a:solidFill>
                  <a:schemeClr val="bg1"/>
                </a:solidFill>
              </a:rPr>
              <a:t>细菌性</a:t>
            </a:r>
            <a:r>
              <a:rPr lang="en-US" altLang="zh-CN">
                <a:solidFill>
                  <a:schemeClr val="bg1"/>
                </a:solidFill>
              </a:rPr>
              <a:t>——</a:t>
            </a:r>
            <a:r>
              <a:rPr lang="zh-CN" altLang="en-US">
                <a:solidFill>
                  <a:schemeClr val="bg1"/>
                </a:solidFill>
              </a:rPr>
              <a:t>（</a:t>
            </a:r>
            <a:r>
              <a:rPr lang="en-US" altLang="zh-CN">
                <a:solidFill>
                  <a:schemeClr val="bg1"/>
                </a:solidFill>
              </a:rPr>
              <a:t>1</a:t>
            </a:r>
            <a:r>
              <a:rPr lang="zh-CN" altLang="en-US">
                <a:solidFill>
                  <a:schemeClr val="bg1"/>
                </a:solidFill>
              </a:rPr>
              <a:t>）手足口病</a:t>
            </a:r>
            <a:endParaRPr lang="zh-CN" altLang="en-US">
              <a:solidFill>
                <a:schemeClr val="bg1"/>
              </a:solidFill>
            </a:endParaRPr>
          </a:p>
        </p:txBody>
      </p:sp>
      <p:sp>
        <p:nvSpPr>
          <p:cNvPr id="3" name="文本框 2"/>
          <p:cNvSpPr txBox="1"/>
          <p:nvPr/>
        </p:nvSpPr>
        <p:spPr>
          <a:xfrm>
            <a:off x="335280" y="241300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临床表现</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335280" y="5491480"/>
            <a:ext cx="1073785"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●防治</a:t>
            </a:r>
            <a:endParaRPr lang="en-US" altLang="zh-CN"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35280" y="86741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流行特点</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89915" y="1266190"/>
            <a:ext cx="9320530" cy="922020"/>
          </a:xfrm>
          <a:prstGeom prst="rect">
            <a:avLst/>
          </a:prstGeom>
          <a:noFill/>
        </p:spPr>
        <p:txBody>
          <a:bodyPr wrap="square" rtlCol="0" anchor="t">
            <a:spAutoFit/>
          </a:bodyPr>
          <a:p>
            <a:pPr algn="l">
              <a:lnSpc>
                <a:spcPct val="150000"/>
              </a:lnSpc>
            </a:pPr>
            <a:r>
              <a:rPr lang="en-US" altLang="zh-CN">
                <a:solidFill>
                  <a:schemeClr val="bg1"/>
                </a:solidFill>
                <a:latin typeface="微软雅黑" panose="020B0503020204020204" pitchFamily="34" charset="-122"/>
                <a:ea typeface="微软雅黑" panose="020B0503020204020204" pitchFamily="34" charset="-122"/>
              </a:rPr>
              <a:t>       </a:t>
            </a:r>
            <a:r>
              <a:rPr lang="zh-CN" altLang="en-US">
                <a:solidFill>
                  <a:schemeClr val="bg1"/>
                </a:solidFill>
                <a:latin typeface="微软雅黑" panose="020B0503020204020204" pitchFamily="34" charset="-122"/>
                <a:ea typeface="微软雅黑" panose="020B0503020204020204" pitchFamily="34" charset="-122"/>
              </a:rPr>
              <a:t>患者和病原体携带者是主要传染源，该病由空气飞沫传播，多发于冬春季节，5～15 岁期间最易感染。</a:t>
            </a:r>
            <a:endParaRPr lang="zh-CN" altLang="en-US">
              <a:solidFill>
                <a:schemeClr val="bg1"/>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1835150" y="2433320"/>
            <a:ext cx="8114030" cy="3304540"/>
          </a:xfrm>
          <a:prstGeom prst="rect">
            <a:avLst/>
          </a:prstGeom>
        </p:spPr>
      </p:pic>
      <p:sp>
        <p:nvSpPr>
          <p:cNvPr id="12" name="文本框 11"/>
          <p:cNvSpPr txBox="1"/>
          <p:nvPr/>
        </p:nvSpPr>
        <p:spPr>
          <a:xfrm>
            <a:off x="787400" y="6000750"/>
            <a:ext cx="7461250" cy="368300"/>
          </a:xfrm>
          <a:prstGeom prst="rect">
            <a:avLst/>
          </a:prstGeom>
          <a:noFill/>
        </p:spPr>
        <p:txBody>
          <a:bodyPr wrap="square" rtlCol="0" anchor="t">
            <a:spAutoFit/>
          </a:bodyPr>
          <a:p>
            <a:r>
              <a:rPr lang="zh-CN" altLang="en-US">
                <a:solidFill>
                  <a:schemeClr val="bg1"/>
                </a:solidFill>
                <a:latin typeface="微软雅黑" panose="020B0503020204020204" pitchFamily="34" charset="-122"/>
                <a:ea typeface="微软雅黑" panose="020B0503020204020204" pitchFamily="34" charset="-122"/>
              </a:rPr>
              <a:t>严格执行隔离制度，实施消毒措施，注意保持口腔和皮肤卫生。</a:t>
            </a:r>
            <a:endParaRPr lang="zh-CN" altLang="en-US">
              <a:solidFill>
                <a:schemeClr val="bg1"/>
              </a:solidFill>
              <a:latin typeface="微软雅黑" panose="020B0503020204020204" pitchFamily="34" charset="-122"/>
              <a:ea typeface="微软雅黑" panose="020B0503020204020204" pitchFamily="34" charset="-122"/>
            </a:endParaRPr>
          </a:p>
        </p:txBody>
      </p:sp>
      <p:pic>
        <p:nvPicPr>
          <p:cNvPr id="31753" name="图片 31752" descr="2_n"/>
          <p:cNvPicPr>
            <a:picLocks noChangeAspect="1"/>
          </p:cNvPicPr>
          <p:nvPr/>
        </p:nvPicPr>
        <p:blipFill>
          <a:blip r:embed="rId2"/>
          <a:stretch>
            <a:fillRect/>
          </a:stretch>
        </p:blipFill>
        <p:spPr>
          <a:xfrm>
            <a:off x="9910445" y="268605"/>
            <a:ext cx="2252980" cy="2543175"/>
          </a:xfrm>
          <a:prstGeom prst="rect">
            <a:avLst/>
          </a:prstGeom>
          <a:noFill/>
          <a:ln w="9525">
            <a:noFill/>
          </a:ln>
        </p:spPr>
      </p:pic>
      <p:pic>
        <p:nvPicPr>
          <p:cNvPr id="59398" name="图片 59397" descr="01300000166964121725252293332"/>
          <p:cNvPicPr>
            <a:picLocks noChangeAspect="1"/>
          </p:cNvPicPr>
          <p:nvPr/>
        </p:nvPicPr>
        <p:blipFill>
          <a:blip r:embed="rId3"/>
          <a:stretch>
            <a:fillRect/>
          </a:stretch>
        </p:blipFill>
        <p:spPr>
          <a:xfrm>
            <a:off x="9910445" y="2811780"/>
            <a:ext cx="2216150" cy="1477645"/>
          </a:xfrm>
          <a:prstGeom prst="rect">
            <a:avLst/>
          </a:prstGeom>
          <a:noFill/>
          <a:ln w="9525">
            <a:noFill/>
          </a:ln>
        </p:spPr>
      </p:pic>
      <p:pic>
        <p:nvPicPr>
          <p:cNvPr id="59396" name="图片 59395" descr="1311E0I2A0-14005_lit"/>
          <p:cNvPicPr>
            <a:picLocks noChangeAspect="1"/>
          </p:cNvPicPr>
          <p:nvPr/>
        </p:nvPicPr>
        <p:blipFill>
          <a:blip r:embed="rId4"/>
          <a:stretch>
            <a:fillRect/>
          </a:stretch>
        </p:blipFill>
        <p:spPr>
          <a:xfrm>
            <a:off x="9910445" y="4289425"/>
            <a:ext cx="2390775" cy="16383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1753"/>
                                        </p:tgtEl>
                                        <p:attrNameLst>
                                          <p:attrName>style.visibility</p:attrName>
                                        </p:attrNameLst>
                                      </p:cBhvr>
                                      <p:to>
                                        <p:strVal val="visible"/>
                                      </p:to>
                                    </p:set>
                                    <p:animEffect transition="in" filter="dissolve">
                                      <p:cBhvr>
                                        <p:cTn id="7" dur="500"/>
                                        <p:tgtEl>
                                          <p:spTgt spid="31753"/>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9398"/>
                                        </p:tgtEl>
                                        <p:attrNameLst>
                                          <p:attrName>style.visibility</p:attrName>
                                        </p:attrNameLst>
                                      </p:cBhvr>
                                      <p:to>
                                        <p:strVal val="visible"/>
                                      </p:to>
                                    </p:set>
                                    <p:anim calcmode="lin" valueType="num">
                                      <p:cBhvr additive="base">
                                        <p:cTn id="11" dur="500" fill="hold"/>
                                        <p:tgtEl>
                                          <p:spTgt spid="59398"/>
                                        </p:tgtEl>
                                        <p:attrNameLst>
                                          <p:attrName>ppt_x</p:attrName>
                                        </p:attrNameLst>
                                      </p:cBhvr>
                                      <p:tavLst>
                                        <p:tav tm="0">
                                          <p:val>
                                            <p:strVal val="#ppt_x"/>
                                          </p:val>
                                        </p:tav>
                                        <p:tav tm="100000">
                                          <p:val>
                                            <p:strVal val="#ppt_x"/>
                                          </p:val>
                                        </p:tav>
                                      </p:tavLst>
                                    </p:anim>
                                    <p:anim calcmode="lin" valueType="num">
                                      <p:cBhvr additive="base">
                                        <p:cTn id="12" dur="500" fill="hold"/>
                                        <p:tgtEl>
                                          <p:spTgt spid="59398"/>
                                        </p:tgtEl>
                                        <p:attrNameLst>
                                          <p:attrName>ppt_y</p:attrName>
                                        </p:attrNameLst>
                                      </p:cBhvr>
                                      <p:tavLst>
                                        <p:tav tm="0">
                                          <p:val>
                                            <p:strVal val="1+#ppt_h/2"/>
                                          </p:val>
                                        </p:tav>
                                        <p:tav tm="100000">
                                          <p:val>
                                            <p:strVal val="#ppt_y"/>
                                          </p:val>
                                        </p:tav>
                                      </p:tavLst>
                                    </p:anim>
                                  </p:childTnLst>
                                </p:cTn>
                              </p:par>
                              <p:par>
                                <p:cTn id="13" presetID="17" presetClass="entr" presetSubtype="10" fill="hold" nodeType="withEffect">
                                  <p:stCondLst>
                                    <p:cond delay="0"/>
                                  </p:stCondLst>
                                  <p:childTnLst>
                                    <p:set>
                                      <p:cBhvr>
                                        <p:cTn id="14" dur="1" fill="hold">
                                          <p:stCondLst>
                                            <p:cond delay="0"/>
                                          </p:stCondLst>
                                        </p:cTn>
                                        <p:tgtEl>
                                          <p:spTgt spid="59396"/>
                                        </p:tgtEl>
                                        <p:attrNameLst>
                                          <p:attrName>style.visibility</p:attrName>
                                        </p:attrNameLst>
                                      </p:cBhvr>
                                      <p:to>
                                        <p:strVal val="visible"/>
                                      </p:to>
                                    </p:set>
                                    <p:anim calcmode="lin" valueType="num">
                                      <p:cBhvr>
                                        <p:cTn id="15" dur="500" fill="hold"/>
                                        <p:tgtEl>
                                          <p:spTgt spid="59396"/>
                                        </p:tgtEl>
                                        <p:attrNameLst>
                                          <p:attrName>ppt_w</p:attrName>
                                        </p:attrNameLst>
                                      </p:cBhvr>
                                      <p:tavLst>
                                        <p:tav tm="0">
                                          <p:val>
                                            <p:fltVal val="0.000000"/>
                                          </p:val>
                                        </p:tav>
                                        <p:tav tm="100000">
                                          <p:val>
                                            <p:strVal val="#ppt_w"/>
                                          </p:val>
                                        </p:tav>
                                      </p:tavLst>
                                    </p:anim>
                                    <p:anim calcmode="lin" valueType="num">
                                      <p:cBhvr>
                                        <p:cTn id="16" dur="500" fill="hold"/>
                                        <p:tgtEl>
                                          <p:spTgt spid="5939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23520" y="191770"/>
            <a:ext cx="7224395" cy="746125"/>
          </a:xfrm>
        </p:spPr>
        <p:txBody>
          <a:bodyPr/>
          <a:p>
            <a:r>
              <a:rPr lang="zh-CN" altLang="en-US">
                <a:solidFill>
                  <a:schemeClr val="bg1"/>
                </a:solidFill>
              </a:rPr>
              <a:t>细菌性</a:t>
            </a:r>
            <a:r>
              <a:rPr lang="en-US" altLang="zh-CN">
                <a:solidFill>
                  <a:schemeClr val="bg1"/>
                </a:solidFill>
              </a:rPr>
              <a:t>——</a:t>
            </a:r>
            <a:r>
              <a:rPr lang="zh-CN" altLang="en-US">
                <a:solidFill>
                  <a:schemeClr val="bg1"/>
                </a:solidFill>
              </a:rPr>
              <a:t>（</a:t>
            </a:r>
            <a:r>
              <a:rPr lang="en-US" altLang="zh-CN">
                <a:solidFill>
                  <a:schemeClr val="bg1"/>
                </a:solidFill>
              </a:rPr>
              <a:t>2</a:t>
            </a:r>
            <a:r>
              <a:rPr lang="zh-CN" altLang="en-US">
                <a:solidFill>
                  <a:schemeClr val="bg1"/>
                </a:solidFill>
              </a:rPr>
              <a:t>）细菌性痢疾</a:t>
            </a:r>
            <a:endParaRPr lang="zh-CN" altLang="en-US">
              <a:solidFill>
                <a:schemeClr val="bg1"/>
              </a:solidFill>
            </a:endParaRPr>
          </a:p>
        </p:txBody>
      </p:sp>
      <p:sp>
        <p:nvSpPr>
          <p:cNvPr id="3" name="文本框 2"/>
          <p:cNvSpPr txBox="1"/>
          <p:nvPr/>
        </p:nvSpPr>
        <p:spPr>
          <a:xfrm>
            <a:off x="335280" y="270256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临床表现</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335280" y="5049520"/>
            <a:ext cx="1073785"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●防治</a:t>
            </a:r>
            <a:endParaRPr lang="en-US" altLang="zh-CN"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35280" y="86741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流行特点</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89915" y="1266190"/>
            <a:ext cx="8551545" cy="1337945"/>
          </a:xfrm>
          <a:prstGeom prst="rect">
            <a:avLst/>
          </a:prstGeom>
          <a:noFill/>
        </p:spPr>
        <p:txBody>
          <a:bodyPr wrap="square" rtlCol="0" anchor="t">
            <a:spAutoFit/>
          </a:bodyPr>
          <a:p>
            <a:pPr algn="l">
              <a:lnSpc>
                <a:spcPct val="150000"/>
              </a:lnSpc>
            </a:pPr>
            <a:r>
              <a:rPr lang="en-US" altLang="zh-CN">
                <a:solidFill>
                  <a:schemeClr val="bg1"/>
                </a:solidFill>
                <a:latin typeface="微软雅黑" panose="020B0503020204020204" pitchFamily="34" charset="-122"/>
                <a:ea typeface="微软雅黑" panose="020B0503020204020204" pitchFamily="34" charset="-122"/>
              </a:rPr>
              <a:t>       </a:t>
            </a:r>
            <a:r>
              <a:rPr lang="zh-CN" altLang="en-US">
                <a:solidFill>
                  <a:schemeClr val="bg1"/>
                </a:solidFill>
                <a:latin typeface="微软雅黑" panose="020B0503020204020204" pitchFamily="34" charset="-122"/>
                <a:ea typeface="微软雅黑" panose="020B0503020204020204" pitchFamily="34" charset="-122"/>
              </a:rPr>
              <a:t>患者和病原体携带者是主要传染源，痢疾杆菌随患者或带菌者的粪便排出，通过污染手、食品、水源等方式传播，最终由口进入易感人群的消化道使之感染。该病的流行季节是夏季。</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787400" y="5558790"/>
            <a:ext cx="8115935" cy="645160"/>
          </a:xfrm>
          <a:prstGeom prst="rect">
            <a:avLst/>
          </a:prstGeom>
          <a:noFill/>
        </p:spPr>
        <p:txBody>
          <a:bodyPr wrap="square" rtlCol="0" anchor="t">
            <a:spAutoFit/>
          </a:bodyPr>
          <a:p>
            <a:r>
              <a:rPr lang="zh-CN" altLang="en-US">
                <a:solidFill>
                  <a:schemeClr val="bg1"/>
                </a:solidFill>
                <a:latin typeface="微软雅黑" panose="020B0503020204020204" pitchFamily="34" charset="-122"/>
                <a:ea typeface="微软雅黑" panose="020B0503020204020204" pitchFamily="34" charset="-122"/>
              </a:rPr>
              <a:t>应加强幼儿园的饮食卫生管理，教会婴幼儿养成良好的卫生习惯，饭前、便后要洗手。</a:t>
            </a:r>
            <a:endParaRPr lang="zh-CN" altLang="en-US">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1084580" y="3300095"/>
            <a:ext cx="8056880" cy="1495425"/>
          </a:xfrm>
          <a:prstGeom prst="rect">
            <a:avLst/>
          </a:prstGeom>
        </p:spPr>
      </p:pic>
      <p:pic>
        <p:nvPicPr>
          <p:cNvPr id="38917" name="图片 38916" descr="11317261_981799"/>
          <p:cNvPicPr>
            <a:picLocks noChangeAspect="1"/>
          </p:cNvPicPr>
          <p:nvPr/>
        </p:nvPicPr>
        <p:blipFill>
          <a:blip r:embed="rId2"/>
          <a:stretch>
            <a:fillRect/>
          </a:stretch>
        </p:blipFill>
        <p:spPr>
          <a:xfrm>
            <a:off x="9141143" y="3945255"/>
            <a:ext cx="3132137" cy="2924175"/>
          </a:xfrm>
          <a:prstGeom prst="rect">
            <a:avLst/>
          </a:prstGeom>
          <a:noFill/>
          <a:ln w="9525">
            <a:noFill/>
          </a:ln>
        </p:spPr>
      </p:pic>
      <p:pic>
        <p:nvPicPr>
          <p:cNvPr id="38919" name="图片 38918" descr="2011040211554228"/>
          <p:cNvPicPr>
            <a:picLocks noChangeAspect="1"/>
          </p:cNvPicPr>
          <p:nvPr/>
        </p:nvPicPr>
        <p:blipFill>
          <a:blip r:embed="rId3"/>
          <a:srcRect l="8022" r="11142"/>
          <a:stretch>
            <a:fillRect/>
          </a:stretch>
        </p:blipFill>
        <p:spPr>
          <a:xfrm>
            <a:off x="9324975" y="561340"/>
            <a:ext cx="2764155" cy="309562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8917"/>
                                        </p:tgtEl>
                                        <p:attrNameLst>
                                          <p:attrName>style.visibility</p:attrName>
                                        </p:attrNameLst>
                                      </p:cBhvr>
                                      <p:to>
                                        <p:strVal val="visible"/>
                                      </p:to>
                                    </p:set>
                                    <p:anim calcmode="lin" valueType="num">
                                      <p:cBhvr>
                                        <p:cTn id="7" dur="500" fill="hold"/>
                                        <p:tgtEl>
                                          <p:spTgt spid="38917"/>
                                        </p:tgtEl>
                                        <p:attrNameLst>
                                          <p:attrName>ppt_w</p:attrName>
                                        </p:attrNameLst>
                                      </p:cBhvr>
                                      <p:tavLst>
                                        <p:tav tm="0">
                                          <p:val>
                                            <p:fltVal val="0.000000"/>
                                          </p:val>
                                        </p:tav>
                                        <p:tav tm="100000">
                                          <p:val>
                                            <p:strVal val="#ppt_w"/>
                                          </p:val>
                                        </p:tav>
                                      </p:tavLst>
                                    </p:anim>
                                    <p:anim calcmode="lin" valueType="num">
                                      <p:cBhvr>
                                        <p:cTn id="8" dur="500" fill="hold"/>
                                        <p:tgtEl>
                                          <p:spTgt spid="38917"/>
                                        </p:tgtEl>
                                        <p:attrNameLst>
                                          <p:attrName>ppt_h</p:attrName>
                                        </p:attrNameLst>
                                      </p:cBhvr>
                                      <p:tavLst>
                                        <p:tav tm="0">
                                          <p:val>
                                            <p:fltVal val="0.000000"/>
                                          </p:val>
                                        </p:tav>
                                        <p:tav tm="100000">
                                          <p:val>
                                            <p:strVal val="#ppt_h"/>
                                          </p:val>
                                        </p:tav>
                                      </p:tavLst>
                                    </p:anim>
                                    <p:anim calcmode="lin" valueType="num">
                                      <p:cBhvr>
                                        <p:cTn id="9" dur="500" fill="hold"/>
                                        <p:tgtEl>
                                          <p:spTgt spid="38917"/>
                                        </p:tgtEl>
                                        <p:attrNameLst>
                                          <p:attrName>style.rotation</p:attrName>
                                        </p:attrNameLst>
                                      </p:cBhvr>
                                      <p:tavLst>
                                        <p:tav tm="0">
                                          <p:val>
                                            <p:fltVal val="360.000000"/>
                                          </p:val>
                                        </p:tav>
                                        <p:tav tm="100000">
                                          <p:val>
                                            <p:fltVal val="0.000000"/>
                                          </p:val>
                                        </p:tav>
                                      </p:tavLst>
                                    </p:anim>
                                    <p:animEffect transition="in" filter="fade">
                                      <p:cBhvr>
                                        <p:cTn id="10" dur="500"/>
                                        <p:tgtEl>
                                          <p:spTgt spid="38917"/>
                                        </p:tgtEl>
                                      </p:cBhvr>
                                    </p:animEffect>
                                  </p:childTnLst>
                                </p:cTn>
                              </p:par>
                              <p:par>
                                <p:cTn id="11" presetID="4" presetClass="entr" presetSubtype="16" fill="hold" nodeType="withEffect">
                                  <p:stCondLst>
                                    <p:cond delay="0"/>
                                  </p:stCondLst>
                                  <p:childTnLst>
                                    <p:set>
                                      <p:cBhvr>
                                        <p:cTn id="12" dur="1" fill="hold">
                                          <p:stCondLst>
                                            <p:cond delay="0"/>
                                          </p:stCondLst>
                                        </p:cTn>
                                        <p:tgtEl>
                                          <p:spTgt spid="38919"/>
                                        </p:tgtEl>
                                        <p:attrNameLst>
                                          <p:attrName>style.visibility</p:attrName>
                                        </p:attrNameLst>
                                      </p:cBhvr>
                                      <p:to>
                                        <p:strVal val="visible"/>
                                      </p:to>
                                    </p:set>
                                    <p:animEffect transition="in" filter="box(in)">
                                      <p:cBhvr>
                                        <p:cTn id="13" dur="500"/>
                                        <p:tgtEl>
                                          <p:spTgt spid="389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23520" y="191770"/>
            <a:ext cx="8001635" cy="746125"/>
          </a:xfrm>
        </p:spPr>
        <p:txBody>
          <a:bodyPr/>
          <a:p>
            <a:r>
              <a:rPr lang="zh-CN" altLang="en-US">
                <a:solidFill>
                  <a:schemeClr val="bg1"/>
                </a:solidFill>
              </a:rPr>
              <a:t>细菌性</a:t>
            </a:r>
            <a:r>
              <a:rPr lang="en-US" altLang="zh-CN">
                <a:solidFill>
                  <a:schemeClr val="bg1"/>
                </a:solidFill>
              </a:rPr>
              <a:t>——</a:t>
            </a:r>
            <a:r>
              <a:rPr lang="zh-CN" altLang="en-US">
                <a:solidFill>
                  <a:schemeClr val="bg1"/>
                </a:solidFill>
              </a:rPr>
              <a:t>（</a:t>
            </a:r>
            <a:r>
              <a:rPr lang="en-US" altLang="zh-CN">
                <a:solidFill>
                  <a:schemeClr val="bg1"/>
                </a:solidFill>
              </a:rPr>
              <a:t>3</a:t>
            </a:r>
            <a:r>
              <a:rPr lang="zh-CN" altLang="en-US">
                <a:solidFill>
                  <a:schemeClr val="bg1"/>
                </a:solidFill>
              </a:rPr>
              <a:t>）流行性脑脊髓膜炎</a:t>
            </a:r>
            <a:endParaRPr lang="zh-CN" altLang="en-US">
              <a:solidFill>
                <a:schemeClr val="bg1"/>
              </a:solidFill>
            </a:endParaRPr>
          </a:p>
        </p:txBody>
      </p:sp>
      <p:sp>
        <p:nvSpPr>
          <p:cNvPr id="3" name="文本框 2"/>
          <p:cNvSpPr txBox="1"/>
          <p:nvPr/>
        </p:nvSpPr>
        <p:spPr>
          <a:xfrm>
            <a:off x="335280" y="191008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临床表现</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335280" y="4836160"/>
            <a:ext cx="1073785"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●防治</a:t>
            </a:r>
            <a:endParaRPr lang="en-US" altLang="zh-CN"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35280" y="86741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流行特点</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89915" y="1266190"/>
            <a:ext cx="8551545" cy="506730"/>
          </a:xfrm>
          <a:prstGeom prst="rect">
            <a:avLst/>
          </a:prstGeom>
          <a:noFill/>
        </p:spPr>
        <p:txBody>
          <a:bodyPr wrap="square" rtlCol="0" anchor="t">
            <a:spAutoFit/>
          </a:bodyPr>
          <a:p>
            <a:pPr algn="l">
              <a:lnSpc>
                <a:spcPct val="150000"/>
              </a:lnSpc>
            </a:pPr>
            <a:r>
              <a:rPr lang="en-US" altLang="zh-CN">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sym typeface="+mn-ea"/>
              </a:rPr>
              <a:t>简称流脑，是由细菌引起的呼吸道传染病。主要经</a:t>
            </a:r>
            <a:r>
              <a:rPr lang="zh-CN" altLang="en-US" dirty="0">
                <a:solidFill>
                  <a:srgbClr val="FF0000"/>
                </a:solidFill>
                <a:latin typeface="微软雅黑" panose="020B0503020204020204" pitchFamily="34" charset="-122"/>
                <a:ea typeface="微软雅黑" panose="020B0503020204020204" pitchFamily="34" charset="-122"/>
                <a:sym typeface="+mn-ea"/>
              </a:rPr>
              <a:t>飞沫传染</a:t>
            </a:r>
            <a:r>
              <a:rPr lang="zh-CN" altLang="en-US" dirty="0">
                <a:solidFill>
                  <a:schemeClr val="bg1"/>
                </a:solidFill>
                <a:latin typeface="微软雅黑" panose="020B0503020204020204" pitchFamily="34" charset="-122"/>
                <a:ea typeface="微软雅黑" panose="020B0503020204020204" pitchFamily="34" charset="-122"/>
                <a:sym typeface="+mn-ea"/>
              </a:rPr>
              <a:t>。</a:t>
            </a:r>
            <a:endParaRPr lang="zh-CN" altLang="en-US" dirty="0">
              <a:solidFill>
                <a:schemeClr val="bg1"/>
              </a:solidFill>
              <a:latin typeface="微软雅黑" panose="020B0503020204020204" pitchFamily="34" charset="-122"/>
              <a:ea typeface="微软雅黑" panose="020B0503020204020204" pitchFamily="34" charset="-122"/>
              <a:sym typeface="+mn-ea"/>
            </a:endParaRPr>
          </a:p>
        </p:txBody>
      </p:sp>
      <p:sp>
        <p:nvSpPr>
          <p:cNvPr id="12" name="文本框 11"/>
          <p:cNvSpPr txBox="1"/>
          <p:nvPr/>
        </p:nvSpPr>
        <p:spPr>
          <a:xfrm>
            <a:off x="807720" y="5234940"/>
            <a:ext cx="8115935" cy="922020"/>
          </a:xfrm>
          <a:prstGeom prst="rect">
            <a:avLst/>
          </a:prstGeom>
          <a:noFill/>
        </p:spPr>
        <p:txBody>
          <a:bodyPr wrap="square" rtlCol="0" anchor="t">
            <a:spAutoFit/>
          </a:bodyPr>
          <a:p>
            <a:r>
              <a:rPr lang="zh-CN" altLang="en-US">
                <a:solidFill>
                  <a:schemeClr val="bg1"/>
                </a:solidFill>
                <a:latin typeface="微软雅黑" panose="020B0503020204020204" pitchFamily="34" charset="-122"/>
                <a:ea typeface="微软雅黑" panose="020B0503020204020204" pitchFamily="34" charset="-122"/>
              </a:rPr>
              <a:t>①室内注意开窗通风，保持空气新鲜。</a:t>
            </a:r>
            <a:endParaRPr lang="zh-CN" altLang="en-US">
              <a:solidFill>
                <a:schemeClr val="bg1"/>
              </a:solidFill>
              <a:latin typeface="微软雅黑" panose="020B0503020204020204" pitchFamily="34" charset="-122"/>
              <a:ea typeface="微软雅黑" panose="020B0503020204020204" pitchFamily="34" charset="-122"/>
            </a:endParaRPr>
          </a:p>
          <a:p>
            <a:r>
              <a:rPr lang="zh-CN" altLang="en-US">
                <a:solidFill>
                  <a:schemeClr val="bg1"/>
                </a:solidFill>
                <a:latin typeface="微软雅黑" panose="020B0503020204020204" pitchFamily="34" charset="-122"/>
                <a:ea typeface="微软雅黑" panose="020B0503020204020204" pitchFamily="34" charset="-122"/>
              </a:rPr>
              <a:t>② 对患者进行密切观察，特别关注其精神状况和皮肤瘀斑。</a:t>
            </a:r>
            <a:endParaRPr lang="zh-CN" altLang="en-US">
              <a:solidFill>
                <a:schemeClr val="bg1"/>
              </a:solidFill>
              <a:latin typeface="微软雅黑" panose="020B0503020204020204" pitchFamily="34" charset="-122"/>
              <a:ea typeface="微软雅黑" panose="020B0503020204020204" pitchFamily="34" charset="-122"/>
            </a:endParaRPr>
          </a:p>
          <a:p>
            <a:r>
              <a:rPr lang="zh-CN" altLang="en-US">
                <a:solidFill>
                  <a:schemeClr val="bg1"/>
                </a:solidFill>
                <a:latin typeface="微软雅黑" panose="020B0503020204020204" pitchFamily="34" charset="-122"/>
                <a:ea typeface="微软雅黑" panose="020B0503020204020204" pitchFamily="34" charset="-122"/>
              </a:rPr>
              <a:t>③ 冬春季节尽量少去人群密集的公共场所。</a:t>
            </a:r>
            <a:endParaRPr lang="zh-CN" altLang="en-US">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1046480" y="2308860"/>
            <a:ext cx="8094980" cy="2533650"/>
          </a:xfrm>
          <a:prstGeom prst="rect">
            <a:avLst/>
          </a:prstGeom>
        </p:spPr>
      </p:pic>
      <p:pic>
        <p:nvPicPr>
          <p:cNvPr id="33797" name="图片 33796" descr="00053"/>
          <p:cNvPicPr>
            <a:picLocks noChangeAspect="1"/>
          </p:cNvPicPr>
          <p:nvPr/>
        </p:nvPicPr>
        <p:blipFill>
          <a:blip r:embed="rId2"/>
          <a:stretch>
            <a:fillRect/>
          </a:stretch>
        </p:blipFill>
        <p:spPr>
          <a:xfrm>
            <a:off x="9141460" y="2308860"/>
            <a:ext cx="3097213" cy="2376488"/>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3797"/>
                                        </p:tgtEl>
                                        <p:attrNameLst>
                                          <p:attrName>style.visibility</p:attrName>
                                        </p:attrNameLst>
                                      </p:cBhvr>
                                      <p:to>
                                        <p:strVal val="visible"/>
                                      </p:to>
                                    </p:set>
                                    <p:anim calcmode="lin" valueType="num">
                                      <p:cBhvr>
                                        <p:cTn id="7" dur="500" fill="hold"/>
                                        <p:tgtEl>
                                          <p:spTgt spid="33797"/>
                                        </p:tgtEl>
                                        <p:attrNameLst>
                                          <p:attrName>ppt_w</p:attrName>
                                        </p:attrNameLst>
                                      </p:cBhvr>
                                      <p:tavLst>
                                        <p:tav tm="0">
                                          <p:val>
                                            <p:fltVal val="0.000000"/>
                                          </p:val>
                                        </p:tav>
                                        <p:tav tm="100000">
                                          <p:val>
                                            <p:strVal val="#ppt_w"/>
                                          </p:val>
                                        </p:tav>
                                      </p:tavLst>
                                    </p:anim>
                                    <p:anim calcmode="lin" valueType="num">
                                      <p:cBhvr>
                                        <p:cTn id="8" dur="500" fill="hold"/>
                                        <p:tgtEl>
                                          <p:spTgt spid="33797"/>
                                        </p:tgtEl>
                                        <p:attrNameLst>
                                          <p:attrName>ppt_h</p:attrName>
                                        </p:attrNameLst>
                                      </p:cBhvr>
                                      <p:tavLst>
                                        <p:tav tm="0">
                                          <p:val>
                                            <p:fltVal val="0.00000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23520" y="191770"/>
            <a:ext cx="8001635" cy="746125"/>
          </a:xfrm>
        </p:spPr>
        <p:txBody>
          <a:bodyPr/>
          <a:p>
            <a:r>
              <a:rPr lang="zh-CN" altLang="en-US">
                <a:solidFill>
                  <a:schemeClr val="bg1"/>
                </a:solidFill>
              </a:rPr>
              <a:t>寄生虫</a:t>
            </a:r>
            <a:r>
              <a:rPr lang="en-US" altLang="zh-CN">
                <a:solidFill>
                  <a:schemeClr val="bg1"/>
                </a:solidFill>
              </a:rPr>
              <a:t>——</a:t>
            </a:r>
            <a:r>
              <a:rPr lang="zh-CN" altLang="en-US">
                <a:solidFill>
                  <a:schemeClr val="bg1"/>
                </a:solidFill>
              </a:rPr>
              <a:t>（</a:t>
            </a:r>
            <a:r>
              <a:rPr lang="en-US" altLang="zh-CN">
                <a:solidFill>
                  <a:schemeClr val="bg1"/>
                </a:solidFill>
              </a:rPr>
              <a:t>1</a:t>
            </a:r>
            <a:r>
              <a:rPr lang="zh-CN" altLang="en-US">
                <a:solidFill>
                  <a:schemeClr val="bg1"/>
                </a:solidFill>
              </a:rPr>
              <a:t>）蛔虫病</a:t>
            </a:r>
            <a:endParaRPr lang="zh-CN" altLang="en-US">
              <a:solidFill>
                <a:schemeClr val="bg1"/>
              </a:solidFill>
            </a:endParaRPr>
          </a:p>
        </p:txBody>
      </p:sp>
      <p:sp>
        <p:nvSpPr>
          <p:cNvPr id="3" name="文本框 2"/>
          <p:cNvSpPr txBox="1"/>
          <p:nvPr/>
        </p:nvSpPr>
        <p:spPr>
          <a:xfrm>
            <a:off x="335280" y="2867025"/>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临床表现</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335280" y="5495290"/>
            <a:ext cx="1073785"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●防治</a:t>
            </a:r>
            <a:endParaRPr lang="en-US" altLang="zh-CN"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35280" y="86741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流行特点</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650875" y="1266190"/>
            <a:ext cx="11140440" cy="1337945"/>
          </a:xfrm>
          <a:prstGeom prst="rect">
            <a:avLst/>
          </a:prstGeom>
          <a:noFill/>
        </p:spPr>
        <p:txBody>
          <a:bodyPr wrap="square" rtlCol="0" anchor="t">
            <a:spAutoFit/>
          </a:bodyPr>
          <a:p>
            <a:pPr algn="l">
              <a:lnSpc>
                <a:spcPct val="150000"/>
              </a:lnSpc>
            </a:pPr>
            <a:r>
              <a:rPr lang="en-US" altLang="zh-CN">
                <a:solidFill>
                  <a:schemeClr val="bg1"/>
                </a:solidFill>
                <a:latin typeface="微软雅黑" panose="020B0503020204020204" pitchFamily="34" charset="-122"/>
                <a:ea typeface="微软雅黑" panose="020B0503020204020204" pitchFamily="34" charset="-122"/>
              </a:rPr>
              <a:t>     </a:t>
            </a:r>
            <a:r>
              <a:rPr>
                <a:solidFill>
                  <a:schemeClr val="bg1"/>
                </a:solidFill>
                <a:latin typeface="微软雅黑" panose="020B0503020204020204" pitchFamily="34" charset="-122"/>
                <a:ea typeface="微软雅黑" panose="020B0503020204020204" pitchFamily="34" charset="-122"/>
              </a:rPr>
              <a:t>人体感染蛔虫病主要是通过污染的手、食物或水等摄入了具有感染性的虫卵所致。虫卵在小肠中孵化，孵化出的幼虫钻入小肠壁，然后经血液循环上行至呼吸系统，到达咽部（呼吸系统和消化系统的共同通道）后，下行转入消化系统，最后回到小肠，在小肠中发育为成虫，成虫可存活长达 1 年。</a:t>
            </a:r>
            <a:endParaRPr>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807720" y="5890260"/>
            <a:ext cx="8115935" cy="368300"/>
          </a:xfrm>
          <a:prstGeom prst="rect">
            <a:avLst/>
          </a:prstGeom>
          <a:noFill/>
        </p:spPr>
        <p:txBody>
          <a:bodyPr wrap="square" rtlCol="0" anchor="t">
            <a:spAutoFit/>
          </a:bodyPr>
          <a:p>
            <a:r>
              <a:rPr lang="zh-CN" altLang="en-US">
                <a:solidFill>
                  <a:schemeClr val="bg1"/>
                </a:solidFill>
                <a:latin typeface="微软雅黑" panose="020B0503020204020204" pitchFamily="34" charset="-122"/>
                <a:ea typeface="微软雅黑" panose="020B0503020204020204" pitchFamily="34" charset="-122"/>
              </a:rPr>
              <a:t>培养婴幼儿养成良好的饮食习惯和个人卫生习惯；严格进行粪便的无害化处理。</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650875" y="3176905"/>
            <a:ext cx="11353165" cy="2168525"/>
          </a:xfrm>
          <a:prstGeom prst="rect">
            <a:avLst/>
          </a:prstGeom>
          <a:noFill/>
        </p:spPr>
        <p:txBody>
          <a:bodyPr wrap="square" rtlCol="0" anchor="t">
            <a:spAutoFit/>
          </a:bodyPr>
          <a:p>
            <a:pPr>
              <a:lnSpc>
                <a:spcPct val="150000"/>
              </a:lnSpc>
            </a:pPr>
            <a:r>
              <a:rPr lang="zh-CN" altLang="en-US">
                <a:solidFill>
                  <a:schemeClr val="bg1"/>
                </a:solidFill>
                <a:latin typeface="微软雅黑" panose="020B0503020204020204" pitchFamily="34" charset="-122"/>
                <a:ea typeface="微软雅黑" panose="020B0503020204020204" pitchFamily="34" charset="-122"/>
              </a:rPr>
              <a:t>①幼虫抵达肺部可能会引起咳嗽、哮喘、痰中带血丝等症状，重者甚至会胸痛、呼吸困难等</a:t>
            </a:r>
            <a:endParaRPr lang="zh-CN" altLang="en-US">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a:solidFill>
                  <a:schemeClr val="bg1"/>
                </a:solidFill>
                <a:latin typeface="微软雅黑" panose="020B0503020204020204" pitchFamily="34" charset="-122"/>
                <a:ea typeface="微软雅黑" panose="020B0503020204020204" pitchFamily="34" charset="-122"/>
              </a:rPr>
              <a:t>②成虫寄生在人体小肠中，会引起脐周疼痛、食欲不振、磨牙、烦躁不安等现象，重者出现营养不良、贫血。</a:t>
            </a:r>
            <a:endParaRPr lang="zh-CN" altLang="en-US">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a:solidFill>
                  <a:schemeClr val="bg1"/>
                </a:solidFill>
                <a:latin typeface="微软雅黑" panose="020B0503020204020204" pitchFamily="34" charset="-122"/>
                <a:ea typeface="微软雅黑" panose="020B0503020204020204" pitchFamily="34" charset="-122"/>
              </a:rPr>
              <a:t>③成虫数量较多时，遇到人体极端环境（如高热），蛔虫可在小肠内扭结成团，阻塞肠腔而形成蛔虫性肠梗阻。</a:t>
            </a:r>
            <a:endParaRPr lang="zh-CN" altLang="en-US">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a:solidFill>
                  <a:schemeClr val="bg1"/>
                </a:solidFill>
                <a:latin typeface="微软雅黑" panose="020B0503020204020204" pitchFamily="34" charset="-122"/>
                <a:ea typeface="微软雅黑" panose="020B0503020204020204" pitchFamily="34" charset="-122"/>
              </a:rPr>
              <a:t>④成虫喜钻孔，当人体环境发生改变时，成虫会钻入开口于小肠的管道，引起如胰腺、阑尾、胆囊等部位的并发症。</a:t>
            </a:r>
            <a:endParaRPr lang="zh-CN" altLang="en-US">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23520" y="191770"/>
            <a:ext cx="8001635" cy="746125"/>
          </a:xfrm>
        </p:spPr>
        <p:txBody>
          <a:bodyPr/>
          <a:p>
            <a:r>
              <a:rPr lang="zh-CN" altLang="en-US">
                <a:solidFill>
                  <a:schemeClr val="bg1"/>
                </a:solidFill>
              </a:rPr>
              <a:t>寄生虫</a:t>
            </a:r>
            <a:r>
              <a:rPr lang="en-US" altLang="zh-CN">
                <a:solidFill>
                  <a:schemeClr val="bg1"/>
                </a:solidFill>
              </a:rPr>
              <a:t>——</a:t>
            </a:r>
            <a:r>
              <a:rPr lang="zh-CN" altLang="en-US">
                <a:solidFill>
                  <a:schemeClr val="bg1"/>
                </a:solidFill>
              </a:rPr>
              <a:t>（</a:t>
            </a:r>
            <a:r>
              <a:rPr lang="en-US" altLang="zh-CN">
                <a:solidFill>
                  <a:schemeClr val="bg1"/>
                </a:solidFill>
              </a:rPr>
              <a:t>2</a:t>
            </a:r>
            <a:r>
              <a:rPr lang="zh-CN" altLang="en-US">
                <a:solidFill>
                  <a:schemeClr val="bg1"/>
                </a:solidFill>
              </a:rPr>
              <a:t>）蛲虫病</a:t>
            </a:r>
            <a:endParaRPr lang="zh-CN" altLang="en-US">
              <a:solidFill>
                <a:schemeClr val="bg1"/>
              </a:solidFill>
            </a:endParaRPr>
          </a:p>
        </p:txBody>
      </p:sp>
      <p:sp>
        <p:nvSpPr>
          <p:cNvPr id="3" name="文本框 2"/>
          <p:cNvSpPr txBox="1"/>
          <p:nvPr/>
        </p:nvSpPr>
        <p:spPr>
          <a:xfrm>
            <a:off x="335280" y="2745105"/>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临床表现</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335280" y="4062730"/>
            <a:ext cx="1073785"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●防治</a:t>
            </a:r>
            <a:endParaRPr lang="en-US" altLang="zh-CN"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35280" y="867410"/>
            <a:ext cx="1499870" cy="398780"/>
          </a:xfrm>
          <a:prstGeom prst="rect">
            <a:avLst/>
          </a:prstGeom>
          <a:noFill/>
        </p:spPr>
        <p:txBody>
          <a:bodyPr wrap="square" rtlCol="0" anchor="t">
            <a:spAutoFit/>
          </a:bodyPr>
          <a:p>
            <a:r>
              <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rPr>
              <a:t>● 流行特点</a:t>
            </a:r>
            <a:endParaRPr lang="zh-CN" altLang="en-US" sz="200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650875" y="1266190"/>
            <a:ext cx="11140440" cy="1337945"/>
          </a:xfrm>
          <a:prstGeom prst="rect">
            <a:avLst/>
          </a:prstGeom>
          <a:noFill/>
        </p:spPr>
        <p:txBody>
          <a:bodyPr wrap="square" rtlCol="0" anchor="t">
            <a:spAutoFit/>
          </a:bodyPr>
          <a:p>
            <a:pPr algn="l">
              <a:lnSpc>
                <a:spcPct val="150000"/>
              </a:lnSpc>
            </a:pPr>
            <a:r>
              <a:rPr lang="en-US" altLang="zh-CN">
                <a:solidFill>
                  <a:schemeClr val="bg1"/>
                </a:solidFill>
                <a:latin typeface="微软雅黑" panose="020B0503020204020204" pitchFamily="34" charset="-122"/>
                <a:ea typeface="微软雅黑" panose="020B0503020204020204" pitchFamily="34" charset="-122"/>
              </a:rPr>
              <a:t>        </a:t>
            </a:r>
            <a:r>
              <a:rPr>
                <a:solidFill>
                  <a:schemeClr val="bg1"/>
                </a:solidFill>
                <a:latin typeface="微软雅黑" panose="020B0503020204020204" pitchFamily="34" charset="-122"/>
                <a:ea typeface="微软雅黑" panose="020B0503020204020204" pitchFamily="34" charset="-122"/>
              </a:rPr>
              <a:t>蛲虫又名线头虫，雌雄异体，婴幼儿感染主要是因为沾染了被虫卵污染的食物、玩具等，也可经口鼻、吸入空气中的虫卵而被感染。婴幼儿感染虫卵后，虫卵经 6 小时发育为成虫，雌虫于夜间在肛周产卵，造成肛门部位奇痒，婴幼儿会用手指抓挠而沾染虫卵，在进食或吮吸手指时吞入虫孵，因此极易发生重复感染。</a:t>
            </a:r>
            <a:endParaRPr>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807720" y="4457700"/>
            <a:ext cx="10843895" cy="2168525"/>
          </a:xfrm>
          <a:prstGeom prst="rect">
            <a:avLst/>
          </a:prstGeom>
          <a:noFill/>
        </p:spPr>
        <p:txBody>
          <a:bodyPr wrap="square" rtlCol="0" anchor="t">
            <a:spAutoFit/>
          </a:bodyPr>
          <a:p>
            <a:pPr>
              <a:lnSpc>
                <a:spcPct val="150000"/>
              </a:lnSpc>
            </a:pPr>
            <a:r>
              <a:rPr lang="zh-CN" altLang="en-US">
                <a:solidFill>
                  <a:schemeClr val="bg1"/>
                </a:solidFill>
                <a:latin typeface="微软雅黑" panose="020B0503020204020204" pitchFamily="34" charset="-122"/>
                <a:ea typeface="微软雅黑" panose="020B0503020204020204" pitchFamily="34" charset="-122"/>
              </a:rPr>
              <a:t> ①蛲虫病可以自身重复感染，因此单纯地选用驱虫剂驱虫治疗效果往往欠佳。应该教育婴幼儿养成良好的卫生习惯，如勤换洗内裤、被褥等。</a:t>
            </a:r>
            <a:endParaRPr lang="zh-CN" altLang="en-US">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a:solidFill>
                  <a:schemeClr val="bg1"/>
                </a:solidFill>
                <a:latin typeface="微软雅黑" panose="020B0503020204020204" pitchFamily="34" charset="-122"/>
                <a:ea typeface="微软雅黑" panose="020B0503020204020204" pitchFamily="34" charset="-122"/>
              </a:rPr>
              <a:t>② 幼儿园要采取分铺制，严禁通铺或混用；衣服、玩具、食器需定期消毒，用 0.05% 碘伏处理 1 小时，能杀死所有的虫卵。</a:t>
            </a:r>
            <a:endParaRPr lang="zh-CN" altLang="en-US">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a:solidFill>
                  <a:schemeClr val="bg1"/>
                </a:solidFill>
                <a:latin typeface="微软雅黑" panose="020B0503020204020204" pitchFamily="34" charset="-122"/>
                <a:ea typeface="微软雅黑" panose="020B0503020204020204" pitchFamily="34" charset="-122"/>
              </a:rPr>
              <a:t>③ 婴幼儿要穿整裆裤，防止手指接触肛门，注意肛周的清洁和皮肤护理。</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650875" y="3052445"/>
            <a:ext cx="11353165" cy="922020"/>
          </a:xfrm>
          <a:prstGeom prst="rect">
            <a:avLst/>
          </a:prstGeom>
          <a:noFill/>
        </p:spPr>
        <p:txBody>
          <a:bodyPr wrap="square" rtlCol="0" anchor="t">
            <a:spAutoFit/>
          </a:bodyPr>
          <a:p>
            <a:pPr>
              <a:lnSpc>
                <a:spcPct val="150000"/>
              </a:lnSpc>
            </a:pPr>
            <a:r>
              <a:rPr lang="en-US" altLang="zh-CN">
                <a:solidFill>
                  <a:schemeClr val="bg1"/>
                </a:solidFill>
                <a:latin typeface="微软雅黑" panose="020B0503020204020204" pitchFamily="34" charset="-122"/>
                <a:ea typeface="微软雅黑" panose="020B0503020204020204" pitchFamily="34" charset="-122"/>
              </a:rPr>
              <a:t>        </a:t>
            </a:r>
            <a:r>
              <a:rPr lang="zh-CN" altLang="en-US">
                <a:solidFill>
                  <a:schemeClr val="bg1"/>
                </a:solidFill>
                <a:latin typeface="微软雅黑" panose="020B0503020204020204" pitchFamily="34" charset="-122"/>
                <a:ea typeface="微软雅黑" panose="020B0503020204020204" pitchFamily="34" charset="-122"/>
              </a:rPr>
              <a:t>肛周部位奇痒，影响婴幼儿睡眠；由于奇痒抓破后会造成肛门周围皮肤脱落、充血、皮疹、湿疹，甚至诱发化脓性感染。极端病例蛲虫也会侵入阑尾等部位造成急性感染。</a:t>
            </a:r>
            <a:endParaRPr lang="zh-CN" altLang="en-US">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5" name="组合 3"/>
          <p:cNvGrpSpPr/>
          <p:nvPr/>
        </p:nvGrpSpPr>
        <p:grpSpPr bwMode="auto">
          <a:xfrm>
            <a:off x="-4763" y="-133350"/>
            <a:ext cx="8045451" cy="1114425"/>
            <a:chOff x="-4806" y="-132909"/>
            <a:chExt cx="8045022" cy="1113634"/>
          </a:xfrm>
        </p:grpSpPr>
        <p:sp>
          <p:nvSpPr>
            <p:cNvPr id="5" name="直角三角形 4"/>
            <p:cNvSpPr/>
            <p:nvPr/>
          </p:nvSpPr>
          <p:spPr>
            <a:xfrm flipV="1">
              <a:off x="-43" y="346"/>
              <a:ext cx="8040259" cy="980379"/>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1989" name="文本框 4"/>
            <p:cNvSpPr txBox="1">
              <a:spLocks noChangeArrowheads="1"/>
            </p:cNvSpPr>
            <p:nvPr/>
          </p:nvSpPr>
          <p:spPr bwMode="auto">
            <a:xfrm>
              <a:off x="-4806" y="-132909"/>
              <a:ext cx="4333510" cy="829945"/>
            </a:xfrm>
            <a:prstGeom prst="rect">
              <a:avLst/>
            </a:prstGeom>
            <a:noFill/>
            <a:ln w="9525">
              <a:noFill/>
              <a:miter lim="800000"/>
            </a:ln>
          </p:spPr>
          <p:txBody>
            <a:bodyPr>
              <a:spAutoFit/>
            </a:bodyPr>
            <a:lstStyle/>
            <a:p>
              <a:pPr>
                <a:lnSpc>
                  <a:spcPct val="150000"/>
                </a:lnSpc>
              </a:pPr>
              <a:r>
                <a:rPr lang="zh-CN" altLang="zh-CN" sz="3200">
                  <a:solidFill>
                    <a:srgbClr val="FF0000"/>
                  </a:solidFill>
                  <a:latin typeface="Century Gothic"/>
                  <a:ea typeface="新宋体" panose="02010609030101010101" pitchFamily="49" charset="-122"/>
                </a:rPr>
                <a:t> 小调查：</a:t>
              </a:r>
              <a:endParaRPr lang="zh-CN" altLang="zh-CN" sz="3200" b="1">
                <a:solidFill>
                  <a:srgbClr val="FF0000"/>
                </a:solidFill>
                <a:latin typeface="Century Gothic"/>
                <a:ea typeface="华文新魏"/>
                <a:cs typeface="华文新魏"/>
              </a:endParaRPr>
            </a:p>
          </p:txBody>
        </p:sp>
      </p:grpSp>
      <p:pic>
        <p:nvPicPr>
          <p:cNvPr id="41986" name="图片 3078" descr="20300343690686133308632405260"/>
          <p:cNvPicPr>
            <a:picLocks noChangeAspect="1"/>
          </p:cNvPicPr>
          <p:nvPr/>
        </p:nvPicPr>
        <p:blipFill>
          <a:blip r:embed="rId1"/>
          <a:srcRect/>
          <a:stretch>
            <a:fillRect/>
          </a:stretch>
        </p:blipFill>
        <p:spPr bwMode="auto">
          <a:xfrm>
            <a:off x="9305925" y="196850"/>
            <a:ext cx="2628900" cy="3213100"/>
          </a:xfrm>
          <a:prstGeom prst="rect">
            <a:avLst/>
          </a:prstGeom>
          <a:noFill/>
          <a:ln w="9525">
            <a:noFill/>
            <a:miter lim="800000"/>
            <a:headEnd/>
            <a:tailEnd/>
          </a:ln>
        </p:spPr>
      </p:pic>
      <p:sp>
        <p:nvSpPr>
          <p:cNvPr id="3075" name="文本占位符 3074"/>
          <p:cNvSpPr>
            <a:spLocks noGrp="1"/>
          </p:cNvSpPr>
          <p:nvPr/>
        </p:nvSpPr>
        <p:spPr bwMode="auto">
          <a:xfrm>
            <a:off x="403225" y="1727200"/>
            <a:ext cx="8569325" cy="3402013"/>
          </a:xfrm>
          <a:prstGeom prst="rect">
            <a:avLst/>
          </a:prstGeom>
          <a:noFill/>
          <a:ln w="9525">
            <a:noFill/>
            <a:miter lim="800000"/>
          </a:ln>
        </p:spPr>
        <p:txBody>
          <a:bodyPr/>
          <a:lstStyle/>
          <a:p>
            <a:pPr marL="342900" indent="-342900">
              <a:lnSpc>
                <a:spcPct val="150000"/>
              </a:lnSpc>
              <a:spcBef>
                <a:spcPct val="20000"/>
              </a:spcBef>
              <a:buFontTx/>
              <a:buChar char="•"/>
            </a:pPr>
            <a:r>
              <a:rPr lang="en-US" altLang="zh-CN" sz="3200">
                <a:solidFill>
                  <a:schemeClr val="bg1"/>
                </a:solidFill>
                <a:latin typeface="微软雅黑" panose="020B0503020204020204" pitchFamily="34" charset="-122"/>
                <a:ea typeface="微软雅黑" panose="020B0503020204020204" pitchFamily="34" charset="-122"/>
              </a:rPr>
              <a:t>1</a:t>
            </a:r>
            <a:r>
              <a:rPr lang="zh-CN" altLang="en-US" sz="3200">
                <a:solidFill>
                  <a:schemeClr val="bg1"/>
                </a:solidFill>
                <a:latin typeface="微软雅黑" panose="020B0503020204020204" pitchFamily="34" charset="-122"/>
                <a:ea typeface="微软雅黑" panose="020B0503020204020204" pitchFamily="34" charset="-122"/>
              </a:rPr>
              <a:t>、同学们，你从小到大，得过什么病呢？</a:t>
            </a:r>
            <a:endParaRPr lang="zh-CN" altLang="en-US" sz="3200">
              <a:solidFill>
                <a:schemeClr val="bg1"/>
              </a:solidFill>
              <a:latin typeface="微软雅黑" panose="020B0503020204020204" pitchFamily="34" charset="-122"/>
              <a:ea typeface="微软雅黑" panose="020B0503020204020204" pitchFamily="34" charset="-122"/>
            </a:endParaRPr>
          </a:p>
          <a:p>
            <a:pPr marL="342900" indent="-342900">
              <a:lnSpc>
                <a:spcPct val="150000"/>
              </a:lnSpc>
              <a:spcBef>
                <a:spcPct val="20000"/>
              </a:spcBef>
              <a:buFontTx/>
              <a:buChar char="•"/>
            </a:pPr>
            <a:r>
              <a:rPr lang="en-US" altLang="zh-CN" sz="3200">
                <a:solidFill>
                  <a:schemeClr val="bg1"/>
                </a:solidFill>
                <a:latin typeface="微软雅黑" panose="020B0503020204020204" pitchFamily="34" charset="-122"/>
                <a:ea typeface="微软雅黑" panose="020B0503020204020204" pitchFamily="34" charset="-122"/>
              </a:rPr>
              <a:t>2</a:t>
            </a:r>
            <a:r>
              <a:rPr lang="zh-CN" altLang="en-US" sz="3200">
                <a:solidFill>
                  <a:schemeClr val="bg1"/>
                </a:solidFill>
                <a:latin typeface="微软雅黑" panose="020B0503020204020204" pitchFamily="34" charset="-122"/>
                <a:ea typeface="微软雅黑" panose="020B0503020204020204" pitchFamily="34" charset="-122"/>
              </a:rPr>
              <a:t>、这病是否为普通疾病？</a:t>
            </a:r>
            <a:endParaRPr lang="zh-CN" altLang="en-US" sz="3200">
              <a:solidFill>
                <a:schemeClr val="bg1"/>
              </a:solidFill>
              <a:latin typeface="微软雅黑" panose="020B0503020204020204" pitchFamily="34" charset="-122"/>
              <a:ea typeface="微软雅黑" panose="020B0503020204020204" pitchFamily="34" charset="-122"/>
            </a:endParaRPr>
          </a:p>
          <a:p>
            <a:pPr marL="342900" indent="-342900">
              <a:lnSpc>
                <a:spcPct val="150000"/>
              </a:lnSpc>
              <a:spcBef>
                <a:spcPct val="20000"/>
              </a:spcBef>
              <a:buFontTx/>
              <a:buChar char="•"/>
            </a:pPr>
            <a:r>
              <a:rPr lang="en-US" altLang="zh-CN" sz="3200">
                <a:solidFill>
                  <a:schemeClr val="bg1"/>
                </a:solidFill>
                <a:latin typeface="微软雅黑" panose="020B0503020204020204" pitchFamily="34" charset="-122"/>
                <a:ea typeface="微软雅黑" panose="020B0503020204020204" pitchFamily="34" charset="-122"/>
              </a:rPr>
              <a:t>3</a:t>
            </a:r>
            <a:r>
              <a:rPr lang="zh-CN" altLang="en-US" sz="3200">
                <a:solidFill>
                  <a:schemeClr val="bg1"/>
                </a:solidFill>
                <a:latin typeface="微软雅黑" panose="020B0503020204020204" pitchFamily="34" charset="-122"/>
                <a:ea typeface="微软雅黑" panose="020B0503020204020204" pitchFamily="34" charset="-122"/>
              </a:rPr>
              <a:t>、这些普通疾病一般是由什么引起的？</a:t>
            </a:r>
            <a:endParaRPr lang="zh-CN" altLang="en-US" sz="3200">
              <a:solidFill>
                <a:schemeClr val="bg1"/>
              </a:solidFill>
              <a:latin typeface="微软雅黑" panose="020B0503020204020204" pitchFamily="34" charset="-122"/>
              <a:ea typeface="微软雅黑" panose="020B0503020204020204" pitchFamily="34" charset="-122"/>
            </a:endParaRPr>
          </a:p>
          <a:p>
            <a:pPr marL="342900" indent="-342900">
              <a:lnSpc>
                <a:spcPct val="150000"/>
              </a:lnSpc>
              <a:spcBef>
                <a:spcPct val="20000"/>
              </a:spcBef>
            </a:pPr>
            <a:endParaRPr lang="zh-CN" altLang="en-US" sz="32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fade">
                                      <p:cBhvr>
                                        <p:cTn id="7" dur="1000"/>
                                        <p:tgtEl>
                                          <p:spTgt spid="3075">
                                            <p:txEl>
                                              <p:pRg st="0" end="0"/>
                                            </p:txEl>
                                          </p:spTgt>
                                        </p:tgtEl>
                                      </p:cBhvr>
                                    </p:animEffect>
                                    <p:anim calcmode="lin" valueType="num">
                                      <p:cBhvr>
                                        <p:cTn id="8" dur="1000" fill="hold"/>
                                        <p:tgtEl>
                                          <p:spTgt spid="3075">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0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075">
                                            <p:txEl>
                                              <p:pRg st="1" end="1"/>
                                            </p:txEl>
                                          </p:spTgt>
                                        </p:tgtEl>
                                        <p:attrNameLst>
                                          <p:attrName>style.visibility</p:attrName>
                                        </p:attrNameLst>
                                      </p:cBhvr>
                                      <p:to>
                                        <p:strVal val="visible"/>
                                      </p:to>
                                    </p:set>
                                    <p:animEffect transition="in" filter="fade">
                                      <p:cBhvr>
                                        <p:cTn id="14" dur="1000"/>
                                        <p:tgtEl>
                                          <p:spTgt spid="3075">
                                            <p:txEl>
                                              <p:pRg st="1" end="1"/>
                                            </p:txEl>
                                          </p:spTgt>
                                        </p:tgtEl>
                                      </p:cBhvr>
                                    </p:animEffect>
                                    <p:anim calcmode="lin" valueType="num">
                                      <p:cBhvr>
                                        <p:cTn id="15" dur="1000" fill="hold"/>
                                        <p:tgtEl>
                                          <p:spTgt spid="3075">
                                            <p:txEl>
                                              <p:pRg st="1" end="1"/>
                                            </p:txEl>
                                          </p:spTgt>
                                        </p:tgtEl>
                                        <p:attrNameLst>
                                          <p:attrName>ppt_x</p:attrName>
                                        </p:attrNameLst>
                                      </p:cBhvr>
                                      <p:tavLst>
                                        <p:tav tm="0">
                                          <p:val>
                                            <p:strVal val="#ppt_x-.1"/>
                                          </p:val>
                                        </p:tav>
                                        <p:tav tm="100000">
                                          <p:val>
                                            <p:strVal val="#ppt_x"/>
                                          </p:val>
                                        </p:tav>
                                      </p:tavLst>
                                    </p:anim>
                                    <p:anim calcmode="lin" valueType="num">
                                      <p:cBhvr>
                                        <p:cTn id="16" dur="1000" fill="hold"/>
                                        <p:tgtEl>
                                          <p:spTgt spid="30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3075">
                                            <p:txEl>
                                              <p:pRg st="2" end="2"/>
                                            </p:txEl>
                                          </p:spTgt>
                                        </p:tgtEl>
                                        <p:attrNameLst>
                                          <p:attrName>style.visibility</p:attrName>
                                        </p:attrNameLst>
                                      </p:cBhvr>
                                      <p:to>
                                        <p:strVal val="visible"/>
                                      </p:to>
                                    </p:set>
                                    <p:animEffect transition="in" filter="fade">
                                      <p:cBhvr>
                                        <p:cTn id="21" dur="1000"/>
                                        <p:tgtEl>
                                          <p:spTgt spid="3075">
                                            <p:txEl>
                                              <p:pRg st="2" end="2"/>
                                            </p:txEl>
                                          </p:spTgt>
                                        </p:tgtEl>
                                      </p:cBhvr>
                                    </p:animEffect>
                                    <p:anim calcmode="lin" valueType="num">
                                      <p:cBhvr>
                                        <p:cTn id="22" dur="1000" fill="hold"/>
                                        <p:tgtEl>
                                          <p:spTgt spid="3075">
                                            <p:txEl>
                                              <p:pRg st="2" end="2"/>
                                            </p:txEl>
                                          </p:spTgt>
                                        </p:tgtEl>
                                        <p:attrNameLst>
                                          <p:attrName>ppt_x</p:attrName>
                                        </p:attrNameLst>
                                      </p:cBhvr>
                                      <p:tavLst>
                                        <p:tav tm="0">
                                          <p:val>
                                            <p:strVal val="#ppt_x-.1"/>
                                          </p:val>
                                        </p:tav>
                                        <p:tav tm="100000">
                                          <p:val>
                                            <p:strVal val="#ppt_x"/>
                                          </p:val>
                                        </p:tav>
                                      </p:tavLst>
                                    </p:anim>
                                    <p:anim calcmode="lin" valueType="num">
                                      <p:cBhvr>
                                        <p:cTn id="23" dur="1000" fill="hold"/>
                                        <p:tgtEl>
                                          <p:spTgt spid="307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文本占位符 4098"/>
          <p:cNvSpPr>
            <a:spLocks noGrp="1"/>
          </p:cNvSpPr>
          <p:nvPr/>
        </p:nvSpPr>
        <p:spPr bwMode="auto">
          <a:xfrm>
            <a:off x="1277938" y="850900"/>
            <a:ext cx="8229600" cy="4525963"/>
          </a:xfrm>
          <a:prstGeom prst="rect">
            <a:avLst/>
          </a:prstGeom>
          <a:noFill/>
          <a:ln w="9525">
            <a:noFill/>
            <a:miter lim="800000"/>
          </a:ln>
        </p:spPr>
        <p:txBody>
          <a:bodyPr/>
          <a:lstStyle/>
          <a:p>
            <a:pPr marL="342900" indent="-342900">
              <a:spcBef>
                <a:spcPct val="20000"/>
              </a:spcBef>
              <a:buFontTx/>
              <a:buChar char="•"/>
            </a:pPr>
            <a:r>
              <a:rPr lang="zh-CN" altLang="en-US" sz="3200" b="1">
                <a:solidFill>
                  <a:schemeClr val="accent2"/>
                </a:solidFill>
                <a:latin typeface="Century Gothic"/>
                <a:ea typeface="黑体" panose="02010609060101010101" pitchFamily="2" charset="-122"/>
              </a:rPr>
              <a:t>下列疾病属于普通疾病吗？</a:t>
            </a:r>
            <a:endParaRPr lang="zh-CN" altLang="en-US" sz="3200" b="1">
              <a:solidFill>
                <a:schemeClr val="accent2"/>
              </a:solidFill>
              <a:latin typeface="Century Gothic"/>
              <a:ea typeface="黑体" panose="02010609060101010101" pitchFamily="2" charset="-122"/>
            </a:endParaRPr>
          </a:p>
          <a:p>
            <a:pPr marL="342900" indent="-342900">
              <a:spcBef>
                <a:spcPct val="20000"/>
              </a:spcBef>
            </a:pPr>
            <a:endParaRPr lang="zh-CN" altLang="en-US" sz="3200" b="1">
              <a:solidFill>
                <a:schemeClr val="bg1"/>
              </a:solidFill>
              <a:latin typeface="Century Gothic"/>
              <a:ea typeface="黑体" panose="02010609060101010101" pitchFamily="2" charset="-122"/>
            </a:endParaRPr>
          </a:p>
          <a:p>
            <a:pPr marL="342900" indent="-342900">
              <a:spcBef>
                <a:spcPct val="20000"/>
              </a:spcBef>
            </a:pPr>
            <a:r>
              <a:rPr lang="zh-CN" altLang="en-US" sz="3200" b="1">
                <a:solidFill>
                  <a:schemeClr val="bg1"/>
                </a:solidFill>
                <a:latin typeface="Century Gothic"/>
                <a:ea typeface="黑体" panose="02010609060101010101" pitchFamily="2" charset="-122"/>
              </a:rPr>
              <a:t>感冒、扁桃体炎、花粉过敏、腹泻、便秘、</a:t>
            </a:r>
            <a:endParaRPr lang="zh-CN" altLang="en-US" sz="3200" b="1">
              <a:solidFill>
                <a:schemeClr val="bg1"/>
              </a:solidFill>
              <a:latin typeface="Century Gothic"/>
              <a:ea typeface="黑体" panose="02010609060101010101" pitchFamily="2" charset="-122"/>
            </a:endParaRPr>
          </a:p>
          <a:p>
            <a:pPr marL="342900" indent="-342900">
              <a:spcBef>
                <a:spcPct val="20000"/>
              </a:spcBef>
            </a:pPr>
            <a:r>
              <a:rPr lang="zh-CN" altLang="en-US" sz="3200" b="1">
                <a:solidFill>
                  <a:schemeClr val="bg1"/>
                </a:solidFill>
                <a:latin typeface="Century Gothic"/>
                <a:ea typeface="黑体" panose="02010609060101010101" pitchFamily="2" charset="-122"/>
              </a:rPr>
              <a:t>佝偻病、肥胖症、贫血、</a:t>
            </a:r>
            <a:r>
              <a:rPr lang="zh-CN" altLang="en-US" sz="3200" b="1">
                <a:solidFill>
                  <a:schemeClr val="bg1"/>
                </a:solidFill>
                <a:latin typeface="黑体" panose="02010609060101010101" pitchFamily="2" charset="-122"/>
                <a:ea typeface="黑体" panose="02010609060101010101" pitchFamily="2" charset="-122"/>
              </a:rPr>
              <a:t>龋齿 、中耳炎、</a:t>
            </a:r>
            <a:endParaRPr lang="zh-CN" altLang="en-US" sz="3200" b="1">
              <a:solidFill>
                <a:schemeClr val="bg1"/>
              </a:solidFill>
              <a:latin typeface="黑体" panose="02010609060101010101" pitchFamily="2" charset="-122"/>
              <a:ea typeface="黑体" panose="02010609060101010101" pitchFamily="2" charset="-122"/>
            </a:endParaRPr>
          </a:p>
          <a:p>
            <a:pPr marL="342900" indent="-342900">
              <a:spcBef>
                <a:spcPct val="20000"/>
              </a:spcBef>
            </a:pPr>
            <a:r>
              <a:rPr lang="zh-CN" altLang="en-US" sz="3200" b="1">
                <a:solidFill>
                  <a:schemeClr val="bg1"/>
                </a:solidFill>
                <a:latin typeface="黑体" panose="02010609060101010101" pitchFamily="2" charset="-122"/>
                <a:ea typeface="黑体" panose="02010609060101010101" pitchFamily="2" charset="-122"/>
              </a:rPr>
              <a:t>湿疹、痱子、荨麻疹、白血病、铅中毒</a:t>
            </a:r>
            <a:r>
              <a:rPr lang="zh-CN" altLang="en-US" sz="3200" b="1">
                <a:solidFill>
                  <a:schemeClr val="bg1"/>
                </a:solidFill>
                <a:latin typeface="Century Gothic"/>
                <a:ea typeface="幼圆"/>
              </a:rPr>
              <a:t>。</a:t>
            </a:r>
            <a:endParaRPr lang="zh-CN" altLang="en-US" sz="3200" b="1">
              <a:solidFill>
                <a:schemeClr val="bg1"/>
              </a:solidFill>
              <a:latin typeface="Century Gothic"/>
              <a:ea typeface="幼圆"/>
            </a:endParaRPr>
          </a:p>
          <a:p>
            <a:pPr marL="342900" indent="-342900">
              <a:spcBef>
                <a:spcPct val="20000"/>
              </a:spcBef>
            </a:pPr>
            <a:endParaRPr lang="zh-CN" altLang="en-US" sz="3200" b="1">
              <a:solidFill>
                <a:schemeClr val="accent2"/>
              </a:solidFill>
              <a:latin typeface="Century Gothic"/>
              <a:ea typeface="幼圆"/>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fade">
                                      <p:cBhvr>
                                        <p:cTn id="7" dur="1000"/>
                                        <p:tgtEl>
                                          <p:spTgt spid="4099">
                                            <p:txEl>
                                              <p:pRg st="0" end="0"/>
                                            </p:txEl>
                                          </p:spTgt>
                                        </p:tgtEl>
                                      </p:cBhvr>
                                    </p:animEffect>
                                    <p:anim calcmode="lin" valueType="num">
                                      <p:cBhvr>
                                        <p:cTn id="8" dur="1000" fill="hold"/>
                                        <p:tgtEl>
                                          <p:spTgt spid="4099">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099">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9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099">
                                            <p:txEl>
                                              <p:pRg st="2" end="2"/>
                                            </p:txEl>
                                          </p:spTgt>
                                        </p:tgtEl>
                                        <p:attrNameLst>
                                          <p:attrName>style.visibility</p:attrName>
                                        </p:attrNameLst>
                                      </p:cBhvr>
                                      <p:to>
                                        <p:strVal val="visible"/>
                                      </p:to>
                                    </p:set>
                                    <p:animEffect transition="in" filter="fade">
                                      <p:cBhvr>
                                        <p:cTn id="15" dur="1000"/>
                                        <p:tgtEl>
                                          <p:spTgt spid="4099">
                                            <p:txEl>
                                              <p:pRg st="2" end="2"/>
                                            </p:txEl>
                                          </p:spTgt>
                                        </p:tgtEl>
                                      </p:cBhvr>
                                    </p:animEffect>
                                    <p:anim calcmode="lin" valueType="num">
                                      <p:cBhvr>
                                        <p:cTn id="16" dur="1000" fill="hold"/>
                                        <p:tgtEl>
                                          <p:spTgt spid="4099">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099">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099">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099">
                                            <p:txEl>
                                              <p:pRg st="3" end="3"/>
                                            </p:txEl>
                                          </p:spTgt>
                                        </p:tgtEl>
                                        <p:attrNameLst>
                                          <p:attrName>style.visibility</p:attrName>
                                        </p:attrNameLst>
                                      </p:cBhvr>
                                      <p:to>
                                        <p:strVal val="visible"/>
                                      </p:to>
                                    </p:set>
                                    <p:animEffect transition="in" filter="fade">
                                      <p:cBhvr>
                                        <p:cTn id="23" dur="1000"/>
                                        <p:tgtEl>
                                          <p:spTgt spid="4099">
                                            <p:txEl>
                                              <p:pRg st="3" end="3"/>
                                            </p:txEl>
                                          </p:spTgt>
                                        </p:tgtEl>
                                      </p:cBhvr>
                                    </p:animEffect>
                                    <p:anim calcmode="lin" valueType="num">
                                      <p:cBhvr>
                                        <p:cTn id="24" dur="1000" fill="hold"/>
                                        <p:tgtEl>
                                          <p:spTgt spid="4099">
                                            <p:txEl>
                                              <p:pRg st="3" end="3"/>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4099">
                                            <p:txEl>
                                              <p:pRg st="3" end="3"/>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4099">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099">
                                            <p:txEl>
                                              <p:pRg st="4" end="4"/>
                                            </p:txEl>
                                          </p:spTgt>
                                        </p:tgtEl>
                                        <p:attrNameLst>
                                          <p:attrName>style.visibility</p:attrName>
                                        </p:attrNameLst>
                                      </p:cBhvr>
                                      <p:to>
                                        <p:strVal val="visible"/>
                                      </p:to>
                                    </p:set>
                                    <p:animEffect transition="in" filter="fade">
                                      <p:cBhvr>
                                        <p:cTn id="31" dur="1000"/>
                                        <p:tgtEl>
                                          <p:spTgt spid="4099">
                                            <p:txEl>
                                              <p:pRg st="4" end="4"/>
                                            </p:txEl>
                                          </p:spTgt>
                                        </p:tgtEl>
                                      </p:cBhvr>
                                    </p:animEffect>
                                    <p:anim calcmode="lin" valueType="num">
                                      <p:cBhvr>
                                        <p:cTn id="32" dur="1000" fill="hold"/>
                                        <p:tgtEl>
                                          <p:spTgt spid="4099">
                                            <p:txEl>
                                              <p:pRg st="4" end="4"/>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4099">
                                            <p:txEl>
                                              <p:pRg st="4" end="4"/>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4099">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5"/>
          <p:cNvSpPr/>
          <p:nvPr/>
        </p:nvSpPr>
        <p:spPr bwMode="auto">
          <a:xfrm rot="1800000">
            <a:off x="5741988" y="1354138"/>
            <a:ext cx="1446212" cy="2074862"/>
          </a:xfrm>
          <a:custGeom>
            <a:avLst/>
            <a:gdLst>
              <a:gd name="T0" fmla="*/ 722779 w 4733"/>
              <a:gd name="T1" fmla="*/ 0 h 6775"/>
              <a:gd name="T2" fmla="*/ 1445864 w 4733"/>
              <a:gd name="T3" fmla="*/ 724253 h 6775"/>
              <a:gd name="T4" fmla="*/ 1336500 w 4733"/>
              <a:gd name="T5" fmla="*/ 1107502 h 6775"/>
              <a:gd name="T6" fmla="*/ 1336500 w 4733"/>
              <a:gd name="T7" fmla="*/ 1107502 h 6775"/>
              <a:gd name="T8" fmla="*/ 1333140 w 4733"/>
              <a:gd name="T9" fmla="*/ 1112705 h 6775"/>
              <a:gd name="T10" fmla="*/ 1331307 w 4733"/>
              <a:gd name="T11" fmla="*/ 1115766 h 6775"/>
              <a:gd name="T12" fmla="*/ 722779 w 4733"/>
              <a:gd name="T13" fmla="*/ 2073887 h 6775"/>
              <a:gd name="T14" fmla="*/ 114557 w 4733"/>
              <a:gd name="T15" fmla="*/ 1115766 h 6775"/>
              <a:gd name="T16" fmla="*/ 112724 w 4733"/>
              <a:gd name="T17" fmla="*/ 1112705 h 6775"/>
              <a:gd name="T18" fmla="*/ 109058 w 4733"/>
              <a:gd name="T19" fmla="*/ 1107502 h 6775"/>
              <a:gd name="T20" fmla="*/ 109058 w 4733"/>
              <a:gd name="T21" fmla="*/ 1107502 h 6775"/>
              <a:gd name="T22" fmla="*/ 0 w 4733"/>
              <a:gd name="T23" fmla="*/ 724253 h 6775"/>
              <a:gd name="T24" fmla="*/ 722779 w 4733"/>
              <a:gd name="T25" fmla="*/ 0 h 67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733"/>
              <a:gd name="T40" fmla="*/ 0 h 6775"/>
              <a:gd name="T41" fmla="*/ 4733 w 4733"/>
              <a:gd name="T42" fmla="*/ 6775 h 677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733" h="6775">
                <a:moveTo>
                  <a:pt x="2366" y="0"/>
                </a:moveTo>
                <a:cubicBezTo>
                  <a:pt x="3673" y="0"/>
                  <a:pt x="4733" y="1060"/>
                  <a:pt x="4733" y="2366"/>
                </a:cubicBezTo>
                <a:cubicBezTo>
                  <a:pt x="4733" y="2826"/>
                  <a:pt x="4602" y="3255"/>
                  <a:pt x="4375" y="3618"/>
                </a:cubicBezTo>
                <a:lnTo>
                  <a:pt x="4364" y="3635"/>
                </a:lnTo>
                <a:lnTo>
                  <a:pt x="4358" y="3645"/>
                </a:lnTo>
                <a:lnTo>
                  <a:pt x="2366" y="6775"/>
                </a:lnTo>
                <a:lnTo>
                  <a:pt x="375" y="3645"/>
                </a:lnTo>
                <a:lnTo>
                  <a:pt x="369" y="3635"/>
                </a:lnTo>
                <a:lnTo>
                  <a:pt x="357" y="3618"/>
                </a:lnTo>
                <a:cubicBezTo>
                  <a:pt x="131" y="3255"/>
                  <a:pt x="0" y="2826"/>
                  <a:pt x="0" y="2366"/>
                </a:cubicBezTo>
                <a:cubicBezTo>
                  <a:pt x="0" y="1060"/>
                  <a:pt x="1060" y="0"/>
                  <a:pt x="2366" y="0"/>
                </a:cubicBezTo>
                <a:close/>
              </a:path>
            </a:pathLst>
          </a:custGeom>
          <a:solidFill>
            <a:schemeClr val="accent1"/>
          </a:solidFill>
          <a:ln w="9525">
            <a:noFill/>
            <a:round/>
          </a:ln>
        </p:spPr>
        <p:txBody>
          <a:bodyPr lIns="121917" tIns="60958" rIns="121917" bIns="60958"/>
          <a:lstStyle/>
          <a:p>
            <a:endParaRPr lang="zh-CN" altLang="en-US"/>
          </a:p>
        </p:txBody>
      </p:sp>
      <p:sp>
        <p:nvSpPr>
          <p:cNvPr id="23" name="Freeform 6"/>
          <p:cNvSpPr/>
          <p:nvPr/>
        </p:nvSpPr>
        <p:spPr bwMode="auto">
          <a:xfrm rot="1800000">
            <a:off x="4518025" y="3473450"/>
            <a:ext cx="1446213" cy="2074863"/>
          </a:xfrm>
          <a:custGeom>
            <a:avLst/>
            <a:gdLst>
              <a:gd name="T0" fmla="*/ 722779 w 4733"/>
              <a:gd name="T1" fmla="*/ 2073887 h 6776"/>
              <a:gd name="T2" fmla="*/ 1445864 w 4733"/>
              <a:gd name="T3" fmla="*/ 1349435 h 6776"/>
              <a:gd name="T4" fmla="*/ 1336500 w 4733"/>
              <a:gd name="T5" fmla="*/ 966549 h 6776"/>
              <a:gd name="T6" fmla="*/ 1336500 w 4733"/>
              <a:gd name="T7" fmla="*/ 966549 h 6776"/>
              <a:gd name="T8" fmla="*/ 1333140 w 4733"/>
              <a:gd name="T9" fmla="*/ 961040 h 6776"/>
              <a:gd name="T10" fmla="*/ 1331307 w 4733"/>
              <a:gd name="T11" fmla="*/ 957979 h 6776"/>
              <a:gd name="T12" fmla="*/ 722779 w 4733"/>
              <a:gd name="T13" fmla="*/ 0 h 6776"/>
              <a:gd name="T14" fmla="*/ 114557 w 4733"/>
              <a:gd name="T15" fmla="*/ 957979 h 6776"/>
              <a:gd name="T16" fmla="*/ 112724 w 4733"/>
              <a:gd name="T17" fmla="*/ 961040 h 6776"/>
              <a:gd name="T18" fmla="*/ 109058 w 4733"/>
              <a:gd name="T19" fmla="*/ 966549 h 6776"/>
              <a:gd name="T20" fmla="*/ 109058 w 4733"/>
              <a:gd name="T21" fmla="*/ 966549 h 6776"/>
              <a:gd name="T22" fmla="*/ 0 w 4733"/>
              <a:gd name="T23" fmla="*/ 1349435 h 6776"/>
              <a:gd name="T24" fmla="*/ 722779 w 4733"/>
              <a:gd name="T25" fmla="*/ 2073887 h 67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733"/>
              <a:gd name="T40" fmla="*/ 0 h 6776"/>
              <a:gd name="T41" fmla="*/ 4733 w 4733"/>
              <a:gd name="T42" fmla="*/ 6776 h 677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733" h="6776">
                <a:moveTo>
                  <a:pt x="2366" y="6776"/>
                </a:moveTo>
                <a:cubicBezTo>
                  <a:pt x="3673" y="6776"/>
                  <a:pt x="4733" y="5716"/>
                  <a:pt x="4733" y="4409"/>
                </a:cubicBezTo>
                <a:cubicBezTo>
                  <a:pt x="4733" y="3950"/>
                  <a:pt x="4602" y="3521"/>
                  <a:pt x="4375" y="3158"/>
                </a:cubicBezTo>
                <a:lnTo>
                  <a:pt x="4364" y="3140"/>
                </a:lnTo>
                <a:lnTo>
                  <a:pt x="4358" y="3130"/>
                </a:lnTo>
                <a:lnTo>
                  <a:pt x="2366" y="0"/>
                </a:lnTo>
                <a:lnTo>
                  <a:pt x="375" y="3130"/>
                </a:lnTo>
                <a:lnTo>
                  <a:pt x="369" y="3140"/>
                </a:lnTo>
                <a:lnTo>
                  <a:pt x="357" y="3158"/>
                </a:lnTo>
                <a:cubicBezTo>
                  <a:pt x="131" y="3521"/>
                  <a:pt x="0" y="3950"/>
                  <a:pt x="0" y="4409"/>
                </a:cubicBezTo>
                <a:cubicBezTo>
                  <a:pt x="0" y="5716"/>
                  <a:pt x="1060" y="6776"/>
                  <a:pt x="2366" y="6776"/>
                </a:cubicBezTo>
                <a:close/>
              </a:path>
            </a:pathLst>
          </a:custGeom>
          <a:solidFill>
            <a:schemeClr val="accent1"/>
          </a:solidFill>
          <a:ln w="9525">
            <a:noFill/>
            <a:round/>
          </a:ln>
        </p:spPr>
        <p:txBody>
          <a:bodyPr lIns="121917" tIns="60958" rIns="121917" bIns="60958"/>
          <a:lstStyle/>
          <a:p>
            <a:endParaRPr lang="zh-CN" altLang="en-US"/>
          </a:p>
        </p:txBody>
      </p:sp>
      <p:sp>
        <p:nvSpPr>
          <p:cNvPr id="24" name="Freeform 7"/>
          <p:cNvSpPr/>
          <p:nvPr/>
        </p:nvSpPr>
        <p:spPr bwMode="auto">
          <a:xfrm rot="1800000">
            <a:off x="4265613" y="1384300"/>
            <a:ext cx="1990725" cy="1554163"/>
          </a:xfrm>
          <a:custGeom>
            <a:avLst/>
            <a:gdLst>
              <a:gd name="T0" fmla="*/ 200118 w 6517"/>
              <a:gd name="T1" fmla="*/ 463841 h 5082"/>
              <a:gd name="T2" fmla="*/ 1188179 w 6517"/>
              <a:gd name="T3" fmla="*/ 200406 h 5082"/>
              <a:gd name="T4" fmla="*/ 1464066 w 6517"/>
              <a:gd name="T5" fmla="*/ 487095 h 5082"/>
              <a:gd name="T6" fmla="*/ 1464066 w 6517"/>
              <a:gd name="T7" fmla="*/ 487095 h 5082"/>
              <a:gd name="T8" fmla="*/ 1467121 w 6517"/>
              <a:gd name="T9" fmla="*/ 492602 h 5082"/>
              <a:gd name="T10" fmla="*/ 1468954 w 6517"/>
              <a:gd name="T11" fmla="*/ 495968 h 5082"/>
              <a:gd name="T12" fmla="*/ 1991093 w 6517"/>
              <a:gd name="T13" fmla="*/ 1503201 h 5082"/>
              <a:gd name="T14" fmla="*/ 858825 w 6517"/>
              <a:gd name="T15" fmla="*/ 1550320 h 5082"/>
              <a:gd name="T16" fmla="*/ 855159 w 6517"/>
              <a:gd name="T17" fmla="*/ 1550320 h 5082"/>
              <a:gd name="T18" fmla="*/ 848743 w 6517"/>
              <a:gd name="T19" fmla="*/ 1550626 h 5082"/>
              <a:gd name="T20" fmla="*/ 848743 w 6517"/>
              <a:gd name="T21" fmla="*/ 1550626 h 5082"/>
              <a:gd name="T22" fmla="*/ 463173 w 6517"/>
              <a:gd name="T23" fmla="*/ 1453329 h 5082"/>
              <a:gd name="T24" fmla="*/ 200118 w 6517"/>
              <a:gd name="T25" fmla="*/ 463841 h 50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517"/>
              <a:gd name="T40" fmla="*/ 0 h 5082"/>
              <a:gd name="T41" fmla="*/ 6517 w 6517"/>
              <a:gd name="T42" fmla="*/ 5082 h 508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517" h="5082">
                <a:moveTo>
                  <a:pt x="655" y="1516"/>
                </a:moveTo>
                <a:cubicBezTo>
                  <a:pt x="1310" y="385"/>
                  <a:pt x="2759" y="0"/>
                  <a:pt x="3889" y="655"/>
                </a:cubicBezTo>
                <a:cubicBezTo>
                  <a:pt x="4287" y="885"/>
                  <a:pt x="4592" y="1214"/>
                  <a:pt x="4792" y="1592"/>
                </a:cubicBezTo>
                <a:lnTo>
                  <a:pt x="4802" y="1610"/>
                </a:lnTo>
                <a:lnTo>
                  <a:pt x="4808" y="1621"/>
                </a:lnTo>
                <a:lnTo>
                  <a:pt x="6517" y="4913"/>
                </a:lnTo>
                <a:lnTo>
                  <a:pt x="2811" y="5067"/>
                </a:lnTo>
                <a:lnTo>
                  <a:pt x="2799" y="5067"/>
                </a:lnTo>
                <a:lnTo>
                  <a:pt x="2778" y="5068"/>
                </a:lnTo>
                <a:cubicBezTo>
                  <a:pt x="2350" y="5082"/>
                  <a:pt x="1913" y="4980"/>
                  <a:pt x="1516" y="4750"/>
                </a:cubicBezTo>
                <a:cubicBezTo>
                  <a:pt x="385" y="4095"/>
                  <a:pt x="0" y="2647"/>
                  <a:pt x="655" y="1516"/>
                </a:cubicBezTo>
                <a:close/>
              </a:path>
            </a:pathLst>
          </a:custGeom>
          <a:solidFill>
            <a:srgbClr val="92D050"/>
          </a:solidFill>
          <a:ln w="9525">
            <a:noFill/>
            <a:round/>
          </a:ln>
        </p:spPr>
        <p:txBody>
          <a:bodyPr lIns="121917" tIns="60958" rIns="121917" bIns="60958"/>
          <a:lstStyle/>
          <a:p>
            <a:endParaRPr lang="zh-CN" altLang="en-US"/>
          </a:p>
        </p:txBody>
      </p:sp>
      <p:sp>
        <p:nvSpPr>
          <p:cNvPr id="25" name="Freeform 8"/>
          <p:cNvSpPr/>
          <p:nvPr/>
        </p:nvSpPr>
        <p:spPr bwMode="auto">
          <a:xfrm rot="1800000">
            <a:off x="5449888" y="3960813"/>
            <a:ext cx="1990725" cy="1555750"/>
          </a:xfrm>
          <a:custGeom>
            <a:avLst/>
            <a:gdLst>
              <a:gd name="T0" fmla="*/ 1791006 w 6518"/>
              <a:gd name="T1" fmla="*/ 1091067 h 5082"/>
              <a:gd name="T2" fmla="*/ 1527991 w 6518"/>
              <a:gd name="T3" fmla="*/ 101580 h 5082"/>
              <a:gd name="T4" fmla="*/ 1142480 w 6518"/>
              <a:gd name="T5" fmla="*/ 4283 h 5082"/>
              <a:gd name="T6" fmla="*/ 1142480 w 6518"/>
              <a:gd name="T7" fmla="*/ 4283 h 5082"/>
              <a:gd name="T8" fmla="*/ 1136065 w 6518"/>
              <a:gd name="T9" fmla="*/ 4283 h 5082"/>
              <a:gd name="T10" fmla="*/ 1132400 w 6518"/>
              <a:gd name="T11" fmla="*/ 4589 h 5082"/>
              <a:gd name="T12" fmla="*/ 0 w 6518"/>
              <a:gd name="T13" fmla="*/ 51402 h 5082"/>
              <a:gd name="T14" fmla="*/ 522364 w 6518"/>
              <a:gd name="T15" fmla="*/ 1058941 h 5082"/>
              <a:gd name="T16" fmla="*/ 523891 w 6518"/>
              <a:gd name="T17" fmla="*/ 1062001 h 5082"/>
              <a:gd name="T18" fmla="*/ 526946 w 6518"/>
              <a:gd name="T19" fmla="*/ 1067814 h 5082"/>
              <a:gd name="T20" fmla="*/ 526946 w 6518"/>
              <a:gd name="T21" fmla="*/ 1067814 h 5082"/>
              <a:gd name="T22" fmla="*/ 802791 w 6518"/>
              <a:gd name="T23" fmla="*/ 1354503 h 5082"/>
              <a:gd name="T24" fmla="*/ 1791006 w 6518"/>
              <a:gd name="T25" fmla="*/ 1091067 h 50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518"/>
              <a:gd name="T40" fmla="*/ 0 h 5082"/>
              <a:gd name="T41" fmla="*/ 6518 w 6518"/>
              <a:gd name="T42" fmla="*/ 5082 h 508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518" h="5082">
                <a:moveTo>
                  <a:pt x="5863" y="3566"/>
                </a:moveTo>
                <a:cubicBezTo>
                  <a:pt x="6518" y="2435"/>
                  <a:pt x="6132" y="987"/>
                  <a:pt x="5002" y="332"/>
                </a:cubicBezTo>
                <a:cubicBezTo>
                  <a:pt x="4604" y="101"/>
                  <a:pt x="4168" y="0"/>
                  <a:pt x="3740" y="14"/>
                </a:cubicBezTo>
                <a:lnTo>
                  <a:pt x="3719" y="14"/>
                </a:lnTo>
                <a:lnTo>
                  <a:pt x="3707" y="15"/>
                </a:lnTo>
                <a:lnTo>
                  <a:pt x="0" y="168"/>
                </a:lnTo>
                <a:lnTo>
                  <a:pt x="1710" y="3461"/>
                </a:lnTo>
                <a:lnTo>
                  <a:pt x="1715" y="3471"/>
                </a:lnTo>
                <a:lnTo>
                  <a:pt x="1725" y="3490"/>
                </a:lnTo>
                <a:cubicBezTo>
                  <a:pt x="1926" y="3868"/>
                  <a:pt x="2231" y="4196"/>
                  <a:pt x="2628" y="4427"/>
                </a:cubicBezTo>
                <a:cubicBezTo>
                  <a:pt x="3759" y="5082"/>
                  <a:pt x="5207" y="4696"/>
                  <a:pt x="5863" y="3566"/>
                </a:cubicBezTo>
                <a:close/>
              </a:path>
            </a:pathLst>
          </a:custGeom>
          <a:solidFill>
            <a:srgbClr val="92D050"/>
          </a:solidFill>
          <a:ln w="9525">
            <a:noFill/>
            <a:round/>
          </a:ln>
        </p:spPr>
        <p:txBody>
          <a:bodyPr lIns="121917" tIns="60958" rIns="121917" bIns="60958"/>
          <a:lstStyle/>
          <a:p>
            <a:endParaRPr lang="zh-CN" altLang="en-US"/>
          </a:p>
        </p:txBody>
      </p:sp>
      <p:sp>
        <p:nvSpPr>
          <p:cNvPr id="26" name="Freeform 9"/>
          <p:cNvSpPr/>
          <p:nvPr/>
        </p:nvSpPr>
        <p:spPr bwMode="auto">
          <a:xfrm rot="1800000">
            <a:off x="3444875" y="2801938"/>
            <a:ext cx="1993900" cy="1555750"/>
          </a:xfrm>
          <a:custGeom>
            <a:avLst/>
            <a:gdLst>
              <a:gd name="T0" fmla="*/ 199525 w 6523"/>
              <a:gd name="T1" fmla="*/ 1089935 h 5083"/>
              <a:gd name="T2" fmla="*/ 464744 w 6523"/>
              <a:gd name="T3" fmla="*/ 101254 h 5083"/>
              <a:gd name="T4" fmla="*/ 850350 w 6523"/>
              <a:gd name="T5" fmla="*/ 4589 h 5083"/>
              <a:gd name="T6" fmla="*/ 850350 w 6523"/>
              <a:gd name="T7" fmla="*/ 4589 h 5083"/>
              <a:gd name="T8" fmla="*/ 857072 w 6523"/>
              <a:gd name="T9" fmla="*/ 4894 h 5083"/>
              <a:gd name="T10" fmla="*/ 860433 w 6523"/>
              <a:gd name="T11" fmla="*/ 5200 h 5083"/>
              <a:gd name="T12" fmla="*/ 1993112 w 6523"/>
              <a:gd name="T13" fmla="*/ 54451 h 5083"/>
              <a:gd name="T14" fmla="*/ 1468480 w 6523"/>
              <a:gd name="T15" fmla="*/ 1060568 h 5083"/>
              <a:gd name="T16" fmla="*/ 1466647 w 6523"/>
              <a:gd name="T17" fmla="*/ 1063627 h 5083"/>
              <a:gd name="T18" fmla="*/ 1463897 w 6523"/>
              <a:gd name="T19" fmla="*/ 1069440 h 5083"/>
              <a:gd name="T20" fmla="*/ 1463592 w 6523"/>
              <a:gd name="T21" fmla="*/ 1069440 h 5083"/>
              <a:gd name="T22" fmla="*/ 1187067 w 6523"/>
              <a:gd name="T23" fmla="*/ 1355460 h 5083"/>
              <a:gd name="T24" fmla="*/ 199525 w 6523"/>
              <a:gd name="T25" fmla="*/ 1089935 h 50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523"/>
              <a:gd name="T40" fmla="*/ 0 h 5083"/>
              <a:gd name="T41" fmla="*/ 6523 w 6523"/>
              <a:gd name="T42" fmla="*/ 5083 h 508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523" h="5083">
                <a:moveTo>
                  <a:pt x="653" y="3563"/>
                </a:moveTo>
                <a:cubicBezTo>
                  <a:pt x="0" y="2431"/>
                  <a:pt x="389" y="983"/>
                  <a:pt x="1521" y="331"/>
                </a:cubicBezTo>
                <a:cubicBezTo>
                  <a:pt x="1919" y="101"/>
                  <a:pt x="2356" y="0"/>
                  <a:pt x="2783" y="15"/>
                </a:cubicBezTo>
                <a:lnTo>
                  <a:pt x="2805" y="16"/>
                </a:lnTo>
                <a:lnTo>
                  <a:pt x="2816" y="17"/>
                </a:lnTo>
                <a:lnTo>
                  <a:pt x="6523" y="178"/>
                </a:lnTo>
                <a:lnTo>
                  <a:pt x="4806" y="3467"/>
                </a:lnTo>
                <a:lnTo>
                  <a:pt x="4800" y="3477"/>
                </a:lnTo>
                <a:lnTo>
                  <a:pt x="4791" y="3496"/>
                </a:lnTo>
                <a:lnTo>
                  <a:pt x="4790" y="3496"/>
                </a:lnTo>
                <a:cubicBezTo>
                  <a:pt x="4589" y="3874"/>
                  <a:pt x="4283" y="4201"/>
                  <a:pt x="3885" y="4431"/>
                </a:cubicBezTo>
                <a:cubicBezTo>
                  <a:pt x="2753" y="5083"/>
                  <a:pt x="1306" y="4695"/>
                  <a:pt x="653" y="3563"/>
                </a:cubicBezTo>
                <a:close/>
              </a:path>
            </a:pathLst>
          </a:custGeom>
          <a:solidFill>
            <a:schemeClr val="accent2"/>
          </a:solidFill>
          <a:ln w="9525">
            <a:noFill/>
            <a:round/>
          </a:ln>
        </p:spPr>
        <p:txBody>
          <a:bodyPr lIns="121917" tIns="60958" rIns="121917" bIns="60958"/>
          <a:lstStyle/>
          <a:p>
            <a:endParaRPr lang="zh-CN" altLang="en-US"/>
          </a:p>
        </p:txBody>
      </p:sp>
      <p:sp>
        <p:nvSpPr>
          <p:cNvPr id="27" name="Freeform 10"/>
          <p:cNvSpPr/>
          <p:nvPr/>
        </p:nvSpPr>
        <p:spPr bwMode="auto">
          <a:xfrm rot="1800000">
            <a:off x="6267450" y="2544763"/>
            <a:ext cx="1993900" cy="1555750"/>
          </a:xfrm>
          <a:custGeom>
            <a:avLst/>
            <a:gdLst>
              <a:gd name="T0" fmla="*/ 1793862 w 6522"/>
              <a:gd name="T1" fmla="*/ 465280 h 5083"/>
              <a:gd name="T2" fmla="*/ 805863 w 6522"/>
              <a:gd name="T3" fmla="*/ 199755 h 5083"/>
              <a:gd name="T4" fmla="*/ 529296 w 6522"/>
              <a:gd name="T5" fmla="*/ 485775 h 5083"/>
              <a:gd name="T6" fmla="*/ 529296 w 6522"/>
              <a:gd name="T7" fmla="*/ 485775 h 5083"/>
              <a:gd name="T8" fmla="*/ 526240 w 6522"/>
              <a:gd name="T9" fmla="*/ 491281 h 5083"/>
              <a:gd name="T10" fmla="*/ 524712 w 6522"/>
              <a:gd name="T11" fmla="*/ 494646 h 5083"/>
              <a:gd name="T12" fmla="*/ 0 w 6522"/>
              <a:gd name="T13" fmla="*/ 1500458 h 5083"/>
              <a:gd name="T14" fmla="*/ 1132547 w 6522"/>
              <a:gd name="T15" fmla="*/ 1550015 h 5083"/>
              <a:gd name="T16" fmla="*/ 1136214 w 6522"/>
              <a:gd name="T17" fmla="*/ 1550320 h 5083"/>
              <a:gd name="T18" fmla="*/ 1142632 w 6522"/>
              <a:gd name="T19" fmla="*/ 1550320 h 5083"/>
              <a:gd name="T20" fmla="*/ 1142632 w 6522"/>
              <a:gd name="T21" fmla="*/ 1550320 h 5083"/>
              <a:gd name="T22" fmla="*/ 1528603 w 6522"/>
              <a:gd name="T23" fmla="*/ 1453961 h 5083"/>
              <a:gd name="T24" fmla="*/ 1793862 w 6522"/>
              <a:gd name="T25" fmla="*/ 465280 h 50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522"/>
              <a:gd name="T40" fmla="*/ 0 h 5083"/>
              <a:gd name="T41" fmla="*/ 6522 w 6522"/>
              <a:gd name="T42" fmla="*/ 5083 h 508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522" h="5083">
                <a:moveTo>
                  <a:pt x="5870" y="1521"/>
                </a:moveTo>
                <a:cubicBezTo>
                  <a:pt x="5217" y="389"/>
                  <a:pt x="3769" y="0"/>
                  <a:pt x="2637" y="653"/>
                </a:cubicBezTo>
                <a:cubicBezTo>
                  <a:pt x="2239" y="882"/>
                  <a:pt x="1934" y="1210"/>
                  <a:pt x="1732" y="1588"/>
                </a:cubicBezTo>
                <a:lnTo>
                  <a:pt x="1722" y="1606"/>
                </a:lnTo>
                <a:lnTo>
                  <a:pt x="1717" y="1617"/>
                </a:lnTo>
                <a:lnTo>
                  <a:pt x="0" y="4905"/>
                </a:lnTo>
                <a:lnTo>
                  <a:pt x="3706" y="5067"/>
                </a:lnTo>
                <a:lnTo>
                  <a:pt x="3718" y="5068"/>
                </a:lnTo>
                <a:lnTo>
                  <a:pt x="3739" y="5068"/>
                </a:lnTo>
                <a:cubicBezTo>
                  <a:pt x="4167" y="5083"/>
                  <a:pt x="4604" y="4983"/>
                  <a:pt x="5002" y="4753"/>
                </a:cubicBezTo>
                <a:cubicBezTo>
                  <a:pt x="6134" y="4100"/>
                  <a:pt x="6522" y="2653"/>
                  <a:pt x="5870" y="1521"/>
                </a:cubicBezTo>
                <a:close/>
              </a:path>
            </a:pathLst>
          </a:custGeom>
          <a:solidFill>
            <a:schemeClr val="accent2"/>
          </a:solidFill>
          <a:ln w="9525">
            <a:noFill/>
            <a:round/>
          </a:ln>
        </p:spPr>
        <p:txBody>
          <a:bodyPr lIns="121917" tIns="60958" rIns="121917" bIns="60958"/>
          <a:lstStyle/>
          <a:p>
            <a:endParaRPr lang="zh-CN" altLang="en-US"/>
          </a:p>
        </p:txBody>
      </p:sp>
      <p:sp>
        <p:nvSpPr>
          <p:cNvPr id="28" name="TextBox 8"/>
          <p:cNvSpPr txBox="1"/>
          <p:nvPr/>
        </p:nvSpPr>
        <p:spPr>
          <a:xfrm>
            <a:off x="6278563" y="1955800"/>
            <a:ext cx="752475" cy="669925"/>
          </a:xfrm>
          <a:prstGeom prst="rect">
            <a:avLst/>
          </a:prstGeom>
          <a:noFill/>
        </p:spPr>
        <p:txBody>
          <a:bodyPr wrap="none" lIns="121917" tIns="60958" rIns="121917" bIns="60958">
            <a:spAutoFit/>
          </a:bodyPr>
          <a:lstStyle/>
          <a:p>
            <a:pPr algn="ctr" fontAlgn="auto">
              <a:spcBef>
                <a:spcPts val="0"/>
              </a:spcBef>
              <a:spcAft>
                <a:spcPts val="0"/>
              </a:spcAft>
              <a:defRPr/>
            </a:pPr>
            <a:r>
              <a:rPr lang="en-US" altLang="zh-CN" sz="3600" dirty="0">
                <a:solidFill>
                  <a:schemeClr val="accent1">
                    <a:lumMod val="60000"/>
                    <a:lumOff val="40000"/>
                  </a:schemeClr>
                </a:solidFill>
                <a:latin typeface="Kozuka Gothic Pr6N M" pitchFamily="34" charset="-128"/>
                <a:ea typeface="Kozuka Gothic Pr6N M" pitchFamily="34" charset="-128"/>
                <a:cs typeface="+mn-cs"/>
              </a:rPr>
              <a:t>01</a:t>
            </a:r>
            <a:endParaRPr lang="zh-CN" altLang="en-US" sz="3600" dirty="0">
              <a:solidFill>
                <a:schemeClr val="accent1">
                  <a:lumMod val="60000"/>
                  <a:lumOff val="40000"/>
                </a:schemeClr>
              </a:solidFill>
              <a:latin typeface="Kozuka Gothic Pr6N M" pitchFamily="34" charset="-128"/>
              <a:ea typeface="Kozuka Gothic Pr6N M" pitchFamily="34" charset="-128"/>
              <a:cs typeface="+mn-cs"/>
            </a:endParaRPr>
          </a:p>
        </p:txBody>
      </p:sp>
      <p:sp>
        <p:nvSpPr>
          <p:cNvPr id="29" name="TextBox 9"/>
          <p:cNvSpPr txBox="1"/>
          <p:nvPr/>
        </p:nvSpPr>
        <p:spPr>
          <a:xfrm>
            <a:off x="6905625" y="3159125"/>
            <a:ext cx="752475" cy="669925"/>
          </a:xfrm>
          <a:prstGeom prst="rect">
            <a:avLst/>
          </a:prstGeom>
          <a:noFill/>
        </p:spPr>
        <p:txBody>
          <a:bodyPr wrap="none" lIns="121917" tIns="60958" rIns="121917" bIns="60958">
            <a:spAutoFit/>
          </a:bodyPr>
          <a:lstStyle/>
          <a:p>
            <a:pPr algn="ctr" fontAlgn="auto">
              <a:spcBef>
                <a:spcPts val="0"/>
              </a:spcBef>
              <a:spcAft>
                <a:spcPts val="0"/>
              </a:spcAft>
              <a:defRPr/>
            </a:pPr>
            <a:r>
              <a:rPr lang="en-US" altLang="zh-CN" sz="3600" dirty="0">
                <a:solidFill>
                  <a:schemeClr val="accent2">
                    <a:lumMod val="60000"/>
                    <a:lumOff val="40000"/>
                  </a:schemeClr>
                </a:solidFill>
                <a:latin typeface="Kozuka Gothic Pr6N M" pitchFamily="34" charset="-128"/>
                <a:ea typeface="Kozuka Gothic Pr6N M" pitchFamily="34" charset="-128"/>
                <a:cs typeface="+mn-cs"/>
              </a:rPr>
              <a:t>02</a:t>
            </a:r>
            <a:endParaRPr lang="zh-CN" altLang="en-US" sz="3600" dirty="0">
              <a:solidFill>
                <a:schemeClr val="accent2">
                  <a:lumMod val="60000"/>
                  <a:lumOff val="40000"/>
                </a:schemeClr>
              </a:solidFill>
              <a:latin typeface="Kozuka Gothic Pr6N M" pitchFamily="34" charset="-128"/>
              <a:ea typeface="Kozuka Gothic Pr6N M" pitchFamily="34" charset="-128"/>
              <a:cs typeface="+mn-cs"/>
            </a:endParaRPr>
          </a:p>
        </p:txBody>
      </p:sp>
      <p:sp>
        <p:nvSpPr>
          <p:cNvPr id="30" name="TextBox 10"/>
          <p:cNvSpPr txBox="1">
            <a:spLocks noChangeArrowheads="1"/>
          </p:cNvSpPr>
          <p:nvPr/>
        </p:nvSpPr>
        <p:spPr bwMode="auto">
          <a:xfrm>
            <a:off x="6140450" y="4389438"/>
            <a:ext cx="752475" cy="669925"/>
          </a:xfrm>
          <a:prstGeom prst="rect">
            <a:avLst/>
          </a:prstGeom>
          <a:noFill/>
          <a:ln w="9525">
            <a:noFill/>
            <a:miter lim="800000"/>
          </a:ln>
        </p:spPr>
        <p:txBody>
          <a:bodyPr wrap="none" lIns="121917" tIns="60958" rIns="121917" bIns="60958">
            <a:spAutoFit/>
          </a:bodyPr>
          <a:lstStyle/>
          <a:p>
            <a:pPr algn="ctr"/>
            <a:r>
              <a:rPr lang="en-US" altLang="zh-CN" sz="3600">
                <a:solidFill>
                  <a:schemeClr val="bg1"/>
                </a:solidFill>
                <a:latin typeface="Kozuka Gothic Pr6N M"/>
                <a:ea typeface="Kozuka Gothic Pr6N M"/>
                <a:cs typeface="Kozuka Gothic Pr6N M"/>
              </a:rPr>
              <a:t>03</a:t>
            </a:r>
            <a:endParaRPr lang="zh-CN" altLang="en-US" sz="3600">
              <a:solidFill>
                <a:schemeClr val="bg1"/>
              </a:solidFill>
              <a:latin typeface="Kozuka Gothic Pr6N M"/>
              <a:ea typeface="Kozuka Gothic Pr6N M"/>
              <a:cs typeface="Kozuka Gothic Pr6N M"/>
            </a:endParaRPr>
          </a:p>
        </p:txBody>
      </p:sp>
      <p:sp>
        <p:nvSpPr>
          <p:cNvPr id="31" name="TextBox 11"/>
          <p:cNvSpPr txBox="1"/>
          <p:nvPr/>
        </p:nvSpPr>
        <p:spPr>
          <a:xfrm>
            <a:off x="4818063" y="4256088"/>
            <a:ext cx="752475" cy="669925"/>
          </a:xfrm>
          <a:prstGeom prst="rect">
            <a:avLst/>
          </a:prstGeom>
          <a:noFill/>
        </p:spPr>
        <p:txBody>
          <a:bodyPr wrap="none" lIns="121917" tIns="60958" rIns="121917" bIns="60958">
            <a:spAutoFit/>
          </a:bodyPr>
          <a:lstStyle/>
          <a:p>
            <a:pPr algn="ctr" fontAlgn="auto">
              <a:spcBef>
                <a:spcPts val="0"/>
              </a:spcBef>
              <a:spcAft>
                <a:spcPts val="0"/>
              </a:spcAft>
              <a:defRPr/>
            </a:pPr>
            <a:r>
              <a:rPr lang="en-US" altLang="zh-CN" sz="3600" dirty="0">
                <a:solidFill>
                  <a:schemeClr val="accent1">
                    <a:lumMod val="60000"/>
                    <a:lumOff val="40000"/>
                  </a:schemeClr>
                </a:solidFill>
                <a:latin typeface="Kozuka Gothic Pr6N M" pitchFamily="34" charset="-128"/>
                <a:ea typeface="Kozuka Gothic Pr6N M" pitchFamily="34" charset="-128"/>
                <a:cs typeface="+mn-cs"/>
              </a:rPr>
              <a:t>04</a:t>
            </a:r>
            <a:endParaRPr lang="zh-CN" altLang="en-US" sz="3600" dirty="0">
              <a:solidFill>
                <a:schemeClr val="accent1">
                  <a:lumMod val="60000"/>
                  <a:lumOff val="40000"/>
                </a:schemeClr>
              </a:solidFill>
              <a:latin typeface="Kozuka Gothic Pr6N M" pitchFamily="34" charset="-128"/>
              <a:ea typeface="Kozuka Gothic Pr6N M" pitchFamily="34" charset="-128"/>
              <a:cs typeface="+mn-cs"/>
            </a:endParaRPr>
          </a:p>
        </p:txBody>
      </p:sp>
      <p:sp>
        <p:nvSpPr>
          <p:cNvPr id="32" name="TextBox 12"/>
          <p:cNvSpPr txBox="1"/>
          <p:nvPr/>
        </p:nvSpPr>
        <p:spPr>
          <a:xfrm>
            <a:off x="4016375" y="3221038"/>
            <a:ext cx="752475" cy="669925"/>
          </a:xfrm>
          <a:prstGeom prst="rect">
            <a:avLst/>
          </a:prstGeom>
          <a:noFill/>
        </p:spPr>
        <p:txBody>
          <a:bodyPr wrap="none" lIns="121917" tIns="60958" rIns="121917" bIns="60958">
            <a:spAutoFit/>
          </a:bodyPr>
          <a:lstStyle/>
          <a:p>
            <a:pPr algn="ctr" fontAlgn="auto">
              <a:spcBef>
                <a:spcPts val="0"/>
              </a:spcBef>
              <a:spcAft>
                <a:spcPts val="0"/>
              </a:spcAft>
              <a:defRPr/>
            </a:pPr>
            <a:r>
              <a:rPr lang="en-US" altLang="zh-CN" sz="3600" dirty="0">
                <a:solidFill>
                  <a:schemeClr val="accent2">
                    <a:lumMod val="60000"/>
                    <a:lumOff val="40000"/>
                  </a:schemeClr>
                </a:solidFill>
                <a:latin typeface="Kozuka Gothic Pr6N M" pitchFamily="34" charset="-128"/>
                <a:ea typeface="Kozuka Gothic Pr6N M" pitchFamily="34" charset="-128"/>
                <a:cs typeface="+mn-cs"/>
              </a:rPr>
              <a:t>05</a:t>
            </a:r>
            <a:endParaRPr lang="zh-CN" altLang="en-US" sz="3600" dirty="0">
              <a:solidFill>
                <a:schemeClr val="accent2">
                  <a:lumMod val="60000"/>
                  <a:lumOff val="40000"/>
                </a:schemeClr>
              </a:solidFill>
              <a:latin typeface="Kozuka Gothic Pr6N M" pitchFamily="34" charset="-128"/>
              <a:ea typeface="Kozuka Gothic Pr6N M" pitchFamily="34" charset="-128"/>
              <a:cs typeface="+mn-cs"/>
            </a:endParaRPr>
          </a:p>
        </p:txBody>
      </p:sp>
      <p:sp>
        <p:nvSpPr>
          <p:cNvPr id="33" name="TextBox 13"/>
          <p:cNvSpPr txBox="1">
            <a:spLocks noChangeArrowheads="1"/>
          </p:cNvSpPr>
          <p:nvPr/>
        </p:nvSpPr>
        <p:spPr bwMode="auto">
          <a:xfrm>
            <a:off x="4800600" y="1955800"/>
            <a:ext cx="752475" cy="669925"/>
          </a:xfrm>
          <a:prstGeom prst="rect">
            <a:avLst/>
          </a:prstGeom>
          <a:noFill/>
          <a:ln w="9525">
            <a:noFill/>
            <a:miter lim="800000"/>
          </a:ln>
        </p:spPr>
        <p:txBody>
          <a:bodyPr wrap="none" lIns="121917" tIns="60958" rIns="121917" bIns="60958">
            <a:spAutoFit/>
          </a:bodyPr>
          <a:lstStyle/>
          <a:p>
            <a:pPr algn="ctr"/>
            <a:r>
              <a:rPr lang="en-US" altLang="zh-CN" sz="3600">
                <a:solidFill>
                  <a:schemeClr val="bg1"/>
                </a:solidFill>
                <a:latin typeface="Kozuka Gothic Pr6N M"/>
                <a:ea typeface="Kozuka Gothic Pr6N M"/>
                <a:cs typeface="Kozuka Gothic Pr6N M"/>
              </a:rPr>
              <a:t>06</a:t>
            </a:r>
            <a:endParaRPr lang="zh-CN" altLang="en-US" sz="3600">
              <a:solidFill>
                <a:schemeClr val="bg1"/>
              </a:solidFill>
              <a:latin typeface="Kozuka Gothic Pr6N M"/>
              <a:ea typeface="Kozuka Gothic Pr6N M"/>
              <a:cs typeface="Kozuka Gothic Pr6N M"/>
            </a:endParaRPr>
          </a:p>
        </p:txBody>
      </p:sp>
      <p:sp>
        <p:nvSpPr>
          <p:cNvPr id="34" name="TextBox 17"/>
          <p:cNvSpPr txBox="1">
            <a:spLocks noChangeArrowheads="1"/>
          </p:cNvSpPr>
          <p:nvPr/>
        </p:nvSpPr>
        <p:spPr bwMode="auto">
          <a:xfrm>
            <a:off x="6353175" y="1512888"/>
            <a:ext cx="2298700" cy="320675"/>
          </a:xfrm>
          <a:prstGeom prst="rect">
            <a:avLst/>
          </a:prstGeom>
          <a:noFill/>
          <a:ln w="9525">
            <a:noFill/>
            <a:miter lim="800000"/>
          </a:ln>
        </p:spPr>
        <p:txBody>
          <a:bodyPr lIns="0" tIns="0" rIns="0" bIns="0">
            <a:spAutoFit/>
          </a:bodyPr>
          <a:lstStyle/>
          <a:p>
            <a:pPr algn="r"/>
            <a:r>
              <a:rPr lang="zh-CN" altLang="en-US" sz="2100" b="1">
                <a:solidFill>
                  <a:schemeClr val="bg1"/>
                </a:solidFill>
                <a:latin typeface="微软雅黑" panose="020B0503020204020204" pitchFamily="34" charset="-122"/>
                <a:ea typeface="微软雅黑" panose="020B0503020204020204" pitchFamily="34" charset="-122"/>
              </a:rPr>
              <a:t>呼吸道疾病</a:t>
            </a:r>
            <a:endParaRPr lang="zh-CN" altLang="en-US" sz="2100" b="1">
              <a:solidFill>
                <a:schemeClr val="bg1"/>
              </a:solidFill>
              <a:latin typeface="微软雅黑" panose="020B0503020204020204" pitchFamily="34" charset="-122"/>
              <a:ea typeface="微软雅黑" panose="020B0503020204020204" pitchFamily="34" charset="-122"/>
            </a:endParaRPr>
          </a:p>
        </p:txBody>
      </p:sp>
      <p:sp>
        <p:nvSpPr>
          <p:cNvPr id="36" name="TextBox 19"/>
          <p:cNvSpPr txBox="1">
            <a:spLocks noChangeArrowheads="1"/>
          </p:cNvSpPr>
          <p:nvPr/>
        </p:nvSpPr>
        <p:spPr bwMode="auto">
          <a:xfrm>
            <a:off x="7226300" y="3025775"/>
            <a:ext cx="2298700" cy="320675"/>
          </a:xfrm>
          <a:prstGeom prst="rect">
            <a:avLst/>
          </a:prstGeom>
          <a:noFill/>
          <a:ln w="9525">
            <a:noFill/>
            <a:miter lim="800000"/>
          </a:ln>
        </p:spPr>
        <p:txBody>
          <a:bodyPr lIns="0" tIns="0" rIns="0" bIns="0">
            <a:spAutoFit/>
          </a:bodyPr>
          <a:lstStyle/>
          <a:p>
            <a:pPr algn="r"/>
            <a:r>
              <a:rPr lang="zh-CN" altLang="en-US" sz="2100" b="1">
                <a:solidFill>
                  <a:schemeClr val="bg1"/>
                </a:solidFill>
                <a:latin typeface="微软雅黑" panose="020B0503020204020204" pitchFamily="34" charset="-122"/>
                <a:ea typeface="微软雅黑" panose="020B0503020204020204" pitchFamily="34" charset="-122"/>
              </a:rPr>
              <a:t>消化道疾病</a:t>
            </a:r>
            <a:endParaRPr lang="zh-CN" altLang="en-US" sz="2100" b="1">
              <a:solidFill>
                <a:schemeClr val="bg1"/>
              </a:solidFill>
              <a:latin typeface="微软雅黑" panose="020B0503020204020204" pitchFamily="34" charset="-122"/>
              <a:ea typeface="微软雅黑" panose="020B0503020204020204" pitchFamily="34" charset="-122"/>
            </a:endParaRPr>
          </a:p>
        </p:txBody>
      </p:sp>
      <p:sp>
        <p:nvSpPr>
          <p:cNvPr id="38" name="TextBox 21"/>
          <p:cNvSpPr txBox="1">
            <a:spLocks noChangeArrowheads="1"/>
          </p:cNvSpPr>
          <p:nvPr/>
        </p:nvSpPr>
        <p:spPr bwMode="auto">
          <a:xfrm>
            <a:off x="6353175" y="4562475"/>
            <a:ext cx="2298700" cy="320675"/>
          </a:xfrm>
          <a:prstGeom prst="rect">
            <a:avLst/>
          </a:prstGeom>
          <a:noFill/>
          <a:ln w="9525">
            <a:noFill/>
            <a:miter lim="800000"/>
          </a:ln>
        </p:spPr>
        <p:txBody>
          <a:bodyPr lIns="0" tIns="0" rIns="0" bIns="0">
            <a:spAutoFit/>
          </a:bodyPr>
          <a:lstStyle/>
          <a:p>
            <a:pPr algn="r"/>
            <a:r>
              <a:rPr lang="zh-CN" altLang="en-US" sz="2100" b="1">
                <a:solidFill>
                  <a:schemeClr val="bg1"/>
                </a:solidFill>
                <a:latin typeface="微软雅黑" panose="020B0503020204020204" pitchFamily="34" charset="-122"/>
                <a:ea typeface="微软雅黑" panose="020B0503020204020204" pitchFamily="34" charset="-122"/>
              </a:rPr>
              <a:t>营养疾病</a:t>
            </a:r>
            <a:endParaRPr lang="zh-CN" altLang="en-US" sz="2100" b="1">
              <a:solidFill>
                <a:schemeClr val="bg1"/>
              </a:solidFill>
              <a:latin typeface="微软雅黑" panose="020B0503020204020204" pitchFamily="34" charset="-122"/>
              <a:ea typeface="微软雅黑" panose="020B0503020204020204" pitchFamily="34" charset="-122"/>
            </a:endParaRPr>
          </a:p>
        </p:txBody>
      </p:sp>
      <p:sp>
        <p:nvSpPr>
          <p:cNvPr id="40" name="TextBox 23"/>
          <p:cNvSpPr txBox="1">
            <a:spLocks noChangeArrowheads="1"/>
          </p:cNvSpPr>
          <p:nvPr/>
        </p:nvSpPr>
        <p:spPr bwMode="auto">
          <a:xfrm>
            <a:off x="1970088" y="1512888"/>
            <a:ext cx="2297112" cy="320675"/>
          </a:xfrm>
          <a:prstGeom prst="rect">
            <a:avLst/>
          </a:prstGeom>
          <a:noFill/>
          <a:ln w="9525">
            <a:noFill/>
            <a:miter lim="800000"/>
          </a:ln>
        </p:spPr>
        <p:txBody>
          <a:bodyPr lIns="0" tIns="0" rIns="0" bIns="0">
            <a:spAutoFit/>
          </a:bodyPr>
          <a:lstStyle/>
          <a:p>
            <a:pPr algn="r"/>
            <a:r>
              <a:rPr lang="zh-CN" altLang="en-US" sz="2100" b="1">
                <a:solidFill>
                  <a:schemeClr val="bg1"/>
                </a:solidFill>
                <a:latin typeface="微软雅黑" panose="020B0503020204020204" pitchFamily="34" charset="-122"/>
                <a:ea typeface="微软雅黑" panose="020B0503020204020204" pitchFamily="34" charset="-122"/>
              </a:rPr>
              <a:t>其他</a:t>
            </a:r>
            <a:endParaRPr lang="zh-CN" altLang="en-US" sz="2100" b="1">
              <a:solidFill>
                <a:schemeClr val="bg1"/>
              </a:solidFill>
              <a:latin typeface="微软雅黑" panose="020B0503020204020204" pitchFamily="34" charset="-122"/>
              <a:ea typeface="微软雅黑" panose="020B0503020204020204" pitchFamily="34" charset="-122"/>
            </a:endParaRPr>
          </a:p>
        </p:txBody>
      </p:sp>
      <p:sp>
        <p:nvSpPr>
          <p:cNvPr id="42" name="TextBox 25"/>
          <p:cNvSpPr txBox="1">
            <a:spLocks noChangeArrowheads="1"/>
          </p:cNvSpPr>
          <p:nvPr/>
        </p:nvSpPr>
        <p:spPr bwMode="auto">
          <a:xfrm>
            <a:off x="1196975" y="3055938"/>
            <a:ext cx="2297113" cy="320675"/>
          </a:xfrm>
          <a:prstGeom prst="rect">
            <a:avLst/>
          </a:prstGeom>
          <a:noFill/>
          <a:ln w="9525">
            <a:noFill/>
            <a:miter lim="800000"/>
          </a:ln>
        </p:spPr>
        <p:txBody>
          <a:bodyPr lIns="0" tIns="0" rIns="0" bIns="0">
            <a:spAutoFit/>
          </a:bodyPr>
          <a:lstStyle/>
          <a:p>
            <a:pPr algn="r"/>
            <a:r>
              <a:rPr lang="zh-CN" altLang="en-US" sz="2100" b="1">
                <a:solidFill>
                  <a:schemeClr val="bg1"/>
                </a:solidFill>
                <a:latin typeface="微软雅黑" panose="020B0503020204020204" pitchFamily="34" charset="-122"/>
                <a:ea typeface="微软雅黑" panose="020B0503020204020204" pitchFamily="34" charset="-122"/>
              </a:rPr>
              <a:t>皮肤病</a:t>
            </a:r>
            <a:endParaRPr lang="zh-CN" altLang="en-US" sz="2100" b="1">
              <a:solidFill>
                <a:schemeClr val="bg1"/>
              </a:solidFill>
              <a:latin typeface="微软雅黑" panose="020B0503020204020204" pitchFamily="34" charset="-122"/>
              <a:ea typeface="微软雅黑" panose="020B0503020204020204" pitchFamily="34" charset="-122"/>
            </a:endParaRPr>
          </a:p>
        </p:txBody>
      </p:sp>
      <p:sp>
        <p:nvSpPr>
          <p:cNvPr id="44" name="TextBox 27"/>
          <p:cNvSpPr txBox="1">
            <a:spLocks noChangeArrowheads="1"/>
          </p:cNvSpPr>
          <p:nvPr/>
        </p:nvSpPr>
        <p:spPr bwMode="auto">
          <a:xfrm>
            <a:off x="1970088" y="4562475"/>
            <a:ext cx="2297112" cy="320675"/>
          </a:xfrm>
          <a:prstGeom prst="rect">
            <a:avLst/>
          </a:prstGeom>
          <a:noFill/>
          <a:ln w="9525">
            <a:noFill/>
            <a:miter lim="800000"/>
          </a:ln>
        </p:spPr>
        <p:txBody>
          <a:bodyPr lIns="0" tIns="0" rIns="0" bIns="0">
            <a:spAutoFit/>
          </a:bodyPr>
          <a:lstStyle/>
          <a:p>
            <a:pPr algn="r"/>
            <a:r>
              <a:rPr lang="zh-CN" altLang="en-US" sz="2100" b="1">
                <a:solidFill>
                  <a:schemeClr val="bg1"/>
                </a:solidFill>
                <a:latin typeface="微软雅黑" panose="020B0503020204020204" pitchFamily="34" charset="-122"/>
                <a:ea typeface="微软雅黑" panose="020B0503020204020204" pitchFamily="34" charset="-122"/>
              </a:rPr>
              <a:t>五官疾病</a:t>
            </a:r>
            <a:endParaRPr lang="zh-CN" altLang="en-US" sz="2100" b="1">
              <a:solidFill>
                <a:schemeClr val="bg1"/>
              </a:solidFill>
              <a:latin typeface="微软雅黑" panose="020B0503020204020204" pitchFamily="34" charset="-122"/>
              <a:ea typeface="微软雅黑" panose="020B0503020204020204" pitchFamily="34" charset="-122"/>
            </a:endParaRPr>
          </a:p>
        </p:txBody>
      </p:sp>
      <p:sp>
        <p:nvSpPr>
          <p:cNvPr id="39" name="Rectangle 13" descr="FD1DDF730CE4456e89755B07FE1653D0# #Rectangle 13"/>
          <p:cNvSpPr>
            <a:spLocks noChangeArrowheads="1"/>
          </p:cNvSpPr>
          <p:nvPr/>
        </p:nvSpPr>
        <p:spPr bwMode="auto">
          <a:xfrm>
            <a:off x="7481888" y="1909763"/>
            <a:ext cx="3168650" cy="274637"/>
          </a:xfrm>
          <a:prstGeom prst="rect">
            <a:avLst/>
          </a:prstGeom>
          <a:noFill/>
          <a:ln>
            <a:noFill/>
          </a:ln>
        </p:spPr>
        <p:txBody>
          <a:bodyPr lIns="0" tIns="0" rIns="0" bIns="0">
            <a:spAutoFit/>
          </a:bodyPr>
          <a:lstStyle/>
          <a:p>
            <a:pPr algn="r">
              <a:buFont typeface="Arial" panose="020B0604020202020204" pitchFamily="34" charset="0"/>
              <a:buNone/>
            </a:pPr>
            <a:r>
              <a:rPr lang="zh-CN" altLang="en-US">
                <a:solidFill>
                  <a:srgbClr val="474747"/>
                </a:solidFill>
                <a:latin typeface="方正兰亭纤黑简体"/>
                <a:ea typeface="方正兰亭纤黑简体"/>
                <a:cs typeface="方正兰亭纤黑简体"/>
              </a:rPr>
              <a:t>感冒、扁桃体炎、花粉过敏</a:t>
            </a:r>
            <a:endParaRPr lang="en-US" altLang="zh-CN">
              <a:solidFill>
                <a:srgbClr val="474747"/>
              </a:solidFill>
              <a:latin typeface="方正兰亭纤黑简体"/>
              <a:ea typeface="方正兰亭纤黑简体"/>
              <a:cs typeface="方正兰亭纤黑简体"/>
            </a:endParaRPr>
          </a:p>
        </p:txBody>
      </p:sp>
      <p:sp>
        <p:nvSpPr>
          <p:cNvPr id="44063" name="Rectangle 13" descr="FD1DDF730CE4456e89755B07FE1653D0# #Rectangle 13"/>
          <p:cNvSpPr>
            <a:spLocks noChangeArrowheads="1"/>
          </p:cNvSpPr>
          <p:nvPr/>
        </p:nvSpPr>
        <p:spPr bwMode="auto">
          <a:xfrm>
            <a:off x="7931150" y="3533775"/>
            <a:ext cx="1543050" cy="274638"/>
          </a:xfrm>
          <a:prstGeom prst="rect">
            <a:avLst/>
          </a:prstGeom>
          <a:noFill/>
          <a:ln w="9525">
            <a:noFill/>
            <a:miter lim="800000"/>
          </a:ln>
        </p:spPr>
        <p:txBody>
          <a:bodyPr lIns="0" tIns="0" rIns="0" bIns="0">
            <a:spAutoFit/>
          </a:bodyPr>
          <a:lstStyle/>
          <a:p>
            <a:pPr algn="r">
              <a:buFont typeface="Arial" panose="020B0604020202020204" pitchFamily="34" charset="0"/>
              <a:buNone/>
            </a:pPr>
            <a:r>
              <a:rPr lang="zh-CN" altLang="en-US">
                <a:solidFill>
                  <a:srgbClr val="474747"/>
                </a:solidFill>
                <a:latin typeface="方正兰亭纤黑简体"/>
                <a:ea typeface="方正兰亭纤黑简体"/>
                <a:cs typeface="方正兰亭纤黑简体"/>
              </a:rPr>
              <a:t>腹泻、便秘</a:t>
            </a:r>
            <a:endParaRPr lang="en-US" altLang="zh-CN">
              <a:solidFill>
                <a:srgbClr val="474747"/>
              </a:solidFill>
              <a:latin typeface="方正兰亭纤黑简体"/>
              <a:ea typeface="方正兰亭纤黑简体"/>
              <a:cs typeface="方正兰亭纤黑简体"/>
            </a:endParaRPr>
          </a:p>
        </p:txBody>
      </p:sp>
      <p:sp>
        <p:nvSpPr>
          <p:cNvPr id="44064" name="Rectangle 13" descr="FD1DDF730CE4456e89755B07FE1653D0# #Rectangle 13"/>
          <p:cNvSpPr>
            <a:spLocks noChangeArrowheads="1"/>
          </p:cNvSpPr>
          <p:nvPr/>
        </p:nvSpPr>
        <p:spPr bwMode="auto">
          <a:xfrm>
            <a:off x="7146925" y="5086350"/>
            <a:ext cx="2443163" cy="274638"/>
          </a:xfrm>
          <a:prstGeom prst="rect">
            <a:avLst/>
          </a:prstGeom>
          <a:noFill/>
          <a:ln w="9525">
            <a:noFill/>
            <a:miter lim="800000"/>
          </a:ln>
        </p:spPr>
        <p:txBody>
          <a:bodyPr lIns="0" tIns="0" rIns="0" bIns="0">
            <a:spAutoFit/>
          </a:bodyPr>
          <a:lstStyle/>
          <a:p>
            <a:pPr algn="r">
              <a:buFont typeface="Arial" panose="020B0604020202020204" pitchFamily="34" charset="0"/>
              <a:buNone/>
            </a:pPr>
            <a:r>
              <a:rPr lang="zh-CN" altLang="en-US">
                <a:solidFill>
                  <a:srgbClr val="474747"/>
                </a:solidFill>
                <a:latin typeface="方正兰亭纤黑简体"/>
                <a:ea typeface="方正兰亭纤黑简体"/>
                <a:cs typeface="方正兰亭纤黑简体"/>
              </a:rPr>
              <a:t>佝偻病、肥胖症、贫血</a:t>
            </a:r>
            <a:endParaRPr lang="en-US" altLang="zh-CN">
              <a:solidFill>
                <a:srgbClr val="474747"/>
              </a:solidFill>
              <a:latin typeface="方正兰亭纤黑简体"/>
              <a:ea typeface="方正兰亭纤黑简体"/>
              <a:cs typeface="方正兰亭纤黑简体"/>
            </a:endParaRPr>
          </a:p>
        </p:txBody>
      </p:sp>
      <p:sp>
        <p:nvSpPr>
          <p:cNvPr id="44065" name="Rectangle 13" descr="FD1DDF730CE4456e89755B07FE1653D0# #Rectangle 13"/>
          <p:cNvSpPr>
            <a:spLocks noChangeArrowheads="1"/>
          </p:cNvSpPr>
          <p:nvPr/>
        </p:nvSpPr>
        <p:spPr bwMode="auto">
          <a:xfrm>
            <a:off x="1819275" y="5040313"/>
            <a:ext cx="2443163" cy="274637"/>
          </a:xfrm>
          <a:prstGeom prst="rect">
            <a:avLst/>
          </a:prstGeom>
          <a:noFill/>
          <a:ln w="9525">
            <a:noFill/>
            <a:miter lim="800000"/>
          </a:ln>
        </p:spPr>
        <p:txBody>
          <a:bodyPr lIns="0" tIns="0" rIns="0" bIns="0">
            <a:spAutoFit/>
          </a:bodyPr>
          <a:lstStyle/>
          <a:p>
            <a:pPr algn="r">
              <a:buFont typeface="Arial" panose="020B0604020202020204" pitchFamily="34" charset="0"/>
              <a:buNone/>
            </a:pPr>
            <a:r>
              <a:rPr lang="zh-CN" altLang="en-US">
                <a:solidFill>
                  <a:srgbClr val="474747"/>
                </a:solidFill>
                <a:latin typeface="方正兰亭纤黑简体"/>
                <a:ea typeface="方正兰亭纤黑简体"/>
                <a:cs typeface="方正兰亭纤黑简体"/>
              </a:rPr>
              <a:t>龋齿、中耳炎</a:t>
            </a:r>
            <a:endParaRPr lang="en-US" altLang="zh-CN">
              <a:solidFill>
                <a:srgbClr val="474747"/>
              </a:solidFill>
              <a:latin typeface="方正兰亭纤黑简体"/>
              <a:ea typeface="方正兰亭纤黑简体"/>
              <a:cs typeface="方正兰亭纤黑简体"/>
            </a:endParaRPr>
          </a:p>
        </p:txBody>
      </p:sp>
      <p:sp>
        <p:nvSpPr>
          <p:cNvPr id="44067" name="Rectangle 13" descr="FD1DDF730CE4456e89755B07FE1653D0# #Rectangle 13"/>
          <p:cNvSpPr>
            <a:spLocks noChangeArrowheads="1"/>
          </p:cNvSpPr>
          <p:nvPr/>
        </p:nvSpPr>
        <p:spPr bwMode="auto">
          <a:xfrm>
            <a:off x="1206500" y="3514725"/>
            <a:ext cx="2443163" cy="274638"/>
          </a:xfrm>
          <a:prstGeom prst="rect">
            <a:avLst/>
          </a:prstGeom>
          <a:noFill/>
          <a:ln w="9525">
            <a:noFill/>
            <a:miter lim="800000"/>
          </a:ln>
        </p:spPr>
        <p:txBody>
          <a:bodyPr lIns="0" tIns="0" rIns="0" bIns="0">
            <a:spAutoFit/>
          </a:bodyPr>
          <a:lstStyle/>
          <a:p>
            <a:pPr algn="r">
              <a:buFont typeface="Arial" panose="020B0604020202020204" pitchFamily="34" charset="0"/>
              <a:buNone/>
            </a:pPr>
            <a:r>
              <a:rPr lang="zh-CN" altLang="en-US">
                <a:solidFill>
                  <a:srgbClr val="474747"/>
                </a:solidFill>
                <a:latin typeface="方正兰亭纤黑简体"/>
                <a:ea typeface="方正兰亭纤黑简体"/>
                <a:cs typeface="方正兰亭纤黑简体"/>
              </a:rPr>
              <a:t>湿疹、痱子、荨麻疹</a:t>
            </a:r>
            <a:endParaRPr lang="en-US" altLang="zh-CN">
              <a:solidFill>
                <a:srgbClr val="474747"/>
              </a:solidFill>
              <a:latin typeface="方正兰亭纤黑简体"/>
              <a:ea typeface="方正兰亭纤黑简体"/>
              <a:cs typeface="方正兰亭纤黑简体"/>
            </a:endParaRPr>
          </a:p>
        </p:txBody>
      </p:sp>
      <p:sp>
        <p:nvSpPr>
          <p:cNvPr id="44068" name="Rectangle 13" descr="FD1DDF730CE4456e89755B07FE1653D0# #Rectangle 13"/>
          <p:cNvSpPr>
            <a:spLocks noChangeArrowheads="1"/>
          </p:cNvSpPr>
          <p:nvPr/>
        </p:nvSpPr>
        <p:spPr bwMode="auto">
          <a:xfrm>
            <a:off x="1816100" y="1930400"/>
            <a:ext cx="2443163" cy="274638"/>
          </a:xfrm>
          <a:prstGeom prst="rect">
            <a:avLst/>
          </a:prstGeom>
          <a:noFill/>
          <a:ln w="9525">
            <a:noFill/>
            <a:miter lim="800000"/>
          </a:ln>
        </p:spPr>
        <p:txBody>
          <a:bodyPr lIns="0" tIns="0" rIns="0" bIns="0">
            <a:spAutoFit/>
          </a:bodyPr>
          <a:lstStyle/>
          <a:p>
            <a:pPr algn="r">
              <a:buFont typeface="Arial" panose="020B0604020202020204" pitchFamily="34" charset="0"/>
              <a:buNone/>
            </a:pPr>
            <a:r>
              <a:rPr lang="zh-CN" altLang="en-US">
                <a:solidFill>
                  <a:srgbClr val="474747"/>
                </a:solidFill>
                <a:latin typeface="方正兰亭纤黑简体"/>
                <a:ea typeface="方正兰亭纤黑简体"/>
                <a:cs typeface="方正兰亭纤黑简体"/>
              </a:rPr>
              <a:t>白血病、铅中毒</a:t>
            </a:r>
            <a:endParaRPr lang="en-US" altLang="zh-CN">
              <a:solidFill>
                <a:srgbClr val="474747"/>
              </a:solidFill>
              <a:latin typeface="方正兰亭纤黑简体"/>
              <a:ea typeface="方正兰亭纤黑简体"/>
              <a:cs typeface="方正兰亭纤黑简体"/>
            </a:endParaRPr>
          </a:p>
        </p:txBody>
      </p:sp>
      <p:sp>
        <p:nvSpPr>
          <p:cNvPr id="44070" name="直角三角形 27"/>
          <p:cNvSpPr>
            <a:spLocks noChangeArrowheads="1"/>
          </p:cNvSpPr>
          <p:nvPr/>
        </p:nvSpPr>
        <p:spPr bwMode="auto">
          <a:xfrm flipV="1">
            <a:off x="0" y="0"/>
            <a:ext cx="11309350" cy="116681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44071" name="文本框 28"/>
          <p:cNvSpPr txBox="1">
            <a:spLocks noChangeArrowheads="1"/>
          </p:cNvSpPr>
          <p:nvPr/>
        </p:nvSpPr>
        <p:spPr bwMode="auto">
          <a:xfrm>
            <a:off x="-161925" y="100013"/>
            <a:ext cx="6073775"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 探寻</a:t>
            </a:r>
            <a:r>
              <a:rPr lang="en-US" altLang="zh-CN" sz="3200" b="1">
                <a:latin typeface="微软雅黑" panose="020B0503020204020204" pitchFamily="34" charset="-122"/>
                <a:ea typeface="微软雅黑" panose="020B0503020204020204" pitchFamily="34" charset="-122"/>
              </a:rPr>
              <a:t>2 </a:t>
            </a:r>
            <a:r>
              <a:rPr lang="zh-CN" altLang="en-US" sz="3200" b="1">
                <a:latin typeface="微软雅黑" panose="020B0503020204020204" pitchFamily="34" charset="-122"/>
                <a:ea typeface="微软雅黑" panose="020B0503020204020204" pitchFamily="34" charset="-122"/>
              </a:rPr>
              <a:t>婴幼儿常见普通病及预防</a:t>
            </a:r>
            <a:endParaRPr lang="zh-CN" altLang="en-US" sz="3200" b="1">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anim calcmode="lin" valueType="num">
                                      <p:cBhvr>
                                        <p:cTn id="10" dur="500" fill="hold"/>
                                        <p:tgtEl>
                                          <p:spTgt spid="22"/>
                                        </p:tgtEl>
                                        <p:attrNameLst>
                                          <p:attrName>ppt_x</p:attrName>
                                        </p:attrNameLst>
                                      </p:cBhvr>
                                      <p:tavLst>
                                        <p:tav tm="0">
                                          <p:val>
                                            <p:fltVal val="0.5"/>
                                          </p:val>
                                        </p:tav>
                                        <p:tav tm="100000">
                                          <p:val>
                                            <p:strVal val="#ppt_x"/>
                                          </p:val>
                                        </p:tav>
                                      </p:tavLst>
                                    </p:anim>
                                    <p:anim calcmode="lin" valueType="num">
                                      <p:cBhvr>
                                        <p:cTn id="11" dur="500" fill="hold"/>
                                        <p:tgtEl>
                                          <p:spTgt spid="2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anim calcmode="lin" valueType="num">
                                      <p:cBhvr>
                                        <p:cTn id="17" dur="500" fill="hold"/>
                                        <p:tgtEl>
                                          <p:spTgt spid="28"/>
                                        </p:tgtEl>
                                        <p:attrNameLst>
                                          <p:attrName>ppt_x</p:attrName>
                                        </p:attrNameLst>
                                      </p:cBhvr>
                                      <p:tavLst>
                                        <p:tav tm="0">
                                          <p:val>
                                            <p:fltVal val="0.5"/>
                                          </p:val>
                                        </p:tav>
                                        <p:tav tm="100000">
                                          <p:val>
                                            <p:strVal val="#ppt_x"/>
                                          </p:val>
                                        </p:tav>
                                      </p:tavLst>
                                    </p:anim>
                                    <p:anim calcmode="lin" valueType="num">
                                      <p:cBhvr>
                                        <p:cTn id="18" dur="500" fill="hold"/>
                                        <p:tgtEl>
                                          <p:spTgt spid="28"/>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fltVal val="0.5"/>
                                          </p:val>
                                        </p:tav>
                                        <p:tav tm="100000">
                                          <p:val>
                                            <p:strVal val="#ppt_x"/>
                                          </p:val>
                                        </p:tav>
                                      </p:tavLst>
                                    </p:anim>
                                    <p:anim calcmode="lin" valueType="num">
                                      <p:cBhvr>
                                        <p:cTn id="25" dur="500" fill="hold"/>
                                        <p:tgtEl>
                                          <p:spTgt spid="27"/>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anim calcmode="lin" valueType="num">
                                      <p:cBhvr>
                                        <p:cTn id="31" dur="500" fill="hold"/>
                                        <p:tgtEl>
                                          <p:spTgt spid="29"/>
                                        </p:tgtEl>
                                        <p:attrNameLst>
                                          <p:attrName>ppt_x</p:attrName>
                                        </p:attrNameLst>
                                      </p:cBhvr>
                                      <p:tavLst>
                                        <p:tav tm="0">
                                          <p:val>
                                            <p:fltVal val="0.5"/>
                                          </p:val>
                                        </p:tav>
                                        <p:tav tm="100000">
                                          <p:val>
                                            <p:strVal val="#ppt_x"/>
                                          </p:val>
                                        </p:tav>
                                      </p:tavLst>
                                    </p:anim>
                                    <p:anim calcmode="lin" valueType="num">
                                      <p:cBhvr>
                                        <p:cTn id="32" dur="500" fill="hold"/>
                                        <p:tgtEl>
                                          <p:spTgt spid="29"/>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40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fltVal val="0"/>
                                          </p:val>
                                        </p:tav>
                                        <p:tav tm="100000">
                                          <p:val>
                                            <p:strVal val="#ppt_h"/>
                                          </p:val>
                                        </p:tav>
                                      </p:tavLst>
                                    </p:anim>
                                    <p:animEffect transition="in" filter="fade">
                                      <p:cBhvr>
                                        <p:cTn id="37" dur="500"/>
                                        <p:tgtEl>
                                          <p:spTgt spid="25"/>
                                        </p:tgtEl>
                                      </p:cBhvr>
                                    </p:animEffect>
                                    <p:anim calcmode="lin" valueType="num">
                                      <p:cBhvr>
                                        <p:cTn id="38" dur="500" fill="hold"/>
                                        <p:tgtEl>
                                          <p:spTgt spid="25"/>
                                        </p:tgtEl>
                                        <p:attrNameLst>
                                          <p:attrName>ppt_x</p:attrName>
                                        </p:attrNameLst>
                                      </p:cBhvr>
                                      <p:tavLst>
                                        <p:tav tm="0">
                                          <p:val>
                                            <p:fltVal val="0.5"/>
                                          </p:val>
                                        </p:tav>
                                        <p:tav tm="100000">
                                          <p:val>
                                            <p:strVal val="#ppt_x"/>
                                          </p:val>
                                        </p:tav>
                                      </p:tavLst>
                                    </p:anim>
                                    <p:anim calcmode="lin" valueType="num">
                                      <p:cBhvr>
                                        <p:cTn id="39" dur="500" fill="hold"/>
                                        <p:tgtEl>
                                          <p:spTgt spid="25"/>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40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anim calcmode="lin" valueType="num">
                                      <p:cBhvr>
                                        <p:cTn id="45" dur="500" fill="hold"/>
                                        <p:tgtEl>
                                          <p:spTgt spid="30"/>
                                        </p:tgtEl>
                                        <p:attrNameLst>
                                          <p:attrName>ppt_x</p:attrName>
                                        </p:attrNameLst>
                                      </p:cBhvr>
                                      <p:tavLst>
                                        <p:tav tm="0">
                                          <p:val>
                                            <p:fltVal val="0.5"/>
                                          </p:val>
                                        </p:tav>
                                        <p:tav tm="100000">
                                          <p:val>
                                            <p:strVal val="#ppt_x"/>
                                          </p:val>
                                        </p:tav>
                                      </p:tavLst>
                                    </p:anim>
                                    <p:anim calcmode="lin" valueType="num">
                                      <p:cBhvr>
                                        <p:cTn id="46" dur="500" fill="hold"/>
                                        <p:tgtEl>
                                          <p:spTgt spid="30"/>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60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fltVal val="0"/>
                                          </p:val>
                                        </p:tav>
                                        <p:tav tm="100000">
                                          <p:val>
                                            <p:strVal val="#ppt_h"/>
                                          </p:val>
                                        </p:tav>
                                      </p:tavLst>
                                    </p:anim>
                                    <p:animEffect transition="in" filter="fade">
                                      <p:cBhvr>
                                        <p:cTn id="51" dur="500"/>
                                        <p:tgtEl>
                                          <p:spTgt spid="23"/>
                                        </p:tgtEl>
                                      </p:cBhvr>
                                    </p:animEffect>
                                    <p:anim calcmode="lin" valueType="num">
                                      <p:cBhvr>
                                        <p:cTn id="52" dur="500" fill="hold"/>
                                        <p:tgtEl>
                                          <p:spTgt spid="23"/>
                                        </p:tgtEl>
                                        <p:attrNameLst>
                                          <p:attrName>ppt_x</p:attrName>
                                        </p:attrNameLst>
                                      </p:cBhvr>
                                      <p:tavLst>
                                        <p:tav tm="0">
                                          <p:val>
                                            <p:fltVal val="0.5"/>
                                          </p:val>
                                        </p:tav>
                                        <p:tav tm="100000">
                                          <p:val>
                                            <p:strVal val="#ppt_x"/>
                                          </p:val>
                                        </p:tav>
                                      </p:tavLst>
                                    </p:anim>
                                    <p:anim calcmode="lin" valueType="num">
                                      <p:cBhvr>
                                        <p:cTn id="53" dur="500" fill="hold"/>
                                        <p:tgtEl>
                                          <p:spTgt spid="23"/>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600"/>
                                  </p:stCondLst>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animEffect transition="in" filter="fade">
                                      <p:cBhvr>
                                        <p:cTn id="58" dur="500"/>
                                        <p:tgtEl>
                                          <p:spTgt spid="31"/>
                                        </p:tgtEl>
                                      </p:cBhvr>
                                    </p:animEffect>
                                    <p:anim calcmode="lin" valueType="num">
                                      <p:cBhvr>
                                        <p:cTn id="59" dur="500" fill="hold"/>
                                        <p:tgtEl>
                                          <p:spTgt spid="31"/>
                                        </p:tgtEl>
                                        <p:attrNameLst>
                                          <p:attrName>ppt_x</p:attrName>
                                        </p:attrNameLst>
                                      </p:cBhvr>
                                      <p:tavLst>
                                        <p:tav tm="0">
                                          <p:val>
                                            <p:fltVal val="0.5"/>
                                          </p:val>
                                        </p:tav>
                                        <p:tav tm="100000">
                                          <p:val>
                                            <p:strVal val="#ppt_x"/>
                                          </p:val>
                                        </p:tav>
                                      </p:tavLst>
                                    </p:anim>
                                    <p:anim calcmode="lin" valueType="num">
                                      <p:cBhvr>
                                        <p:cTn id="60" dur="500" fill="hold"/>
                                        <p:tgtEl>
                                          <p:spTgt spid="31"/>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800"/>
                                  </p:stCondLst>
                                  <p:childTnLst>
                                    <p:set>
                                      <p:cBhvr>
                                        <p:cTn id="62" dur="1" fill="hold">
                                          <p:stCondLst>
                                            <p:cond delay="0"/>
                                          </p:stCondLst>
                                        </p:cTn>
                                        <p:tgtEl>
                                          <p:spTgt spid="26"/>
                                        </p:tgtEl>
                                        <p:attrNameLst>
                                          <p:attrName>style.visibility</p:attrName>
                                        </p:attrNameLst>
                                      </p:cBhvr>
                                      <p:to>
                                        <p:strVal val="visible"/>
                                      </p:to>
                                    </p:set>
                                    <p:anim calcmode="lin" valueType="num">
                                      <p:cBhvr>
                                        <p:cTn id="63" dur="500" fill="hold"/>
                                        <p:tgtEl>
                                          <p:spTgt spid="26"/>
                                        </p:tgtEl>
                                        <p:attrNameLst>
                                          <p:attrName>ppt_w</p:attrName>
                                        </p:attrNameLst>
                                      </p:cBhvr>
                                      <p:tavLst>
                                        <p:tav tm="0">
                                          <p:val>
                                            <p:fltVal val="0"/>
                                          </p:val>
                                        </p:tav>
                                        <p:tav tm="100000">
                                          <p:val>
                                            <p:strVal val="#ppt_w"/>
                                          </p:val>
                                        </p:tav>
                                      </p:tavLst>
                                    </p:anim>
                                    <p:anim calcmode="lin" valueType="num">
                                      <p:cBhvr>
                                        <p:cTn id="64" dur="500" fill="hold"/>
                                        <p:tgtEl>
                                          <p:spTgt spid="26"/>
                                        </p:tgtEl>
                                        <p:attrNameLst>
                                          <p:attrName>ppt_h</p:attrName>
                                        </p:attrNameLst>
                                      </p:cBhvr>
                                      <p:tavLst>
                                        <p:tav tm="0">
                                          <p:val>
                                            <p:fltVal val="0"/>
                                          </p:val>
                                        </p:tav>
                                        <p:tav tm="100000">
                                          <p:val>
                                            <p:strVal val="#ppt_h"/>
                                          </p:val>
                                        </p:tav>
                                      </p:tavLst>
                                    </p:anim>
                                    <p:animEffect transition="in" filter="fade">
                                      <p:cBhvr>
                                        <p:cTn id="65" dur="500"/>
                                        <p:tgtEl>
                                          <p:spTgt spid="26"/>
                                        </p:tgtEl>
                                      </p:cBhvr>
                                    </p:animEffect>
                                    <p:anim calcmode="lin" valueType="num">
                                      <p:cBhvr>
                                        <p:cTn id="66" dur="500" fill="hold"/>
                                        <p:tgtEl>
                                          <p:spTgt spid="26"/>
                                        </p:tgtEl>
                                        <p:attrNameLst>
                                          <p:attrName>ppt_x</p:attrName>
                                        </p:attrNameLst>
                                      </p:cBhvr>
                                      <p:tavLst>
                                        <p:tav tm="0">
                                          <p:val>
                                            <p:fltVal val="0.5"/>
                                          </p:val>
                                        </p:tav>
                                        <p:tav tm="100000">
                                          <p:val>
                                            <p:strVal val="#ppt_x"/>
                                          </p:val>
                                        </p:tav>
                                      </p:tavLst>
                                    </p:anim>
                                    <p:anim calcmode="lin" valueType="num">
                                      <p:cBhvr>
                                        <p:cTn id="67" dur="500" fill="hold"/>
                                        <p:tgtEl>
                                          <p:spTgt spid="26"/>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800"/>
                                  </p:stCondLst>
                                  <p:childTnLst>
                                    <p:set>
                                      <p:cBhvr>
                                        <p:cTn id="69" dur="1" fill="hold">
                                          <p:stCondLst>
                                            <p:cond delay="0"/>
                                          </p:stCondLst>
                                        </p:cTn>
                                        <p:tgtEl>
                                          <p:spTgt spid="32"/>
                                        </p:tgtEl>
                                        <p:attrNameLst>
                                          <p:attrName>style.visibility</p:attrName>
                                        </p:attrNameLst>
                                      </p:cBhvr>
                                      <p:to>
                                        <p:strVal val="visible"/>
                                      </p:to>
                                    </p:set>
                                    <p:anim calcmode="lin" valueType="num">
                                      <p:cBhvr>
                                        <p:cTn id="70" dur="500" fill="hold"/>
                                        <p:tgtEl>
                                          <p:spTgt spid="32"/>
                                        </p:tgtEl>
                                        <p:attrNameLst>
                                          <p:attrName>ppt_w</p:attrName>
                                        </p:attrNameLst>
                                      </p:cBhvr>
                                      <p:tavLst>
                                        <p:tav tm="0">
                                          <p:val>
                                            <p:fltVal val="0"/>
                                          </p:val>
                                        </p:tav>
                                        <p:tav tm="100000">
                                          <p:val>
                                            <p:strVal val="#ppt_w"/>
                                          </p:val>
                                        </p:tav>
                                      </p:tavLst>
                                    </p:anim>
                                    <p:anim calcmode="lin" valueType="num">
                                      <p:cBhvr>
                                        <p:cTn id="71" dur="500" fill="hold"/>
                                        <p:tgtEl>
                                          <p:spTgt spid="32"/>
                                        </p:tgtEl>
                                        <p:attrNameLst>
                                          <p:attrName>ppt_h</p:attrName>
                                        </p:attrNameLst>
                                      </p:cBhvr>
                                      <p:tavLst>
                                        <p:tav tm="0">
                                          <p:val>
                                            <p:fltVal val="0"/>
                                          </p:val>
                                        </p:tav>
                                        <p:tav tm="100000">
                                          <p:val>
                                            <p:strVal val="#ppt_h"/>
                                          </p:val>
                                        </p:tav>
                                      </p:tavLst>
                                    </p:anim>
                                    <p:animEffect transition="in" filter="fade">
                                      <p:cBhvr>
                                        <p:cTn id="72" dur="500"/>
                                        <p:tgtEl>
                                          <p:spTgt spid="32"/>
                                        </p:tgtEl>
                                      </p:cBhvr>
                                    </p:animEffect>
                                    <p:anim calcmode="lin" valueType="num">
                                      <p:cBhvr>
                                        <p:cTn id="73" dur="500" fill="hold"/>
                                        <p:tgtEl>
                                          <p:spTgt spid="32"/>
                                        </p:tgtEl>
                                        <p:attrNameLst>
                                          <p:attrName>ppt_x</p:attrName>
                                        </p:attrNameLst>
                                      </p:cBhvr>
                                      <p:tavLst>
                                        <p:tav tm="0">
                                          <p:val>
                                            <p:fltVal val="0.5"/>
                                          </p:val>
                                        </p:tav>
                                        <p:tav tm="100000">
                                          <p:val>
                                            <p:strVal val="#ppt_x"/>
                                          </p:val>
                                        </p:tav>
                                      </p:tavLst>
                                    </p:anim>
                                    <p:anim calcmode="lin" valueType="num">
                                      <p:cBhvr>
                                        <p:cTn id="74" dur="500" fill="hold"/>
                                        <p:tgtEl>
                                          <p:spTgt spid="32"/>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1000"/>
                                  </p:stCondLst>
                                  <p:childTnLst>
                                    <p:set>
                                      <p:cBhvr>
                                        <p:cTn id="76" dur="1" fill="hold">
                                          <p:stCondLst>
                                            <p:cond delay="0"/>
                                          </p:stCondLst>
                                        </p:cTn>
                                        <p:tgtEl>
                                          <p:spTgt spid="24"/>
                                        </p:tgtEl>
                                        <p:attrNameLst>
                                          <p:attrName>style.visibility</p:attrName>
                                        </p:attrNameLst>
                                      </p:cBhvr>
                                      <p:to>
                                        <p:strVal val="visible"/>
                                      </p:to>
                                    </p:set>
                                    <p:anim calcmode="lin" valueType="num">
                                      <p:cBhvr>
                                        <p:cTn id="77" dur="500" fill="hold"/>
                                        <p:tgtEl>
                                          <p:spTgt spid="24"/>
                                        </p:tgtEl>
                                        <p:attrNameLst>
                                          <p:attrName>ppt_w</p:attrName>
                                        </p:attrNameLst>
                                      </p:cBhvr>
                                      <p:tavLst>
                                        <p:tav tm="0">
                                          <p:val>
                                            <p:fltVal val="0"/>
                                          </p:val>
                                        </p:tav>
                                        <p:tav tm="100000">
                                          <p:val>
                                            <p:strVal val="#ppt_w"/>
                                          </p:val>
                                        </p:tav>
                                      </p:tavLst>
                                    </p:anim>
                                    <p:anim calcmode="lin" valueType="num">
                                      <p:cBhvr>
                                        <p:cTn id="78" dur="500" fill="hold"/>
                                        <p:tgtEl>
                                          <p:spTgt spid="24"/>
                                        </p:tgtEl>
                                        <p:attrNameLst>
                                          <p:attrName>ppt_h</p:attrName>
                                        </p:attrNameLst>
                                      </p:cBhvr>
                                      <p:tavLst>
                                        <p:tav tm="0">
                                          <p:val>
                                            <p:fltVal val="0"/>
                                          </p:val>
                                        </p:tav>
                                        <p:tav tm="100000">
                                          <p:val>
                                            <p:strVal val="#ppt_h"/>
                                          </p:val>
                                        </p:tav>
                                      </p:tavLst>
                                    </p:anim>
                                    <p:animEffect transition="in" filter="fade">
                                      <p:cBhvr>
                                        <p:cTn id="79" dur="500"/>
                                        <p:tgtEl>
                                          <p:spTgt spid="24"/>
                                        </p:tgtEl>
                                      </p:cBhvr>
                                    </p:animEffect>
                                    <p:anim calcmode="lin" valueType="num">
                                      <p:cBhvr>
                                        <p:cTn id="80" dur="500" fill="hold"/>
                                        <p:tgtEl>
                                          <p:spTgt spid="24"/>
                                        </p:tgtEl>
                                        <p:attrNameLst>
                                          <p:attrName>ppt_x</p:attrName>
                                        </p:attrNameLst>
                                      </p:cBhvr>
                                      <p:tavLst>
                                        <p:tav tm="0">
                                          <p:val>
                                            <p:fltVal val="0.5"/>
                                          </p:val>
                                        </p:tav>
                                        <p:tav tm="100000">
                                          <p:val>
                                            <p:strVal val="#ppt_x"/>
                                          </p:val>
                                        </p:tav>
                                      </p:tavLst>
                                    </p:anim>
                                    <p:anim calcmode="lin" valueType="num">
                                      <p:cBhvr>
                                        <p:cTn id="81" dur="500" fill="hold"/>
                                        <p:tgtEl>
                                          <p:spTgt spid="24"/>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1000"/>
                                  </p:stCondLst>
                                  <p:childTnLst>
                                    <p:set>
                                      <p:cBhvr>
                                        <p:cTn id="83" dur="1" fill="hold">
                                          <p:stCondLst>
                                            <p:cond delay="0"/>
                                          </p:stCondLst>
                                        </p:cTn>
                                        <p:tgtEl>
                                          <p:spTgt spid="33"/>
                                        </p:tgtEl>
                                        <p:attrNameLst>
                                          <p:attrName>style.visibility</p:attrName>
                                        </p:attrNameLst>
                                      </p:cBhvr>
                                      <p:to>
                                        <p:strVal val="visible"/>
                                      </p:to>
                                    </p:set>
                                    <p:anim calcmode="lin" valueType="num">
                                      <p:cBhvr>
                                        <p:cTn id="84" dur="500" fill="hold"/>
                                        <p:tgtEl>
                                          <p:spTgt spid="33"/>
                                        </p:tgtEl>
                                        <p:attrNameLst>
                                          <p:attrName>ppt_w</p:attrName>
                                        </p:attrNameLst>
                                      </p:cBhvr>
                                      <p:tavLst>
                                        <p:tav tm="0">
                                          <p:val>
                                            <p:fltVal val="0"/>
                                          </p:val>
                                        </p:tav>
                                        <p:tav tm="100000">
                                          <p:val>
                                            <p:strVal val="#ppt_w"/>
                                          </p:val>
                                        </p:tav>
                                      </p:tavLst>
                                    </p:anim>
                                    <p:anim calcmode="lin" valueType="num">
                                      <p:cBhvr>
                                        <p:cTn id="85" dur="500" fill="hold"/>
                                        <p:tgtEl>
                                          <p:spTgt spid="33"/>
                                        </p:tgtEl>
                                        <p:attrNameLst>
                                          <p:attrName>ppt_h</p:attrName>
                                        </p:attrNameLst>
                                      </p:cBhvr>
                                      <p:tavLst>
                                        <p:tav tm="0">
                                          <p:val>
                                            <p:fltVal val="0"/>
                                          </p:val>
                                        </p:tav>
                                        <p:tav tm="100000">
                                          <p:val>
                                            <p:strVal val="#ppt_h"/>
                                          </p:val>
                                        </p:tav>
                                      </p:tavLst>
                                    </p:anim>
                                    <p:animEffect transition="in" filter="fade">
                                      <p:cBhvr>
                                        <p:cTn id="86" dur="500"/>
                                        <p:tgtEl>
                                          <p:spTgt spid="33"/>
                                        </p:tgtEl>
                                      </p:cBhvr>
                                    </p:animEffect>
                                    <p:anim calcmode="lin" valueType="num">
                                      <p:cBhvr>
                                        <p:cTn id="87" dur="500" fill="hold"/>
                                        <p:tgtEl>
                                          <p:spTgt spid="33"/>
                                        </p:tgtEl>
                                        <p:attrNameLst>
                                          <p:attrName>ppt_x</p:attrName>
                                        </p:attrNameLst>
                                      </p:cBhvr>
                                      <p:tavLst>
                                        <p:tav tm="0">
                                          <p:val>
                                            <p:fltVal val="0.5"/>
                                          </p:val>
                                        </p:tav>
                                        <p:tav tm="100000">
                                          <p:val>
                                            <p:strVal val="#ppt_x"/>
                                          </p:val>
                                        </p:tav>
                                      </p:tavLst>
                                    </p:anim>
                                    <p:anim calcmode="lin" valueType="num">
                                      <p:cBhvr>
                                        <p:cTn id="88" dur="500" fill="hold"/>
                                        <p:tgtEl>
                                          <p:spTgt spid="33"/>
                                        </p:tgtEl>
                                        <p:attrNameLst>
                                          <p:attrName>ppt_y</p:attrName>
                                        </p:attrNameLst>
                                      </p:cBhvr>
                                      <p:tavLst>
                                        <p:tav tm="0">
                                          <p:val>
                                            <p:fltVal val="0.5"/>
                                          </p:val>
                                        </p:tav>
                                        <p:tav tm="100000">
                                          <p:val>
                                            <p:strVal val="#ppt_y"/>
                                          </p:val>
                                        </p:tav>
                                      </p:tavLst>
                                    </p:anim>
                                  </p:childTnLst>
                                </p:cTn>
                              </p:par>
                            </p:childTnLst>
                          </p:cTn>
                        </p:par>
                        <p:par>
                          <p:cTn id="89" fill="hold">
                            <p:stCondLst>
                              <p:cond delay="500"/>
                            </p:stCondLst>
                            <p:childTnLst>
                              <p:par>
                                <p:cTn id="90" presetID="22" presetClass="entr" presetSubtype="8" fill="hold" grpId="0" nodeType="after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wipe(left)">
                                      <p:cBhvr>
                                        <p:cTn id="92" dur="500"/>
                                        <p:tgtEl>
                                          <p:spTgt spid="34"/>
                                        </p:tgtEl>
                                      </p:cBhvr>
                                    </p:animEffect>
                                  </p:childTnLst>
                                </p:cTn>
                              </p:par>
                              <p:par>
                                <p:cTn id="93" presetID="22" presetClass="entr" presetSubtype="8" fill="hold" grpId="0" nodeType="withEffect">
                                  <p:stCondLst>
                                    <p:cond delay="200"/>
                                  </p:stCondLst>
                                  <p:childTnLst>
                                    <p:set>
                                      <p:cBhvr>
                                        <p:cTn id="94" dur="1" fill="hold">
                                          <p:stCondLst>
                                            <p:cond delay="0"/>
                                          </p:stCondLst>
                                        </p:cTn>
                                        <p:tgtEl>
                                          <p:spTgt spid="36"/>
                                        </p:tgtEl>
                                        <p:attrNameLst>
                                          <p:attrName>style.visibility</p:attrName>
                                        </p:attrNameLst>
                                      </p:cBhvr>
                                      <p:to>
                                        <p:strVal val="visible"/>
                                      </p:to>
                                    </p:set>
                                    <p:animEffect transition="in" filter="wipe(left)">
                                      <p:cBhvr>
                                        <p:cTn id="95" dur="500"/>
                                        <p:tgtEl>
                                          <p:spTgt spid="36"/>
                                        </p:tgtEl>
                                      </p:cBhvr>
                                    </p:animEffect>
                                  </p:childTnLst>
                                </p:cTn>
                              </p:par>
                              <p:par>
                                <p:cTn id="96" presetID="22" presetClass="entr" presetSubtype="8" fill="hold" grpId="0" nodeType="withEffect">
                                  <p:stCondLst>
                                    <p:cond delay="400"/>
                                  </p:stCondLst>
                                  <p:childTnLst>
                                    <p:set>
                                      <p:cBhvr>
                                        <p:cTn id="97" dur="1" fill="hold">
                                          <p:stCondLst>
                                            <p:cond delay="0"/>
                                          </p:stCondLst>
                                        </p:cTn>
                                        <p:tgtEl>
                                          <p:spTgt spid="38"/>
                                        </p:tgtEl>
                                        <p:attrNameLst>
                                          <p:attrName>style.visibility</p:attrName>
                                        </p:attrNameLst>
                                      </p:cBhvr>
                                      <p:to>
                                        <p:strVal val="visible"/>
                                      </p:to>
                                    </p:set>
                                    <p:animEffect transition="in" filter="wipe(left)">
                                      <p:cBhvr>
                                        <p:cTn id="98" dur="500"/>
                                        <p:tgtEl>
                                          <p:spTgt spid="38"/>
                                        </p:tgtEl>
                                      </p:cBhvr>
                                    </p:animEffect>
                                  </p:childTnLst>
                                </p:cTn>
                              </p:par>
                              <p:par>
                                <p:cTn id="99" presetID="22" presetClass="entr" presetSubtype="2" fill="hold" grpId="0" nodeType="withEffect">
                                  <p:stCondLst>
                                    <p:cond delay="600"/>
                                  </p:stCondLst>
                                  <p:childTnLst>
                                    <p:set>
                                      <p:cBhvr>
                                        <p:cTn id="100" dur="1" fill="hold">
                                          <p:stCondLst>
                                            <p:cond delay="0"/>
                                          </p:stCondLst>
                                        </p:cTn>
                                        <p:tgtEl>
                                          <p:spTgt spid="44"/>
                                        </p:tgtEl>
                                        <p:attrNameLst>
                                          <p:attrName>style.visibility</p:attrName>
                                        </p:attrNameLst>
                                      </p:cBhvr>
                                      <p:to>
                                        <p:strVal val="visible"/>
                                      </p:to>
                                    </p:set>
                                    <p:animEffect transition="in" filter="wipe(right)">
                                      <p:cBhvr>
                                        <p:cTn id="101" dur="500"/>
                                        <p:tgtEl>
                                          <p:spTgt spid="44"/>
                                        </p:tgtEl>
                                      </p:cBhvr>
                                    </p:animEffect>
                                  </p:childTnLst>
                                </p:cTn>
                              </p:par>
                              <p:par>
                                <p:cTn id="102" presetID="22" presetClass="entr" presetSubtype="2" fill="hold" grpId="0" nodeType="withEffect">
                                  <p:stCondLst>
                                    <p:cond delay="800"/>
                                  </p:stCondLst>
                                  <p:childTnLst>
                                    <p:set>
                                      <p:cBhvr>
                                        <p:cTn id="103" dur="1" fill="hold">
                                          <p:stCondLst>
                                            <p:cond delay="0"/>
                                          </p:stCondLst>
                                        </p:cTn>
                                        <p:tgtEl>
                                          <p:spTgt spid="42"/>
                                        </p:tgtEl>
                                        <p:attrNameLst>
                                          <p:attrName>style.visibility</p:attrName>
                                        </p:attrNameLst>
                                      </p:cBhvr>
                                      <p:to>
                                        <p:strVal val="visible"/>
                                      </p:to>
                                    </p:set>
                                    <p:animEffect transition="in" filter="wipe(right)">
                                      <p:cBhvr>
                                        <p:cTn id="104" dur="500"/>
                                        <p:tgtEl>
                                          <p:spTgt spid="42"/>
                                        </p:tgtEl>
                                      </p:cBhvr>
                                    </p:animEffect>
                                  </p:childTnLst>
                                </p:cTn>
                              </p:par>
                              <p:par>
                                <p:cTn id="105" presetID="22" presetClass="entr" presetSubtype="2" fill="hold" grpId="0" nodeType="withEffect">
                                  <p:stCondLst>
                                    <p:cond delay="1000"/>
                                  </p:stCondLst>
                                  <p:childTnLst>
                                    <p:set>
                                      <p:cBhvr>
                                        <p:cTn id="106" dur="1" fill="hold">
                                          <p:stCondLst>
                                            <p:cond delay="0"/>
                                          </p:stCondLst>
                                        </p:cTn>
                                        <p:tgtEl>
                                          <p:spTgt spid="40"/>
                                        </p:tgtEl>
                                        <p:attrNameLst>
                                          <p:attrName>style.visibility</p:attrName>
                                        </p:attrNameLst>
                                      </p:cBhvr>
                                      <p:to>
                                        <p:strVal val="visible"/>
                                      </p:to>
                                    </p:set>
                                    <p:animEffect transition="in" filter="wipe(right)">
                                      <p:cBhvr>
                                        <p:cTn id="107" dur="500"/>
                                        <p:tgtEl>
                                          <p:spTgt spid="40"/>
                                        </p:tgtEl>
                                      </p:cBhvr>
                                    </p:animEffect>
                                  </p:childTnLst>
                                </p:cTn>
                              </p:par>
                              <p:par>
                                <p:cTn id="108" presetID="22" presetClass="entr" presetSubtype="2" fill="hold" grpId="0" nodeType="withEffect">
                                  <p:stCondLst>
                                    <p:cond delay="1000"/>
                                  </p:stCondLst>
                                  <p:childTnLst>
                                    <p:set>
                                      <p:cBhvr>
                                        <p:cTn id="109" dur="1" fill="hold">
                                          <p:stCondLst>
                                            <p:cond delay="0"/>
                                          </p:stCondLst>
                                        </p:cTn>
                                        <p:tgtEl>
                                          <p:spTgt spid="39"/>
                                        </p:tgtEl>
                                        <p:attrNameLst>
                                          <p:attrName>style.visibility</p:attrName>
                                        </p:attrNameLst>
                                      </p:cBhvr>
                                      <p:to>
                                        <p:strVal val="visible"/>
                                      </p:to>
                                    </p:set>
                                    <p:animEffect transition="in" filter="wipe(right)">
                                      <p:cBhvr>
                                        <p:cTn id="110" dur="500"/>
                                        <p:tgtEl>
                                          <p:spTgt spid="39"/>
                                        </p:tgtEl>
                                      </p:cBhvr>
                                    </p:animEffect>
                                  </p:childTnLst>
                                </p:cTn>
                              </p:par>
                              <p:par>
                                <p:cTn id="111" presetID="22" presetClass="entr" presetSubtype="2" fill="hold" grpId="0" nodeType="withEffect">
                                  <p:stCondLst>
                                    <p:cond delay="1000"/>
                                  </p:stCondLst>
                                  <p:childTnLst>
                                    <p:set>
                                      <p:cBhvr>
                                        <p:cTn id="112" dur="1" fill="hold">
                                          <p:stCondLst>
                                            <p:cond delay="0"/>
                                          </p:stCondLst>
                                        </p:cTn>
                                        <p:tgtEl>
                                          <p:spTgt spid="44063"/>
                                        </p:tgtEl>
                                        <p:attrNameLst>
                                          <p:attrName>style.visibility</p:attrName>
                                        </p:attrNameLst>
                                      </p:cBhvr>
                                      <p:to>
                                        <p:strVal val="visible"/>
                                      </p:to>
                                    </p:set>
                                    <p:animEffect transition="in" filter="wipe(right)">
                                      <p:cBhvr>
                                        <p:cTn id="113" dur="500"/>
                                        <p:tgtEl>
                                          <p:spTgt spid="44063"/>
                                        </p:tgtEl>
                                      </p:cBhvr>
                                    </p:animEffect>
                                  </p:childTnLst>
                                </p:cTn>
                              </p:par>
                              <p:par>
                                <p:cTn id="114" presetID="22" presetClass="entr" presetSubtype="2" fill="hold" grpId="0" nodeType="withEffect">
                                  <p:stCondLst>
                                    <p:cond delay="1000"/>
                                  </p:stCondLst>
                                  <p:childTnLst>
                                    <p:set>
                                      <p:cBhvr>
                                        <p:cTn id="115" dur="1" fill="hold">
                                          <p:stCondLst>
                                            <p:cond delay="0"/>
                                          </p:stCondLst>
                                        </p:cTn>
                                        <p:tgtEl>
                                          <p:spTgt spid="44064"/>
                                        </p:tgtEl>
                                        <p:attrNameLst>
                                          <p:attrName>style.visibility</p:attrName>
                                        </p:attrNameLst>
                                      </p:cBhvr>
                                      <p:to>
                                        <p:strVal val="visible"/>
                                      </p:to>
                                    </p:set>
                                    <p:animEffect transition="in" filter="wipe(right)">
                                      <p:cBhvr>
                                        <p:cTn id="116" dur="500"/>
                                        <p:tgtEl>
                                          <p:spTgt spid="44064"/>
                                        </p:tgtEl>
                                      </p:cBhvr>
                                    </p:animEffect>
                                  </p:childTnLst>
                                </p:cTn>
                              </p:par>
                              <p:par>
                                <p:cTn id="117" presetID="22" presetClass="entr" presetSubtype="2" fill="hold" grpId="0" nodeType="withEffect">
                                  <p:stCondLst>
                                    <p:cond delay="1000"/>
                                  </p:stCondLst>
                                  <p:childTnLst>
                                    <p:set>
                                      <p:cBhvr>
                                        <p:cTn id="118" dur="1" fill="hold">
                                          <p:stCondLst>
                                            <p:cond delay="0"/>
                                          </p:stCondLst>
                                        </p:cTn>
                                        <p:tgtEl>
                                          <p:spTgt spid="44065"/>
                                        </p:tgtEl>
                                        <p:attrNameLst>
                                          <p:attrName>style.visibility</p:attrName>
                                        </p:attrNameLst>
                                      </p:cBhvr>
                                      <p:to>
                                        <p:strVal val="visible"/>
                                      </p:to>
                                    </p:set>
                                    <p:animEffect transition="in" filter="wipe(right)">
                                      <p:cBhvr>
                                        <p:cTn id="119" dur="500"/>
                                        <p:tgtEl>
                                          <p:spTgt spid="44065"/>
                                        </p:tgtEl>
                                      </p:cBhvr>
                                    </p:animEffect>
                                  </p:childTnLst>
                                </p:cTn>
                              </p:par>
                              <p:par>
                                <p:cTn id="120" presetID="22" presetClass="entr" presetSubtype="2" fill="hold" grpId="0" nodeType="withEffect">
                                  <p:stCondLst>
                                    <p:cond delay="1000"/>
                                  </p:stCondLst>
                                  <p:childTnLst>
                                    <p:set>
                                      <p:cBhvr>
                                        <p:cTn id="121" dur="1" fill="hold">
                                          <p:stCondLst>
                                            <p:cond delay="0"/>
                                          </p:stCondLst>
                                        </p:cTn>
                                        <p:tgtEl>
                                          <p:spTgt spid="44067"/>
                                        </p:tgtEl>
                                        <p:attrNameLst>
                                          <p:attrName>style.visibility</p:attrName>
                                        </p:attrNameLst>
                                      </p:cBhvr>
                                      <p:to>
                                        <p:strVal val="visible"/>
                                      </p:to>
                                    </p:set>
                                    <p:animEffect transition="in" filter="wipe(right)">
                                      <p:cBhvr>
                                        <p:cTn id="122" dur="500"/>
                                        <p:tgtEl>
                                          <p:spTgt spid="44067"/>
                                        </p:tgtEl>
                                      </p:cBhvr>
                                    </p:animEffect>
                                  </p:childTnLst>
                                </p:cTn>
                              </p:par>
                              <p:par>
                                <p:cTn id="123" presetID="22" presetClass="entr" presetSubtype="2" fill="hold" grpId="0" nodeType="withEffect">
                                  <p:stCondLst>
                                    <p:cond delay="1000"/>
                                  </p:stCondLst>
                                  <p:childTnLst>
                                    <p:set>
                                      <p:cBhvr>
                                        <p:cTn id="124" dur="1" fill="hold">
                                          <p:stCondLst>
                                            <p:cond delay="0"/>
                                          </p:stCondLst>
                                        </p:cTn>
                                        <p:tgtEl>
                                          <p:spTgt spid="44068"/>
                                        </p:tgtEl>
                                        <p:attrNameLst>
                                          <p:attrName>style.visibility</p:attrName>
                                        </p:attrNameLst>
                                      </p:cBhvr>
                                      <p:to>
                                        <p:strVal val="visible"/>
                                      </p:to>
                                    </p:set>
                                    <p:animEffect transition="in" filter="wipe(right)">
                                      <p:cBhvr>
                                        <p:cTn id="125" dur="500"/>
                                        <p:tgtEl>
                                          <p:spTgt spid="440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4" grpId="0" bldLvl="0" animBg="1"/>
      <p:bldP spid="25" grpId="0" bldLvl="0" animBg="1"/>
      <p:bldP spid="26" grpId="0" bldLvl="0" animBg="1"/>
      <p:bldP spid="27" grpId="0" bldLvl="0" animBg="1"/>
      <p:bldP spid="28" grpId="0"/>
      <p:bldP spid="29" grpId="0"/>
      <p:bldP spid="30" grpId="0"/>
      <p:bldP spid="31" grpId="0"/>
      <p:bldP spid="32" grpId="0"/>
      <p:bldP spid="33" grpId="0"/>
      <p:bldP spid="34" grpId="0"/>
      <p:bldP spid="36" grpId="0"/>
      <p:bldP spid="38" grpId="0"/>
      <p:bldP spid="40" grpId="0"/>
      <p:bldP spid="42" grpId="0"/>
      <p:bldP spid="44" grpId="0"/>
      <p:bldP spid="39" grpId="0"/>
      <p:bldP spid="44063" grpId="0"/>
      <p:bldP spid="44064" grpId="0"/>
      <p:bldP spid="44065" grpId="0"/>
      <p:bldP spid="44067" grpId="0"/>
      <p:bldP spid="4406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7"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46088"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一、呼吸道疾病</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083" name="文本框 1"/>
          <p:cNvSpPr txBox="1">
            <a:spLocks noChangeArrowheads="1"/>
          </p:cNvSpPr>
          <p:nvPr/>
        </p:nvSpPr>
        <p:spPr bwMode="auto">
          <a:xfrm>
            <a:off x="455613" y="1196975"/>
            <a:ext cx="10537825" cy="457200"/>
          </a:xfrm>
          <a:prstGeom prst="rect">
            <a:avLst/>
          </a:prstGeom>
          <a:noFill/>
          <a:ln w="9525">
            <a:noFill/>
            <a:miter lim="800000"/>
          </a:ln>
        </p:spPr>
        <p:txBody>
          <a:bodyPr>
            <a:spAutoFit/>
          </a:bodyPr>
          <a:lstStyle/>
          <a:p>
            <a:r>
              <a:rPr lang="en-US" altLang="zh-CN" sz="2400" b="1">
                <a:solidFill>
                  <a:schemeClr val="bg2"/>
                </a:solidFill>
                <a:latin typeface="宋体" panose="02010600030101010101" pitchFamily="2" charset="-122"/>
                <a:sym typeface="+mn-ea"/>
              </a:rPr>
              <a:t>1. </a:t>
            </a:r>
            <a:r>
              <a:rPr lang="zh-CN" altLang="en-US" sz="2400" b="1">
                <a:solidFill>
                  <a:schemeClr val="bg2"/>
                </a:solidFill>
                <a:latin typeface="宋体" panose="02010600030101010101" pitchFamily="2" charset="-122"/>
                <a:sym typeface="+mn-ea"/>
              </a:rPr>
              <a:t>感冒</a:t>
            </a:r>
            <a:endParaRPr lang="zh-CN" altLang="en-US" sz="2400" b="1">
              <a:solidFill>
                <a:schemeClr val="bg2"/>
              </a:solidFill>
              <a:latin typeface="宋体" panose="02010600030101010101" pitchFamily="2" charset="-122"/>
              <a:sym typeface="+mn-ea"/>
            </a:endParaRPr>
          </a:p>
        </p:txBody>
      </p:sp>
      <p:sp>
        <p:nvSpPr>
          <p:cNvPr id="46084" name="文本框 3"/>
          <p:cNvSpPr txBox="1">
            <a:spLocks noChangeArrowheads="1"/>
          </p:cNvSpPr>
          <p:nvPr/>
        </p:nvSpPr>
        <p:spPr bwMode="auto">
          <a:xfrm>
            <a:off x="455613" y="1641475"/>
            <a:ext cx="10971212" cy="1066800"/>
          </a:xfrm>
          <a:prstGeom prst="rect">
            <a:avLst/>
          </a:prstGeom>
          <a:noFill/>
          <a:ln w="9525">
            <a:noFill/>
            <a:miter lim="800000"/>
          </a:ln>
        </p:spPr>
        <p:txBody>
          <a:bodyPr>
            <a:spAutoFit/>
          </a:bodyPr>
          <a:lstStyle/>
          <a:p>
            <a:r>
              <a:rPr lang="zh-CN" altLang="en-US" sz="2000">
                <a:solidFill>
                  <a:schemeClr val="bg2"/>
                </a:solidFill>
                <a:latin typeface="宋体" panose="02010600030101010101" pitchFamily="2" charset="-122"/>
              </a:rPr>
              <a:t>    感冒，俗称</a:t>
            </a:r>
            <a:r>
              <a:rPr lang="zh-CN" altLang="en-US" sz="2000">
                <a:solidFill>
                  <a:srgbClr val="E00202"/>
                </a:solidFill>
                <a:latin typeface="宋体" panose="02010600030101010101" pitchFamily="2" charset="-122"/>
              </a:rPr>
              <a:t>“伤风”，</a:t>
            </a:r>
            <a:r>
              <a:rPr lang="zh-CN" altLang="en-US" sz="2000">
                <a:solidFill>
                  <a:schemeClr val="bg2"/>
                </a:solidFill>
                <a:latin typeface="宋体" panose="02010600030101010101" pitchFamily="2" charset="-122"/>
              </a:rPr>
              <a:t>是一种</a:t>
            </a:r>
            <a:r>
              <a:rPr lang="zh-CN" altLang="en-US" sz="2000">
                <a:solidFill>
                  <a:srgbClr val="E00202"/>
                </a:solidFill>
                <a:latin typeface="宋体" panose="02010600030101010101" pitchFamily="2" charset="-122"/>
              </a:rPr>
              <a:t>上呼吸道感染性疾病</a:t>
            </a:r>
            <a:r>
              <a:rPr lang="zh-CN" altLang="en-US" sz="2000">
                <a:solidFill>
                  <a:schemeClr val="bg2"/>
                </a:solidFill>
                <a:latin typeface="宋体" panose="02010600030101010101" pitchFamily="2" charset="-122"/>
              </a:rPr>
              <a:t>。</a:t>
            </a:r>
            <a:r>
              <a:rPr lang="en-US" altLang="zh-CN" sz="2000">
                <a:solidFill>
                  <a:schemeClr val="bg2"/>
                </a:solidFill>
                <a:latin typeface="宋体" panose="02010600030101010101" pitchFamily="2" charset="-122"/>
              </a:rPr>
              <a:t>1</a:t>
            </a:r>
            <a:r>
              <a:rPr lang="zh-CN" altLang="en-US" sz="2000">
                <a:solidFill>
                  <a:schemeClr val="bg2"/>
                </a:solidFill>
                <a:latin typeface="宋体" panose="02010600030101010101" pitchFamily="2" charset="-122"/>
              </a:rPr>
              <a:t>～</a:t>
            </a:r>
            <a:r>
              <a:rPr lang="en-US" altLang="zh-CN" sz="2000">
                <a:solidFill>
                  <a:schemeClr val="bg2"/>
                </a:solidFill>
                <a:latin typeface="宋体" panose="02010600030101010101" pitchFamily="2" charset="-122"/>
              </a:rPr>
              <a:t>3 </a:t>
            </a:r>
            <a:r>
              <a:rPr lang="zh-CN" altLang="en-US" sz="2000">
                <a:solidFill>
                  <a:schemeClr val="bg2"/>
                </a:solidFill>
                <a:latin typeface="宋体" panose="02010600030101010101" pitchFamily="2" charset="-122"/>
              </a:rPr>
              <a:t>岁婴幼儿患病较多，在气候 突然变化时更易发生。</a:t>
            </a:r>
            <a:r>
              <a:rPr lang="zh-CN" altLang="en-US" sz="2000">
                <a:solidFill>
                  <a:srgbClr val="E00202"/>
                </a:solidFill>
                <a:latin typeface="宋体" panose="02010600030101010101" pitchFamily="2" charset="-122"/>
              </a:rPr>
              <a:t>常见的感染源是病毒和细菌</a:t>
            </a:r>
            <a:r>
              <a:rPr lang="zh-CN" altLang="en-US" sz="2000">
                <a:solidFill>
                  <a:schemeClr val="bg2"/>
                </a:solidFill>
                <a:latin typeface="宋体" panose="02010600030101010101" pitchFamily="2" charset="-122"/>
              </a:rPr>
              <a:t>，其次还有支原体、衣原体、真菌。婴幼 儿上呼吸道感染 </a:t>
            </a:r>
            <a:r>
              <a:rPr lang="en-US" altLang="zh-CN" sz="2000">
                <a:solidFill>
                  <a:schemeClr val="bg2"/>
                </a:solidFill>
                <a:latin typeface="宋体" panose="02010600030101010101" pitchFamily="2" charset="-122"/>
              </a:rPr>
              <a:t>90</a:t>
            </a:r>
            <a:r>
              <a:rPr lang="zh-CN" altLang="en-US" sz="2000">
                <a:solidFill>
                  <a:schemeClr val="bg2"/>
                </a:solidFill>
                <a:latin typeface="宋体" panose="02010600030101010101" pitchFamily="2" charset="-122"/>
              </a:rPr>
              <a:t>％ 是由病毒引起的。 </a:t>
            </a:r>
            <a:r>
              <a:rPr lang="zh-CN" altLang="en-US" sz="2000">
                <a:solidFill>
                  <a:srgbClr val="E00202"/>
                </a:solidFill>
                <a:latin typeface="宋体" panose="02010600030101010101" pitchFamily="2" charset="-122"/>
              </a:rPr>
              <a:t>感冒分为普通感冒和流行性感冒。</a:t>
            </a:r>
            <a:r>
              <a:rPr lang="zh-CN" altLang="en-US" sz="2400">
                <a:solidFill>
                  <a:srgbClr val="E00202"/>
                </a:solidFill>
                <a:latin typeface="宋体" panose="02010600030101010101" pitchFamily="2" charset="-122"/>
              </a:rPr>
              <a:t> </a:t>
            </a:r>
            <a:endParaRPr lang="zh-CN" altLang="en-US" sz="2400">
              <a:solidFill>
                <a:srgbClr val="E00202"/>
              </a:solidFill>
              <a:latin typeface="宋体" panose="02010600030101010101" pitchFamily="2" charset="-122"/>
            </a:endParaRPr>
          </a:p>
        </p:txBody>
      </p:sp>
      <p:sp>
        <p:nvSpPr>
          <p:cNvPr id="46089" name="Rectangle 9"/>
          <p:cNvSpPr>
            <a:spLocks noChangeArrowheads="1"/>
          </p:cNvSpPr>
          <p:nvPr/>
        </p:nvSpPr>
        <p:spPr bwMode="auto">
          <a:xfrm>
            <a:off x="579438" y="2752725"/>
            <a:ext cx="1462087" cy="366713"/>
          </a:xfrm>
          <a:prstGeom prst="rect">
            <a:avLst/>
          </a:prstGeom>
          <a:noFill/>
          <a:ln w="9525">
            <a:noFill/>
            <a:miter lim="800000"/>
          </a:ln>
          <a:effectLst/>
        </p:spPr>
        <p:txBody>
          <a:bodyPr wrap="none" anchor="ctr">
            <a:spAutoFit/>
          </a:bodyPr>
          <a:lstStyle/>
          <a:p>
            <a:r>
              <a:rPr lang="zh-CN" altLang="en-US" b="1">
                <a:solidFill>
                  <a:srgbClr val="2593C5"/>
                </a:solidFill>
              </a:rPr>
              <a:t>● 临床表现 </a:t>
            </a:r>
            <a:endParaRPr lang="zh-CN" altLang="en-US" b="1">
              <a:solidFill>
                <a:srgbClr val="2593C5"/>
              </a:solidFill>
            </a:endParaRPr>
          </a:p>
        </p:txBody>
      </p:sp>
      <p:sp>
        <p:nvSpPr>
          <p:cNvPr id="46090" name="Rectangle 10"/>
          <p:cNvSpPr>
            <a:spLocks noChangeArrowheads="1"/>
          </p:cNvSpPr>
          <p:nvPr/>
        </p:nvSpPr>
        <p:spPr bwMode="auto">
          <a:xfrm>
            <a:off x="520700" y="3181350"/>
            <a:ext cx="10782300" cy="7016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普通感冒是常见的呼吸道感染性疾病，以</a:t>
            </a:r>
            <a:r>
              <a:rPr lang="zh-CN" altLang="en-US" sz="2000">
                <a:solidFill>
                  <a:srgbClr val="E00202"/>
                </a:solidFill>
                <a:latin typeface="宋体" panose="02010600030101010101" pitchFamily="2" charset="-122"/>
              </a:rPr>
              <a:t>鼻塞、流涕</a:t>
            </a:r>
            <a:r>
              <a:rPr lang="zh-CN" altLang="en-US" sz="2000">
                <a:solidFill>
                  <a:schemeClr val="bg2"/>
                </a:solidFill>
                <a:latin typeface="宋体" panose="02010600030101010101" pitchFamily="2" charset="-122"/>
              </a:rPr>
              <a:t>等鼻部症状为主要表现，并伴有头晕、</a:t>
            </a:r>
            <a:r>
              <a:rPr lang="zh-CN" altLang="en-US" sz="2000">
                <a:solidFill>
                  <a:srgbClr val="E00202"/>
                </a:solidFill>
                <a:latin typeface="宋体" panose="02010600030101010101" pitchFamily="2" charset="-122"/>
              </a:rPr>
              <a:t>乏力、咽痛</a:t>
            </a:r>
            <a:r>
              <a:rPr lang="zh-CN" altLang="en-US" sz="2000">
                <a:solidFill>
                  <a:schemeClr val="bg2"/>
                </a:solidFill>
                <a:latin typeface="宋体" panose="02010600030101010101" pitchFamily="2" charset="-122"/>
              </a:rPr>
              <a:t>等症状。</a:t>
            </a:r>
            <a:r>
              <a:rPr lang="zh-CN" altLang="en-US" sz="2000">
                <a:solidFill>
                  <a:srgbClr val="E00202"/>
                </a:solidFill>
                <a:latin typeface="宋体" panose="02010600030101010101" pitchFamily="2" charset="-122"/>
              </a:rPr>
              <a:t>通常不发热或仅发低热</a:t>
            </a:r>
            <a:r>
              <a:rPr lang="zh-CN" altLang="en-US" sz="2000">
                <a:solidFill>
                  <a:schemeClr val="bg2"/>
                </a:solidFill>
                <a:latin typeface="宋体" panose="02010600030101010101" pitchFamily="2" charset="-122"/>
              </a:rPr>
              <a:t>。</a:t>
            </a:r>
            <a:r>
              <a:rPr lang="zh-CN" altLang="en-US"/>
              <a:t> </a:t>
            </a:r>
            <a:endParaRPr lang="zh-CN" altLang="en-US"/>
          </a:p>
        </p:txBody>
      </p:sp>
      <p:sp>
        <p:nvSpPr>
          <p:cNvPr id="46092" name="Rectangle 12"/>
          <p:cNvSpPr>
            <a:spLocks noChangeArrowheads="1"/>
          </p:cNvSpPr>
          <p:nvPr/>
        </p:nvSpPr>
        <p:spPr bwMode="auto">
          <a:xfrm>
            <a:off x="577850" y="3925888"/>
            <a:ext cx="1462088" cy="366712"/>
          </a:xfrm>
          <a:prstGeom prst="rect">
            <a:avLst/>
          </a:prstGeom>
          <a:noFill/>
          <a:ln w="9525">
            <a:noFill/>
            <a:miter lim="800000"/>
          </a:ln>
          <a:effectLst/>
        </p:spPr>
        <p:txBody>
          <a:bodyPr wrap="none" anchor="ctr">
            <a:spAutoFit/>
          </a:bodyPr>
          <a:lstStyle/>
          <a:p>
            <a:r>
              <a:rPr lang="zh-CN" altLang="en-US" b="1">
                <a:solidFill>
                  <a:srgbClr val="2593C5"/>
                </a:solidFill>
              </a:rPr>
              <a:t>● 防止护理 </a:t>
            </a:r>
            <a:endParaRPr lang="zh-CN" altLang="en-US" b="1">
              <a:solidFill>
                <a:srgbClr val="2593C5"/>
              </a:solidFill>
            </a:endParaRPr>
          </a:p>
        </p:txBody>
      </p:sp>
      <p:sp>
        <p:nvSpPr>
          <p:cNvPr id="46093" name="Rectangle 13"/>
          <p:cNvSpPr>
            <a:spLocks noChangeArrowheads="1"/>
          </p:cNvSpPr>
          <p:nvPr/>
        </p:nvSpPr>
        <p:spPr bwMode="auto">
          <a:xfrm>
            <a:off x="614363" y="4259263"/>
            <a:ext cx="7478712" cy="19208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① 感冒期间，要多休息，多喝水。</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② 饮食清淡，多吃有营养、易消化的食物。 </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③ 若高烧至 </a:t>
            </a:r>
            <a:r>
              <a:rPr lang="en-US" altLang="zh-CN" sz="2000">
                <a:solidFill>
                  <a:schemeClr val="bg2"/>
                </a:solidFill>
                <a:latin typeface="宋体" panose="02010600030101010101" pitchFamily="2" charset="-122"/>
              </a:rPr>
              <a:t>38℃ </a:t>
            </a:r>
            <a:r>
              <a:rPr lang="zh-CN" altLang="en-US" sz="2000">
                <a:solidFill>
                  <a:schemeClr val="bg2"/>
                </a:solidFill>
                <a:latin typeface="宋体" panose="02010600030101010101" pitchFamily="2" charset="-122"/>
              </a:rPr>
              <a:t>以上，应服用退烧药，辅以物理降温法退烧。 预防婴幼儿感冒，以加强锻炼、增强体质为主；生活要规律，随天气变化及时增减衣 物，避免受凉；淋雨后及时洗热水澡，更换干净衣物；多开窗通风，多晒太阳。 </a:t>
            </a:r>
            <a:endParaRPr lang="zh-CN" altLang="en-US" sz="2000">
              <a:solidFill>
                <a:schemeClr val="bg2"/>
              </a:solidFill>
              <a:latin typeface="宋体" panose="02010600030101010101" pitchFamily="2" charset="-122"/>
            </a:endParaRPr>
          </a:p>
        </p:txBody>
      </p:sp>
      <p:pic>
        <p:nvPicPr>
          <p:cNvPr id="46094" name="Picture 14"/>
          <p:cNvPicPr>
            <a:picLocks noChangeAspect="1" noChangeArrowheads="1"/>
          </p:cNvPicPr>
          <p:nvPr/>
        </p:nvPicPr>
        <p:blipFill>
          <a:blip r:embed="rId1"/>
          <a:srcRect/>
          <a:stretch>
            <a:fillRect/>
          </a:stretch>
        </p:blipFill>
        <p:spPr bwMode="auto">
          <a:xfrm>
            <a:off x="8264525" y="3736975"/>
            <a:ext cx="3622675" cy="2605088"/>
          </a:xfrm>
          <a:prstGeom prst="rect">
            <a:avLst/>
          </a:prstGeom>
          <a:noFill/>
          <a:ln w="9525">
            <a:noFill/>
            <a:miter lim="800000"/>
            <a:headEnd/>
            <a:tailEnd/>
          </a:ln>
          <a:effectLst/>
        </p:spPr>
      </p:pic>
    </p:spTree>
  </p:cSld>
  <p:clrMapOvr>
    <a:masterClrMapping/>
  </p:clrMapOvr>
  <p:transition spd="slow" advClick="0" advTm="3000">
    <p:rand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14691"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一、呼吸道疾病</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4693" name="文本框 1"/>
          <p:cNvSpPr txBox="1">
            <a:spLocks noChangeArrowheads="1"/>
          </p:cNvSpPr>
          <p:nvPr/>
        </p:nvSpPr>
        <p:spPr bwMode="auto">
          <a:xfrm>
            <a:off x="455613" y="1111250"/>
            <a:ext cx="10537825" cy="457200"/>
          </a:xfrm>
          <a:prstGeom prst="rect">
            <a:avLst/>
          </a:prstGeom>
          <a:noFill/>
          <a:ln w="9525">
            <a:noFill/>
            <a:miter lim="800000"/>
          </a:ln>
        </p:spPr>
        <p:txBody>
          <a:bodyPr>
            <a:spAutoFit/>
          </a:bodyPr>
          <a:lstStyle/>
          <a:p>
            <a:r>
              <a:rPr lang="en-US" altLang="zh-CN" sz="2400" b="1">
                <a:solidFill>
                  <a:schemeClr val="bg2"/>
                </a:solidFill>
                <a:latin typeface="宋体" panose="02010600030101010101" pitchFamily="2" charset="-122"/>
                <a:sym typeface="+mn-ea"/>
              </a:rPr>
              <a:t>2. </a:t>
            </a:r>
            <a:r>
              <a:rPr lang="zh-CN" altLang="en-US" sz="2400" b="1">
                <a:solidFill>
                  <a:schemeClr val="bg2"/>
                </a:solidFill>
                <a:latin typeface="宋体" panose="02010600030101010101" pitchFamily="2" charset="-122"/>
                <a:sym typeface="+mn-ea"/>
              </a:rPr>
              <a:t>扁桃体炎</a:t>
            </a:r>
            <a:endParaRPr lang="zh-CN" altLang="en-US" sz="2400" b="1">
              <a:solidFill>
                <a:schemeClr val="bg2"/>
              </a:solidFill>
              <a:latin typeface="宋体" panose="02010600030101010101" pitchFamily="2" charset="-122"/>
              <a:sym typeface="+mn-ea"/>
            </a:endParaRPr>
          </a:p>
        </p:txBody>
      </p:sp>
      <p:sp>
        <p:nvSpPr>
          <p:cNvPr id="114694" name="文本框 3"/>
          <p:cNvSpPr txBox="1">
            <a:spLocks noChangeArrowheads="1"/>
          </p:cNvSpPr>
          <p:nvPr/>
        </p:nvSpPr>
        <p:spPr bwMode="auto">
          <a:xfrm>
            <a:off x="455613" y="1584325"/>
            <a:ext cx="11276012" cy="1006475"/>
          </a:xfrm>
          <a:prstGeom prst="rect">
            <a:avLst/>
          </a:prstGeom>
          <a:noFill/>
          <a:ln w="9525">
            <a:noFill/>
            <a:miter lim="800000"/>
          </a:ln>
        </p:spPr>
        <p:txBody>
          <a:bodyPr>
            <a:spAutoFit/>
          </a:bodyPr>
          <a:lstStyle/>
          <a:p>
            <a:r>
              <a:rPr lang="zh-CN" altLang="en-US" sz="2000">
                <a:solidFill>
                  <a:schemeClr val="bg2"/>
                </a:solidFill>
                <a:latin typeface="宋体" panose="02010600030101010101" pitchFamily="2" charset="-122"/>
              </a:rPr>
              <a:t>    </a:t>
            </a:r>
            <a:r>
              <a:rPr lang="zh-CN" altLang="en-US" sz="2000">
                <a:solidFill>
                  <a:srgbClr val="E00202"/>
                </a:solidFill>
                <a:latin typeface="宋体" panose="02010600030101010101" pitchFamily="2" charset="-122"/>
              </a:rPr>
              <a:t>扁桃体位于口腔后部、消化道和呼吸道的交会处</a:t>
            </a:r>
            <a:r>
              <a:rPr lang="zh-CN" altLang="en-US" sz="2000">
                <a:solidFill>
                  <a:schemeClr val="bg2"/>
                </a:solidFill>
                <a:latin typeface="宋体" panose="02010600030101010101" pitchFamily="2" charset="-122"/>
              </a:rPr>
              <a:t>，此处的黏膜内含有大量淋巴组织，是 经常接触抗原引起局部免疫应答的部位。幼儿若</a:t>
            </a:r>
            <a:r>
              <a:rPr lang="zh-CN" altLang="en-US" sz="2000">
                <a:solidFill>
                  <a:srgbClr val="E00202"/>
                </a:solidFill>
                <a:latin typeface="宋体" panose="02010600030101010101" pitchFamily="2" charset="-122"/>
              </a:rPr>
              <a:t>感冒，会使扁桃体 抵抗细菌的能力减弱</a:t>
            </a:r>
            <a:r>
              <a:rPr lang="zh-CN" altLang="en-US" sz="2000">
                <a:solidFill>
                  <a:schemeClr val="bg2"/>
                </a:solidFill>
                <a:latin typeface="宋体" panose="02010600030101010101" pitchFamily="2" charset="-122"/>
              </a:rPr>
              <a:t>，从而导致</a:t>
            </a:r>
            <a:r>
              <a:rPr lang="zh-CN" altLang="en-US" sz="2000">
                <a:solidFill>
                  <a:srgbClr val="E00202"/>
                </a:solidFill>
                <a:latin typeface="宋体" panose="02010600030101010101" pitchFamily="2" charset="-122"/>
              </a:rPr>
              <a:t>口腔、咽部、鼻腔以及外界的细菌侵入扁桃体</a:t>
            </a:r>
            <a:r>
              <a:rPr lang="zh-CN" altLang="en-US" sz="2000">
                <a:solidFill>
                  <a:schemeClr val="bg2"/>
                </a:solidFill>
                <a:latin typeface="宋体" panose="02010600030101010101" pitchFamily="2" charset="-122"/>
              </a:rPr>
              <a:t>，引发扁桃体炎。  </a:t>
            </a:r>
            <a:endParaRPr lang="zh-CN" altLang="en-US" sz="2000">
              <a:solidFill>
                <a:schemeClr val="bg2"/>
              </a:solidFill>
              <a:latin typeface="宋体" panose="02010600030101010101" pitchFamily="2" charset="-122"/>
            </a:endParaRPr>
          </a:p>
        </p:txBody>
      </p:sp>
      <p:sp>
        <p:nvSpPr>
          <p:cNvPr id="114695" name="Rectangle 7"/>
          <p:cNvSpPr>
            <a:spLocks noChangeArrowheads="1"/>
          </p:cNvSpPr>
          <p:nvPr/>
        </p:nvSpPr>
        <p:spPr bwMode="auto">
          <a:xfrm>
            <a:off x="579438" y="2609850"/>
            <a:ext cx="1462087" cy="366713"/>
          </a:xfrm>
          <a:prstGeom prst="rect">
            <a:avLst/>
          </a:prstGeom>
          <a:noFill/>
          <a:ln w="9525">
            <a:noFill/>
            <a:miter lim="800000"/>
          </a:ln>
          <a:effectLst/>
        </p:spPr>
        <p:txBody>
          <a:bodyPr wrap="none" anchor="ctr">
            <a:spAutoFit/>
          </a:bodyPr>
          <a:lstStyle/>
          <a:p>
            <a:r>
              <a:rPr lang="zh-CN" altLang="en-US" b="1">
                <a:solidFill>
                  <a:srgbClr val="2593C5"/>
                </a:solidFill>
              </a:rPr>
              <a:t>● 流行特点 </a:t>
            </a:r>
            <a:endParaRPr lang="zh-CN" altLang="en-US" b="1">
              <a:solidFill>
                <a:srgbClr val="2593C5"/>
              </a:solidFill>
            </a:endParaRPr>
          </a:p>
        </p:txBody>
      </p:sp>
      <p:sp>
        <p:nvSpPr>
          <p:cNvPr id="114696" name="Rectangle 8"/>
          <p:cNvSpPr>
            <a:spLocks noChangeArrowheads="1"/>
          </p:cNvSpPr>
          <p:nvPr/>
        </p:nvSpPr>
        <p:spPr bwMode="auto">
          <a:xfrm>
            <a:off x="520700" y="2884488"/>
            <a:ext cx="8589963" cy="10064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a:t>
            </a:r>
            <a:r>
              <a:rPr lang="zh-CN" altLang="en-US" sz="2000">
                <a:solidFill>
                  <a:srgbClr val="E00202"/>
                </a:solidFill>
                <a:latin typeface="宋体" panose="02010600030101010101" pitchFamily="2" charset="-122"/>
              </a:rPr>
              <a:t>扁桃体炎是咽部扁桃体发生急性或慢性炎症的一种病症，</a:t>
            </a:r>
            <a:r>
              <a:rPr lang="zh-CN" altLang="en-US" sz="2000">
                <a:solidFill>
                  <a:schemeClr val="bg2"/>
                </a:solidFill>
                <a:latin typeface="宋体" panose="02010600030101010101" pitchFamily="2" charset="-122"/>
              </a:rPr>
              <a:t>可分为急性扁桃体炎、慢性扁桃体炎，多发于春秋季节，是耳鼻咽喉部的常见病，致病菌主要为溶血性链球菌。 </a:t>
            </a:r>
            <a:endParaRPr lang="zh-CN" altLang="en-US" sz="2000">
              <a:solidFill>
                <a:schemeClr val="bg2"/>
              </a:solidFill>
              <a:latin typeface="宋体" panose="02010600030101010101" pitchFamily="2" charset="-122"/>
            </a:endParaRPr>
          </a:p>
        </p:txBody>
      </p:sp>
      <p:sp>
        <p:nvSpPr>
          <p:cNvPr id="114697" name="Rectangle 9"/>
          <p:cNvSpPr>
            <a:spLocks noChangeArrowheads="1"/>
          </p:cNvSpPr>
          <p:nvPr/>
        </p:nvSpPr>
        <p:spPr bwMode="auto">
          <a:xfrm>
            <a:off x="577850" y="3868738"/>
            <a:ext cx="1462088" cy="366712"/>
          </a:xfrm>
          <a:prstGeom prst="rect">
            <a:avLst/>
          </a:prstGeom>
          <a:noFill/>
          <a:ln w="9525">
            <a:noFill/>
            <a:miter lim="800000"/>
          </a:ln>
          <a:effectLst/>
        </p:spPr>
        <p:txBody>
          <a:bodyPr wrap="none" anchor="ctr">
            <a:spAutoFit/>
          </a:bodyPr>
          <a:lstStyle/>
          <a:p>
            <a:r>
              <a:rPr lang="zh-CN" altLang="en-US" b="1">
                <a:solidFill>
                  <a:srgbClr val="2593C5"/>
                </a:solidFill>
              </a:rPr>
              <a:t>● 临床表现 </a:t>
            </a:r>
            <a:endParaRPr lang="zh-CN" altLang="en-US" b="1">
              <a:solidFill>
                <a:srgbClr val="2593C5"/>
              </a:solidFill>
            </a:endParaRPr>
          </a:p>
        </p:txBody>
      </p:sp>
      <p:sp>
        <p:nvSpPr>
          <p:cNvPr id="114698" name="Rectangle 10"/>
          <p:cNvSpPr>
            <a:spLocks noChangeArrowheads="1"/>
          </p:cNvSpPr>
          <p:nvPr/>
        </p:nvSpPr>
        <p:spPr bwMode="auto">
          <a:xfrm>
            <a:off x="571500" y="4203700"/>
            <a:ext cx="8494713" cy="7016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扁桃体炎的全身表现有低热、疲劳、食欲欠佳等症状，局部表现为咽痛、充血、水肿， 扁桃体不明显肿大等。 </a:t>
            </a:r>
            <a:endParaRPr lang="zh-CN" altLang="en-US" sz="2000">
              <a:solidFill>
                <a:schemeClr val="bg2"/>
              </a:solidFill>
              <a:latin typeface="宋体" panose="02010600030101010101" pitchFamily="2" charset="-122"/>
            </a:endParaRPr>
          </a:p>
        </p:txBody>
      </p:sp>
      <p:sp>
        <p:nvSpPr>
          <p:cNvPr id="114700" name="Rectangle 12"/>
          <p:cNvSpPr>
            <a:spLocks noChangeArrowheads="1"/>
          </p:cNvSpPr>
          <p:nvPr/>
        </p:nvSpPr>
        <p:spPr bwMode="auto">
          <a:xfrm>
            <a:off x="604838" y="4927600"/>
            <a:ext cx="1462087" cy="366713"/>
          </a:xfrm>
          <a:prstGeom prst="rect">
            <a:avLst/>
          </a:prstGeom>
          <a:noFill/>
          <a:ln w="9525">
            <a:noFill/>
            <a:miter lim="800000"/>
          </a:ln>
          <a:effectLst/>
        </p:spPr>
        <p:txBody>
          <a:bodyPr wrap="none" anchor="ctr">
            <a:spAutoFit/>
          </a:bodyPr>
          <a:lstStyle/>
          <a:p>
            <a:r>
              <a:rPr lang="zh-CN" altLang="en-US" b="1">
                <a:solidFill>
                  <a:srgbClr val="2593C5"/>
                </a:solidFill>
              </a:rPr>
              <a:t>● 防止护理</a:t>
            </a:r>
            <a:r>
              <a:rPr lang="en-US" altLang="zh-CN" b="1">
                <a:solidFill>
                  <a:srgbClr val="2593C5"/>
                </a:solidFill>
              </a:rPr>
              <a:t> </a:t>
            </a:r>
            <a:endParaRPr lang="en-US" altLang="zh-CN" b="1">
              <a:solidFill>
                <a:srgbClr val="2593C5"/>
              </a:solidFill>
            </a:endParaRPr>
          </a:p>
        </p:txBody>
      </p:sp>
      <p:sp>
        <p:nvSpPr>
          <p:cNvPr id="114701" name="Rectangle 13"/>
          <p:cNvSpPr>
            <a:spLocks noChangeArrowheads="1"/>
          </p:cNvSpPr>
          <p:nvPr/>
        </p:nvSpPr>
        <p:spPr bwMode="auto">
          <a:xfrm>
            <a:off x="450850" y="5241925"/>
            <a:ext cx="11741150" cy="1616075"/>
          </a:xfrm>
          <a:prstGeom prst="rect">
            <a:avLst/>
          </a:prstGeom>
          <a:noFill/>
          <a:ln w="9525">
            <a:noFill/>
            <a:miter lim="800000"/>
          </a:ln>
          <a:effectLst/>
        </p:spPr>
        <p:txBody>
          <a:bodyPr wrap="none" anchor="ctr">
            <a:spAutoFit/>
          </a:bodyPr>
          <a:lstStyle/>
          <a:p>
            <a:r>
              <a:rPr lang="zh-CN" altLang="en-US" sz="2000">
                <a:solidFill>
                  <a:schemeClr val="bg1"/>
                </a:solidFill>
                <a:latin typeface="宋体" panose="02010600030101010101" pitchFamily="2" charset="-122"/>
              </a:rPr>
              <a:t>① 患上急性扁桃体炎，要注意安静休息，多饮水，进食以易消化、营养丰富的半流质 饮食为宜。 </a:t>
            </a:r>
            <a:endParaRPr lang="zh-CN" altLang="en-US" sz="2000">
              <a:solidFill>
                <a:schemeClr val="bg1"/>
              </a:solidFill>
              <a:latin typeface="宋体" panose="02010600030101010101" pitchFamily="2" charset="-122"/>
            </a:endParaRPr>
          </a:p>
          <a:p>
            <a:r>
              <a:rPr lang="zh-CN" altLang="en-US" sz="2000">
                <a:solidFill>
                  <a:schemeClr val="bg1"/>
                </a:solidFill>
                <a:latin typeface="宋体" panose="02010600030101010101" pitchFamily="2" charset="-122"/>
              </a:rPr>
              <a:t>② 遵医嘱使用抗菌消炎及解热止痛的对症药。观察患者体温及局部变化，对高热者可 给予物理降温。 </a:t>
            </a:r>
            <a:endParaRPr lang="zh-CN" altLang="en-US" sz="2000">
              <a:solidFill>
                <a:schemeClr val="bg1"/>
              </a:solidFill>
              <a:latin typeface="宋体" panose="02010600030101010101" pitchFamily="2" charset="-122"/>
            </a:endParaRPr>
          </a:p>
          <a:p>
            <a:r>
              <a:rPr lang="zh-CN" altLang="en-US" sz="2000">
                <a:solidFill>
                  <a:schemeClr val="bg1"/>
                </a:solidFill>
                <a:latin typeface="宋体" panose="02010600030101010101" pitchFamily="2" charset="-122"/>
              </a:rPr>
              <a:t>③ 按时用漱口剂漱口，保持口腔清洁。</a:t>
            </a:r>
            <a:endParaRPr lang="zh-CN" altLang="en-US" sz="2000">
              <a:solidFill>
                <a:schemeClr val="bg1"/>
              </a:solidFill>
              <a:latin typeface="宋体" panose="02010600030101010101" pitchFamily="2" charset="-122"/>
            </a:endParaRPr>
          </a:p>
          <a:p>
            <a:r>
              <a:rPr lang="zh-CN" altLang="en-US" sz="2000">
                <a:solidFill>
                  <a:schemeClr val="bg1"/>
                </a:solidFill>
                <a:latin typeface="宋体" panose="02010600030101010101" pitchFamily="2" charset="-122"/>
              </a:rPr>
              <a:t>④ 加强锻炼，增强机体抵抗力，避免受凉或过度劳累，防止呼吸道传染病的发生。 </a:t>
            </a:r>
            <a:endParaRPr lang="zh-CN" altLang="en-US" sz="2000">
              <a:solidFill>
                <a:schemeClr val="bg1"/>
              </a:solidFill>
              <a:latin typeface="宋体" panose="02010600030101010101" pitchFamily="2" charset="-122"/>
            </a:endParaRPr>
          </a:p>
          <a:p>
            <a:r>
              <a:rPr lang="zh-CN" altLang="en-US" sz="2000">
                <a:solidFill>
                  <a:schemeClr val="bg1"/>
                </a:solidFill>
                <a:latin typeface="宋体" panose="02010600030101010101" pitchFamily="2" charset="-122"/>
              </a:rPr>
              <a:t>⑤ 手术治疗，在全身麻醉后进行切除。手术治疗是最好的方法，但手术应慎重。</a:t>
            </a:r>
            <a:r>
              <a:rPr lang="zh-CN" altLang="en-US" sz="2000">
                <a:solidFill>
                  <a:schemeClr val="bg2"/>
                </a:solidFill>
                <a:latin typeface="宋体" panose="02010600030101010101" pitchFamily="2" charset="-122"/>
              </a:rPr>
              <a:t> </a:t>
            </a:r>
            <a:endParaRPr lang="zh-CN" altLang="en-US" sz="2000">
              <a:solidFill>
                <a:schemeClr val="bg2"/>
              </a:solidFill>
              <a:latin typeface="宋体" panose="02010600030101010101" pitchFamily="2" charset="-122"/>
            </a:endParaRPr>
          </a:p>
        </p:txBody>
      </p:sp>
      <p:pic>
        <p:nvPicPr>
          <p:cNvPr id="114702" name="Picture 14"/>
          <p:cNvPicPr>
            <a:picLocks noChangeAspect="1" noChangeArrowheads="1"/>
          </p:cNvPicPr>
          <p:nvPr/>
        </p:nvPicPr>
        <p:blipFill>
          <a:blip r:embed="rId1"/>
          <a:srcRect/>
          <a:stretch>
            <a:fillRect/>
          </a:stretch>
        </p:blipFill>
        <p:spPr bwMode="auto">
          <a:xfrm>
            <a:off x="9409113" y="2359025"/>
            <a:ext cx="2400300" cy="2895600"/>
          </a:xfrm>
          <a:prstGeom prst="rect">
            <a:avLst/>
          </a:prstGeom>
          <a:noFill/>
          <a:ln w="9525">
            <a:noFill/>
            <a:miter lim="800000"/>
            <a:headEnd/>
            <a:tailEnd/>
          </a:ln>
          <a:effectLst/>
        </p:spPr>
      </p:pic>
    </p:spTree>
  </p:cSld>
  <p:clrMapOvr>
    <a:masterClrMapping/>
  </p:clrMapOvr>
  <p:transition spd="slow" advClick="0" advTm="3000">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16739"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一、呼吸道疾病</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6741" name="文本框 1"/>
          <p:cNvSpPr txBox="1">
            <a:spLocks noChangeArrowheads="1"/>
          </p:cNvSpPr>
          <p:nvPr/>
        </p:nvSpPr>
        <p:spPr bwMode="auto">
          <a:xfrm>
            <a:off x="455613" y="1196975"/>
            <a:ext cx="10537825" cy="457200"/>
          </a:xfrm>
          <a:prstGeom prst="rect">
            <a:avLst/>
          </a:prstGeom>
          <a:noFill/>
          <a:ln w="9525">
            <a:noFill/>
            <a:miter lim="800000"/>
          </a:ln>
        </p:spPr>
        <p:txBody>
          <a:bodyPr>
            <a:spAutoFit/>
          </a:bodyPr>
          <a:lstStyle/>
          <a:p>
            <a:r>
              <a:rPr lang="en-US" altLang="zh-CN" sz="2400" b="1">
                <a:solidFill>
                  <a:schemeClr val="bg2"/>
                </a:solidFill>
                <a:latin typeface="宋体" panose="02010600030101010101" pitchFamily="2" charset="-122"/>
                <a:sym typeface="+mn-ea"/>
              </a:rPr>
              <a:t>3. </a:t>
            </a:r>
            <a:r>
              <a:rPr lang="zh-CN" altLang="en-US" sz="2400" b="1">
                <a:solidFill>
                  <a:schemeClr val="bg2"/>
                </a:solidFill>
                <a:latin typeface="宋体" panose="02010600030101010101" pitchFamily="2" charset="-122"/>
                <a:sym typeface="+mn-ea"/>
              </a:rPr>
              <a:t>花粉过敏</a:t>
            </a:r>
            <a:endParaRPr lang="zh-CN" altLang="en-US" sz="2400" b="1">
              <a:solidFill>
                <a:schemeClr val="bg2"/>
              </a:solidFill>
              <a:latin typeface="宋体" panose="02010600030101010101" pitchFamily="2" charset="-122"/>
              <a:sym typeface="+mn-ea"/>
            </a:endParaRPr>
          </a:p>
        </p:txBody>
      </p:sp>
      <p:sp>
        <p:nvSpPr>
          <p:cNvPr id="116742" name="文本框 3"/>
          <p:cNvSpPr txBox="1">
            <a:spLocks noChangeArrowheads="1"/>
          </p:cNvSpPr>
          <p:nvPr/>
        </p:nvSpPr>
        <p:spPr bwMode="auto">
          <a:xfrm>
            <a:off x="455613" y="1641475"/>
            <a:ext cx="10971212" cy="1006475"/>
          </a:xfrm>
          <a:prstGeom prst="rect">
            <a:avLst/>
          </a:prstGeom>
          <a:noFill/>
          <a:ln w="9525">
            <a:noFill/>
            <a:miter lim="800000"/>
          </a:ln>
        </p:spPr>
        <p:txBody>
          <a:bodyPr>
            <a:spAutoFit/>
          </a:bodyPr>
          <a:lstStyle/>
          <a:p>
            <a:r>
              <a:rPr lang="zh-CN" altLang="en-US" sz="2000">
                <a:solidFill>
                  <a:schemeClr val="bg2"/>
                </a:solidFill>
                <a:latin typeface="宋体" panose="02010600030101010101" pitchFamily="2" charset="-122"/>
              </a:rPr>
              <a:t>    花粉直径一般在</a:t>
            </a:r>
            <a:r>
              <a:rPr lang="en-US" altLang="zh-CN" sz="2000">
                <a:solidFill>
                  <a:schemeClr val="bg2"/>
                </a:solidFill>
                <a:latin typeface="宋体" panose="02010600030101010101" pitchFamily="2" charset="-122"/>
              </a:rPr>
              <a:t>30</a:t>
            </a:r>
            <a:r>
              <a:rPr lang="zh-CN" altLang="en-US" sz="2000">
                <a:solidFill>
                  <a:schemeClr val="bg2"/>
                </a:solidFill>
                <a:latin typeface="宋体" panose="02010600030101010101" pitchFamily="2" charset="-122"/>
              </a:rPr>
              <a:t>～</a:t>
            </a:r>
            <a:r>
              <a:rPr lang="en-US" altLang="zh-CN" sz="2000">
                <a:solidFill>
                  <a:schemeClr val="bg2"/>
                </a:solidFill>
                <a:latin typeface="宋体" panose="02010600030101010101" pitchFamily="2" charset="-122"/>
              </a:rPr>
              <a:t>50μm</a:t>
            </a:r>
            <a:r>
              <a:rPr lang="zh-CN" altLang="en-US" sz="2000">
                <a:solidFill>
                  <a:schemeClr val="bg2"/>
                </a:solidFill>
                <a:latin typeface="宋体" panose="02010600030101010101" pitchFamily="2" charset="-122"/>
              </a:rPr>
              <a:t>之间，花粉颗粒携带了能</a:t>
            </a:r>
            <a:r>
              <a:rPr lang="zh-CN" altLang="en-US" sz="2000">
                <a:solidFill>
                  <a:srgbClr val="E00202"/>
                </a:solidFill>
                <a:latin typeface="宋体" panose="02010600030101010101" pitchFamily="2" charset="-122"/>
              </a:rPr>
              <a:t>引起过敏的抗原决定簇</a:t>
            </a:r>
            <a:r>
              <a:rPr lang="zh-CN" altLang="en-US" sz="2000">
                <a:solidFill>
                  <a:schemeClr val="bg2"/>
                </a:solidFill>
                <a:latin typeface="宋体" panose="02010600030101010101" pitchFamily="2" charset="-122"/>
              </a:rPr>
              <a:t>，它们在空气中飘散时，极易被人吸入呼吸道内。</a:t>
            </a:r>
            <a:r>
              <a:rPr lang="zh-CN" altLang="en-US" sz="2000">
                <a:solidFill>
                  <a:srgbClr val="E00202"/>
                </a:solidFill>
                <a:latin typeface="宋体" panose="02010600030101010101" pitchFamily="2" charset="-122"/>
              </a:rPr>
              <a:t>由于花粉内含有丰富的蛋白质</a:t>
            </a:r>
            <a:r>
              <a:rPr lang="zh-CN" altLang="en-US" sz="2000">
                <a:solidFill>
                  <a:schemeClr val="bg2"/>
                </a:solidFill>
                <a:latin typeface="宋体" panose="02010600030101010101" pitchFamily="2" charset="-122"/>
              </a:rPr>
              <a:t>，其中某些蛋白质成分是产生</a:t>
            </a:r>
            <a:r>
              <a:rPr lang="zh-CN" altLang="en-US" sz="2000">
                <a:solidFill>
                  <a:srgbClr val="E00202"/>
                </a:solidFill>
                <a:latin typeface="宋体" panose="02010600030101010101" pitchFamily="2" charset="-122"/>
              </a:rPr>
              <a:t>过敏的主要致敏原</a:t>
            </a:r>
            <a:r>
              <a:rPr lang="zh-CN" altLang="en-US" sz="2000">
                <a:solidFill>
                  <a:schemeClr val="bg2"/>
                </a:solidFill>
                <a:latin typeface="宋体" panose="02010600030101010101" pitchFamily="2" charset="-122"/>
              </a:rPr>
              <a:t>。有些人会对这些蛋白成分产生过敏反应，这就是花粉过敏。 </a:t>
            </a:r>
            <a:endParaRPr lang="zh-CN" altLang="en-US" sz="2000">
              <a:solidFill>
                <a:schemeClr val="bg2"/>
              </a:solidFill>
              <a:latin typeface="宋体" panose="02010600030101010101" pitchFamily="2" charset="-122"/>
            </a:endParaRPr>
          </a:p>
        </p:txBody>
      </p:sp>
      <p:sp>
        <p:nvSpPr>
          <p:cNvPr id="116743" name="Rectangle 7"/>
          <p:cNvSpPr>
            <a:spLocks noChangeArrowheads="1"/>
          </p:cNvSpPr>
          <p:nvPr/>
        </p:nvSpPr>
        <p:spPr bwMode="auto">
          <a:xfrm>
            <a:off x="579438" y="2752725"/>
            <a:ext cx="1462087" cy="366713"/>
          </a:xfrm>
          <a:prstGeom prst="rect">
            <a:avLst/>
          </a:prstGeom>
          <a:noFill/>
          <a:ln w="9525">
            <a:noFill/>
            <a:miter lim="800000"/>
          </a:ln>
          <a:effectLst/>
        </p:spPr>
        <p:txBody>
          <a:bodyPr wrap="none" anchor="ctr">
            <a:spAutoFit/>
          </a:bodyPr>
          <a:lstStyle/>
          <a:p>
            <a:r>
              <a:rPr lang="zh-CN" altLang="en-US" b="1">
                <a:solidFill>
                  <a:srgbClr val="2593C5"/>
                </a:solidFill>
              </a:rPr>
              <a:t>● 临床表现 </a:t>
            </a:r>
            <a:endParaRPr lang="zh-CN" altLang="en-US" b="1">
              <a:solidFill>
                <a:srgbClr val="2593C5"/>
              </a:solidFill>
            </a:endParaRPr>
          </a:p>
        </p:txBody>
      </p:sp>
      <p:sp>
        <p:nvSpPr>
          <p:cNvPr id="116744" name="Rectangle 8"/>
          <p:cNvSpPr>
            <a:spLocks noChangeArrowheads="1"/>
          </p:cNvSpPr>
          <p:nvPr/>
        </p:nvSpPr>
        <p:spPr bwMode="auto">
          <a:xfrm>
            <a:off x="520700" y="3181350"/>
            <a:ext cx="10914063" cy="7016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花粉过敏典型的临床表现有</a:t>
            </a:r>
            <a:r>
              <a:rPr lang="zh-CN" altLang="en-US" sz="2000">
                <a:solidFill>
                  <a:srgbClr val="E00202"/>
                </a:solidFill>
                <a:latin typeface="宋体" panose="02010600030101010101" pitchFamily="2" charset="-122"/>
              </a:rPr>
              <a:t>打喷嚏、流鼻涕，眼、耳、鼻、上腭发痒</a:t>
            </a:r>
            <a:r>
              <a:rPr lang="zh-CN" altLang="en-US" sz="2000">
                <a:solidFill>
                  <a:schemeClr val="bg2"/>
                </a:solidFill>
                <a:latin typeface="宋体" panose="02010600030101010101" pitchFamily="2" charset="-122"/>
              </a:rPr>
              <a:t>，个别人会伴有呼吸困难，严重者还会诱发气管炎、支气管哮喘、肺心病等。 </a:t>
            </a:r>
            <a:endParaRPr lang="zh-CN" altLang="en-US" sz="2000">
              <a:solidFill>
                <a:schemeClr val="bg2"/>
              </a:solidFill>
              <a:latin typeface="宋体" panose="02010600030101010101" pitchFamily="2" charset="-122"/>
            </a:endParaRPr>
          </a:p>
        </p:txBody>
      </p:sp>
      <p:sp>
        <p:nvSpPr>
          <p:cNvPr id="116745" name="Rectangle 9"/>
          <p:cNvSpPr>
            <a:spLocks noChangeArrowheads="1"/>
          </p:cNvSpPr>
          <p:nvPr/>
        </p:nvSpPr>
        <p:spPr bwMode="auto">
          <a:xfrm>
            <a:off x="577850" y="3925888"/>
            <a:ext cx="1462088" cy="366712"/>
          </a:xfrm>
          <a:prstGeom prst="rect">
            <a:avLst/>
          </a:prstGeom>
          <a:noFill/>
          <a:ln w="9525">
            <a:noFill/>
            <a:miter lim="800000"/>
          </a:ln>
          <a:effectLst/>
        </p:spPr>
        <p:txBody>
          <a:bodyPr wrap="none" anchor="ctr">
            <a:spAutoFit/>
          </a:bodyPr>
          <a:lstStyle/>
          <a:p>
            <a:r>
              <a:rPr lang="zh-CN" altLang="en-US" b="1">
                <a:solidFill>
                  <a:srgbClr val="2593C5"/>
                </a:solidFill>
              </a:rPr>
              <a:t>● 防止护理 </a:t>
            </a:r>
            <a:endParaRPr lang="zh-CN" altLang="en-US" b="1">
              <a:solidFill>
                <a:srgbClr val="2593C5"/>
              </a:solidFill>
            </a:endParaRPr>
          </a:p>
        </p:txBody>
      </p:sp>
      <p:sp>
        <p:nvSpPr>
          <p:cNvPr id="116746" name="Rectangle 10"/>
          <p:cNvSpPr>
            <a:spLocks noChangeArrowheads="1"/>
          </p:cNvSpPr>
          <p:nvPr/>
        </p:nvSpPr>
        <p:spPr bwMode="auto">
          <a:xfrm>
            <a:off x="614363" y="4294188"/>
            <a:ext cx="7942262" cy="22256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① 要尽量避免接触过敏原。发病季节减少外出，关闭室内门窗以减少花粉进入。</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② 过敏者属敏感肌肤，紫外线刺激易引发过敏。外出时做好防晒护理，必要时可及时涂 抹治疗皮肤过敏的药物；室内日光灯、节能灯也散发少量紫外线，故不宜开灯过久、过亮。</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③ 避免辛辣刺激的食物和烟酒，多吃新鲜绿色瓜果蔬菜。</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④ 多锻炼，早睡早起，规律生活，以提高身体免疫力。 </a:t>
            </a:r>
            <a:endParaRPr lang="zh-CN" altLang="en-US" sz="2000">
              <a:solidFill>
                <a:schemeClr val="bg2"/>
              </a:solidFill>
              <a:latin typeface="宋体" panose="02010600030101010101" pitchFamily="2" charset="-122"/>
            </a:endParaRPr>
          </a:p>
        </p:txBody>
      </p:sp>
      <p:pic>
        <p:nvPicPr>
          <p:cNvPr id="116748" name="Picture 12"/>
          <p:cNvPicPr>
            <a:picLocks noChangeAspect="1" noChangeArrowheads="1"/>
          </p:cNvPicPr>
          <p:nvPr/>
        </p:nvPicPr>
        <p:blipFill>
          <a:blip r:embed="rId1"/>
          <a:srcRect/>
          <a:stretch>
            <a:fillRect/>
          </a:stretch>
        </p:blipFill>
        <p:spPr bwMode="auto">
          <a:xfrm>
            <a:off x="8767763" y="4065588"/>
            <a:ext cx="3146425" cy="2500312"/>
          </a:xfrm>
          <a:prstGeom prst="rect">
            <a:avLst/>
          </a:prstGeom>
          <a:noFill/>
          <a:ln w="9525">
            <a:noFill/>
            <a:miter lim="800000"/>
            <a:headEnd/>
            <a:tailEnd/>
          </a:ln>
          <a:effectLst/>
        </p:spPr>
      </p:pic>
    </p:spTree>
  </p:cSld>
  <p:clrMapOvr>
    <a:masterClrMapping/>
  </p:clrMapOvr>
  <p:transition spd="slow" advClick="0" advTm="3000">
    <p:rand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18787"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二、消化道疾病</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8789" name="文本框 1"/>
          <p:cNvSpPr txBox="1">
            <a:spLocks noChangeArrowheads="1"/>
          </p:cNvSpPr>
          <p:nvPr/>
        </p:nvSpPr>
        <p:spPr bwMode="auto">
          <a:xfrm>
            <a:off x="455613" y="1196975"/>
            <a:ext cx="10537825" cy="457200"/>
          </a:xfrm>
          <a:prstGeom prst="rect">
            <a:avLst/>
          </a:prstGeom>
          <a:noFill/>
          <a:ln w="9525">
            <a:noFill/>
            <a:miter lim="800000"/>
          </a:ln>
        </p:spPr>
        <p:txBody>
          <a:bodyPr>
            <a:spAutoFit/>
          </a:bodyPr>
          <a:lstStyle/>
          <a:p>
            <a:r>
              <a:rPr lang="en-US" altLang="zh-CN" sz="2400" b="1">
                <a:solidFill>
                  <a:schemeClr val="bg2"/>
                </a:solidFill>
                <a:latin typeface="宋体" panose="02010600030101010101" pitchFamily="2" charset="-122"/>
                <a:sym typeface="+mn-ea"/>
              </a:rPr>
              <a:t>1. </a:t>
            </a:r>
            <a:r>
              <a:rPr lang="zh-CN" altLang="en-US" sz="2400" b="1">
                <a:solidFill>
                  <a:schemeClr val="bg2"/>
                </a:solidFill>
                <a:latin typeface="宋体" panose="02010600030101010101" pitchFamily="2" charset="-122"/>
                <a:sym typeface="+mn-ea"/>
              </a:rPr>
              <a:t>腹泻</a:t>
            </a:r>
            <a:endParaRPr lang="zh-CN" altLang="en-US" sz="2400" b="1">
              <a:solidFill>
                <a:schemeClr val="bg2"/>
              </a:solidFill>
              <a:latin typeface="宋体" panose="02010600030101010101" pitchFamily="2" charset="-122"/>
              <a:sym typeface="+mn-ea"/>
            </a:endParaRPr>
          </a:p>
        </p:txBody>
      </p:sp>
      <p:sp>
        <p:nvSpPr>
          <p:cNvPr id="118790" name="文本框 3"/>
          <p:cNvSpPr txBox="1">
            <a:spLocks noChangeArrowheads="1"/>
          </p:cNvSpPr>
          <p:nvPr/>
        </p:nvSpPr>
        <p:spPr bwMode="auto">
          <a:xfrm>
            <a:off x="455613" y="1641475"/>
            <a:ext cx="10971212" cy="1006475"/>
          </a:xfrm>
          <a:prstGeom prst="rect">
            <a:avLst/>
          </a:prstGeom>
          <a:noFill/>
          <a:ln w="9525">
            <a:noFill/>
            <a:miter lim="800000"/>
          </a:ln>
        </p:spPr>
        <p:txBody>
          <a:bodyPr>
            <a:spAutoFit/>
          </a:bodyPr>
          <a:lstStyle/>
          <a:p>
            <a:r>
              <a:rPr lang="zh-CN" altLang="en-US" sz="2000">
                <a:solidFill>
                  <a:schemeClr val="bg2"/>
                </a:solidFill>
                <a:latin typeface="宋体" panose="02010600030101010101" pitchFamily="2" charset="-122"/>
              </a:rPr>
              <a:t>    </a:t>
            </a:r>
            <a:r>
              <a:rPr lang="en-US" altLang="zh-CN" sz="2000">
                <a:solidFill>
                  <a:schemeClr val="bg2"/>
                </a:solidFill>
                <a:latin typeface="宋体" panose="02010600030101010101" pitchFamily="2" charset="-122"/>
              </a:rPr>
              <a:t>2 </a:t>
            </a:r>
            <a:r>
              <a:rPr lang="zh-CN" altLang="en-US" sz="2000">
                <a:solidFill>
                  <a:schemeClr val="bg2"/>
                </a:solidFill>
                <a:latin typeface="宋体" panose="02010600030101010101" pitchFamily="2" charset="-122"/>
              </a:rPr>
              <a:t>岁以下的婴幼儿容易发生腹泻，腹泻是造成婴幼儿</a:t>
            </a:r>
            <a:r>
              <a:rPr lang="zh-CN" altLang="en-US" sz="2000">
                <a:solidFill>
                  <a:srgbClr val="E00202"/>
                </a:solidFill>
                <a:latin typeface="宋体" panose="02010600030101010101" pitchFamily="2" charset="-122"/>
              </a:rPr>
              <a:t>营养不良、生长发育障碍或死亡</a:t>
            </a:r>
            <a:r>
              <a:rPr lang="zh-CN" altLang="en-US" sz="2000">
                <a:solidFill>
                  <a:schemeClr val="bg2"/>
                </a:solidFill>
                <a:latin typeface="宋体" panose="02010600030101010101" pitchFamily="2" charset="-122"/>
              </a:rPr>
              <a:t>的主要原因之一。长期腹泻会造成婴幼儿机体丢失大量水分以及营养物质、电解质（钠、钾、 镁等），</a:t>
            </a:r>
            <a:r>
              <a:rPr lang="zh-CN" altLang="en-US" sz="2000">
                <a:solidFill>
                  <a:srgbClr val="E00202"/>
                </a:solidFill>
                <a:latin typeface="宋体" panose="02010600030101010101" pitchFamily="2" charset="-122"/>
              </a:rPr>
              <a:t>会导致电解质紊乱，酸碱失衡</a:t>
            </a:r>
            <a:r>
              <a:rPr lang="zh-CN" altLang="en-US" sz="2000">
                <a:solidFill>
                  <a:schemeClr val="bg2"/>
                </a:solidFill>
                <a:latin typeface="宋体" panose="02010600030101010101" pitchFamily="2" charset="-122"/>
              </a:rPr>
              <a:t>等。 </a:t>
            </a:r>
            <a:endParaRPr lang="zh-CN" altLang="en-US" sz="2000">
              <a:solidFill>
                <a:schemeClr val="bg2"/>
              </a:solidFill>
              <a:latin typeface="宋体" panose="02010600030101010101" pitchFamily="2" charset="-122"/>
            </a:endParaRPr>
          </a:p>
        </p:txBody>
      </p:sp>
      <p:sp>
        <p:nvSpPr>
          <p:cNvPr id="118791" name="Rectangle 7"/>
          <p:cNvSpPr>
            <a:spLocks noChangeArrowheads="1"/>
          </p:cNvSpPr>
          <p:nvPr/>
        </p:nvSpPr>
        <p:spPr bwMode="auto">
          <a:xfrm>
            <a:off x="579438" y="2752725"/>
            <a:ext cx="1462087" cy="366713"/>
          </a:xfrm>
          <a:prstGeom prst="rect">
            <a:avLst/>
          </a:prstGeom>
          <a:noFill/>
          <a:ln w="9525">
            <a:noFill/>
            <a:miter lim="800000"/>
          </a:ln>
          <a:effectLst/>
        </p:spPr>
        <p:txBody>
          <a:bodyPr wrap="none" anchor="ctr">
            <a:spAutoFit/>
          </a:bodyPr>
          <a:lstStyle/>
          <a:p>
            <a:r>
              <a:rPr lang="zh-CN" altLang="en-US" b="1">
                <a:solidFill>
                  <a:srgbClr val="2593C5"/>
                </a:solidFill>
              </a:rPr>
              <a:t>● 临床表现 </a:t>
            </a:r>
            <a:endParaRPr lang="zh-CN" altLang="en-US" b="1">
              <a:solidFill>
                <a:srgbClr val="2593C5"/>
              </a:solidFill>
            </a:endParaRPr>
          </a:p>
        </p:txBody>
      </p:sp>
      <p:sp>
        <p:nvSpPr>
          <p:cNvPr id="118792" name="Rectangle 8"/>
          <p:cNvSpPr>
            <a:spLocks noChangeArrowheads="1"/>
          </p:cNvSpPr>
          <p:nvPr/>
        </p:nvSpPr>
        <p:spPr bwMode="auto">
          <a:xfrm>
            <a:off x="520700" y="3167063"/>
            <a:ext cx="10782300" cy="7016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腹泻的典型症状为</a:t>
            </a:r>
            <a:r>
              <a:rPr lang="zh-CN" altLang="en-US" sz="2000">
                <a:solidFill>
                  <a:srgbClr val="E00202"/>
                </a:solidFill>
                <a:latin typeface="宋体" panose="02010600030101010101" pitchFamily="2" charset="-122"/>
              </a:rPr>
              <a:t>呕吐及腹泻</a:t>
            </a:r>
            <a:r>
              <a:rPr lang="zh-CN" altLang="en-US" sz="2000">
                <a:solidFill>
                  <a:schemeClr val="bg2"/>
                </a:solidFill>
                <a:latin typeface="宋体" panose="02010600030101010101" pitchFamily="2" charset="-122"/>
              </a:rPr>
              <a:t>，</a:t>
            </a:r>
            <a:r>
              <a:rPr lang="zh-CN" altLang="en-US" sz="2000">
                <a:solidFill>
                  <a:srgbClr val="E00202"/>
                </a:solidFill>
                <a:latin typeface="宋体" panose="02010600030101010101" pitchFamily="2" charset="-122"/>
              </a:rPr>
              <a:t>可一天数次，大便成蛋花样</a:t>
            </a:r>
            <a:r>
              <a:rPr lang="zh-CN" altLang="en-US" sz="2000">
                <a:solidFill>
                  <a:schemeClr val="bg2"/>
                </a:solidFill>
                <a:latin typeface="宋体" panose="02010600030101010101" pitchFamily="2" charset="-122"/>
              </a:rPr>
              <a:t>。严重者可一天腹泻十几次 甚至更多，同时</a:t>
            </a:r>
            <a:r>
              <a:rPr lang="zh-CN" altLang="en-US" sz="2000">
                <a:solidFill>
                  <a:srgbClr val="E00202"/>
                </a:solidFill>
                <a:latin typeface="宋体" panose="02010600030101010101" pitchFamily="2" charset="-122"/>
              </a:rPr>
              <a:t>尿量减少，口唇发干</a:t>
            </a:r>
            <a:r>
              <a:rPr lang="zh-CN" altLang="en-US" sz="2000">
                <a:solidFill>
                  <a:schemeClr val="bg2"/>
                </a:solidFill>
                <a:latin typeface="宋体" panose="02010600030101010101" pitchFamily="2" charset="-122"/>
              </a:rPr>
              <a:t>，严重者甚至昏迷，危及生命。 </a:t>
            </a:r>
            <a:endParaRPr lang="zh-CN" altLang="en-US" sz="2000">
              <a:solidFill>
                <a:schemeClr val="bg2"/>
              </a:solidFill>
              <a:latin typeface="宋体" panose="02010600030101010101" pitchFamily="2" charset="-122"/>
            </a:endParaRPr>
          </a:p>
        </p:txBody>
      </p:sp>
      <p:sp>
        <p:nvSpPr>
          <p:cNvPr id="118793" name="Rectangle 9"/>
          <p:cNvSpPr>
            <a:spLocks noChangeArrowheads="1"/>
          </p:cNvSpPr>
          <p:nvPr/>
        </p:nvSpPr>
        <p:spPr bwMode="auto">
          <a:xfrm>
            <a:off x="577850" y="3925888"/>
            <a:ext cx="1462088" cy="366712"/>
          </a:xfrm>
          <a:prstGeom prst="rect">
            <a:avLst/>
          </a:prstGeom>
          <a:noFill/>
          <a:ln w="9525">
            <a:noFill/>
            <a:miter lim="800000"/>
          </a:ln>
          <a:effectLst/>
        </p:spPr>
        <p:txBody>
          <a:bodyPr wrap="none" anchor="ctr">
            <a:spAutoFit/>
          </a:bodyPr>
          <a:lstStyle/>
          <a:p>
            <a:r>
              <a:rPr lang="zh-CN" altLang="en-US" b="1">
                <a:solidFill>
                  <a:srgbClr val="2593C5"/>
                </a:solidFill>
              </a:rPr>
              <a:t>● 防止护理 </a:t>
            </a:r>
            <a:endParaRPr lang="zh-CN" altLang="en-US" b="1">
              <a:solidFill>
                <a:srgbClr val="2593C5"/>
              </a:solidFill>
            </a:endParaRPr>
          </a:p>
        </p:txBody>
      </p:sp>
      <p:sp>
        <p:nvSpPr>
          <p:cNvPr id="118794" name="Rectangle 10"/>
          <p:cNvSpPr>
            <a:spLocks noChangeArrowheads="1"/>
          </p:cNvSpPr>
          <p:nvPr/>
        </p:nvSpPr>
        <p:spPr bwMode="auto">
          <a:xfrm>
            <a:off x="614363" y="4340225"/>
            <a:ext cx="7478712" cy="22256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①提倡母乳喂养婴儿。母乳营养价值高，容易消化吸收。注意不要选在夏季断奶，否 则容易引起婴幼儿腹泻。 </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② 注意清洁卫生，婴幼儿用具要经常煮沸消毒。</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③ 不可滥用抗生素。婴幼儿腹泻多由病毒感染或喂养不当引起，因此使用抗生素并没 有效果。</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④ 保证婴幼儿睡眠充足，适当进行户外活动，增强体质。</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⑤ 注意及时为婴幼儿增添衣物，防止受凉，同时注意腹部保暖。 </a:t>
            </a:r>
            <a:endParaRPr lang="zh-CN" altLang="en-US" sz="2000">
              <a:solidFill>
                <a:schemeClr val="bg2"/>
              </a:solidFill>
              <a:latin typeface="宋体" panose="02010600030101010101" pitchFamily="2" charset="-122"/>
            </a:endParaRPr>
          </a:p>
        </p:txBody>
      </p:sp>
      <p:pic>
        <p:nvPicPr>
          <p:cNvPr id="118797" name="Picture 13" descr="01300543911369146960512436558"/>
          <p:cNvPicPr>
            <a:picLocks noChangeAspect="1" noChangeArrowheads="1"/>
          </p:cNvPicPr>
          <p:nvPr/>
        </p:nvPicPr>
        <p:blipFill>
          <a:blip r:embed="rId1"/>
          <a:srcRect/>
          <a:stretch>
            <a:fillRect/>
          </a:stretch>
        </p:blipFill>
        <p:spPr bwMode="auto">
          <a:xfrm>
            <a:off x="9164638" y="3817938"/>
            <a:ext cx="2384425" cy="2662237"/>
          </a:xfrm>
          <a:prstGeom prst="rect">
            <a:avLst/>
          </a:prstGeom>
          <a:noFill/>
        </p:spPr>
      </p:pic>
    </p:spTree>
  </p:cSld>
  <p:clrMapOvr>
    <a:masterClrMapping/>
  </p:clrMapOvr>
  <p:transition spd="slow" advClick="0" advTm="3000">
    <p:rand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20835"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二、消化道疾病</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0837" name="文本框 1"/>
          <p:cNvSpPr txBox="1">
            <a:spLocks noChangeArrowheads="1"/>
          </p:cNvSpPr>
          <p:nvPr/>
        </p:nvSpPr>
        <p:spPr bwMode="auto">
          <a:xfrm>
            <a:off x="455613" y="1196975"/>
            <a:ext cx="10537825" cy="457200"/>
          </a:xfrm>
          <a:prstGeom prst="rect">
            <a:avLst/>
          </a:prstGeom>
          <a:noFill/>
          <a:ln w="9525">
            <a:noFill/>
            <a:miter lim="800000"/>
          </a:ln>
        </p:spPr>
        <p:txBody>
          <a:bodyPr>
            <a:spAutoFit/>
          </a:bodyPr>
          <a:lstStyle/>
          <a:p>
            <a:r>
              <a:rPr lang="en-US" altLang="zh-CN" sz="2400" b="1">
                <a:solidFill>
                  <a:schemeClr val="bg2"/>
                </a:solidFill>
                <a:latin typeface="宋体" panose="02010600030101010101" pitchFamily="2" charset="-122"/>
                <a:sym typeface="+mn-ea"/>
              </a:rPr>
              <a:t>2. </a:t>
            </a:r>
            <a:r>
              <a:rPr lang="zh-CN" altLang="en-US" sz="2400" b="1">
                <a:solidFill>
                  <a:schemeClr val="bg2"/>
                </a:solidFill>
                <a:latin typeface="宋体" panose="02010600030101010101" pitchFamily="2" charset="-122"/>
                <a:sym typeface="+mn-ea"/>
              </a:rPr>
              <a:t>便秘</a:t>
            </a:r>
            <a:endParaRPr lang="zh-CN" altLang="en-US" sz="2400" b="1">
              <a:solidFill>
                <a:schemeClr val="bg2"/>
              </a:solidFill>
              <a:latin typeface="宋体" panose="02010600030101010101" pitchFamily="2" charset="-122"/>
              <a:sym typeface="+mn-ea"/>
            </a:endParaRPr>
          </a:p>
        </p:txBody>
      </p:sp>
      <p:sp>
        <p:nvSpPr>
          <p:cNvPr id="120838" name="文本框 3"/>
          <p:cNvSpPr txBox="1">
            <a:spLocks noChangeArrowheads="1"/>
          </p:cNvSpPr>
          <p:nvPr/>
        </p:nvSpPr>
        <p:spPr bwMode="auto">
          <a:xfrm>
            <a:off x="455613" y="1641475"/>
            <a:ext cx="11320462" cy="396875"/>
          </a:xfrm>
          <a:prstGeom prst="rect">
            <a:avLst/>
          </a:prstGeom>
          <a:noFill/>
          <a:ln w="9525">
            <a:noFill/>
            <a:miter lim="800000"/>
          </a:ln>
        </p:spPr>
        <p:txBody>
          <a:bodyPr>
            <a:spAutoFit/>
          </a:bodyPr>
          <a:lstStyle/>
          <a:p>
            <a:r>
              <a:rPr lang="zh-CN" altLang="en-US" sz="2000">
                <a:solidFill>
                  <a:schemeClr val="bg2"/>
                </a:solidFill>
                <a:latin typeface="宋体" panose="02010600030101010101" pitchFamily="2" charset="-122"/>
              </a:rPr>
              <a:t>    便秘是婴幼儿常见病症。消化不良是婴幼儿便秘的常见原因之一，一般通过饮食调理即可改善。 </a:t>
            </a:r>
            <a:endParaRPr lang="zh-CN" altLang="en-US" sz="2000">
              <a:solidFill>
                <a:schemeClr val="bg2"/>
              </a:solidFill>
              <a:latin typeface="宋体" panose="02010600030101010101" pitchFamily="2" charset="-122"/>
            </a:endParaRPr>
          </a:p>
        </p:txBody>
      </p:sp>
      <p:sp>
        <p:nvSpPr>
          <p:cNvPr id="120839" name="Rectangle 7"/>
          <p:cNvSpPr>
            <a:spLocks noChangeArrowheads="1"/>
          </p:cNvSpPr>
          <p:nvPr/>
        </p:nvSpPr>
        <p:spPr bwMode="auto">
          <a:xfrm>
            <a:off x="579438" y="2195513"/>
            <a:ext cx="1462087" cy="366712"/>
          </a:xfrm>
          <a:prstGeom prst="rect">
            <a:avLst/>
          </a:prstGeom>
          <a:noFill/>
          <a:ln w="9525">
            <a:noFill/>
            <a:miter lim="800000"/>
          </a:ln>
          <a:effectLst/>
        </p:spPr>
        <p:txBody>
          <a:bodyPr wrap="none" anchor="ctr">
            <a:spAutoFit/>
          </a:bodyPr>
          <a:lstStyle/>
          <a:p>
            <a:r>
              <a:rPr lang="zh-CN" altLang="en-US" b="1">
                <a:solidFill>
                  <a:srgbClr val="2593C5"/>
                </a:solidFill>
              </a:rPr>
              <a:t>● 临床表现 </a:t>
            </a:r>
            <a:endParaRPr lang="zh-CN" altLang="en-US" b="1">
              <a:solidFill>
                <a:srgbClr val="2593C5"/>
              </a:solidFill>
            </a:endParaRPr>
          </a:p>
        </p:txBody>
      </p:sp>
      <p:sp>
        <p:nvSpPr>
          <p:cNvPr id="120840" name="Rectangle 8"/>
          <p:cNvSpPr>
            <a:spLocks noChangeArrowheads="1"/>
          </p:cNvSpPr>
          <p:nvPr/>
        </p:nvSpPr>
        <p:spPr bwMode="auto">
          <a:xfrm>
            <a:off x="520700" y="2617788"/>
            <a:ext cx="10782300" cy="396875"/>
          </a:xfrm>
          <a:prstGeom prst="rect">
            <a:avLst/>
          </a:prstGeom>
          <a:noFill/>
          <a:ln w="9525">
            <a:noFill/>
            <a:miter lim="800000"/>
          </a:ln>
          <a:effectLst/>
        </p:spPr>
        <p:txBody>
          <a:bodyPr anchor="ctr">
            <a:spAutoFit/>
          </a:bodyPr>
          <a:lstStyle/>
          <a:p>
            <a:r>
              <a:rPr lang="zh-CN" altLang="en-US">
                <a:solidFill>
                  <a:schemeClr val="bg2"/>
                </a:solidFill>
              </a:rPr>
              <a:t>        </a:t>
            </a:r>
            <a:r>
              <a:rPr lang="zh-CN" altLang="en-US" sz="2000">
                <a:solidFill>
                  <a:schemeClr val="bg2"/>
                </a:solidFill>
                <a:latin typeface="宋体" panose="02010600030101010101" pitchFamily="2" charset="-122"/>
              </a:rPr>
              <a:t>指大便干结、隔时较久，通常 </a:t>
            </a:r>
            <a:r>
              <a:rPr lang="en-US" altLang="zh-CN" sz="2000">
                <a:solidFill>
                  <a:schemeClr val="bg2"/>
                </a:solidFill>
                <a:latin typeface="宋体" panose="02010600030101010101" pitchFamily="2" charset="-122"/>
              </a:rPr>
              <a:t>2~3 </a:t>
            </a:r>
            <a:r>
              <a:rPr lang="zh-CN" altLang="en-US" sz="2000">
                <a:solidFill>
                  <a:schemeClr val="bg2"/>
                </a:solidFill>
                <a:latin typeface="宋体" panose="02010600030101010101" pitchFamily="2" charset="-122"/>
              </a:rPr>
              <a:t>天不大便，或有便意但排便困难。</a:t>
            </a:r>
            <a:endParaRPr lang="zh-CN" altLang="en-US" sz="2000">
              <a:solidFill>
                <a:schemeClr val="bg2"/>
              </a:solidFill>
              <a:latin typeface="宋体" panose="02010600030101010101" pitchFamily="2" charset="-122"/>
            </a:endParaRPr>
          </a:p>
        </p:txBody>
      </p:sp>
      <p:sp>
        <p:nvSpPr>
          <p:cNvPr id="120841" name="Rectangle 9"/>
          <p:cNvSpPr>
            <a:spLocks noChangeArrowheads="1"/>
          </p:cNvSpPr>
          <p:nvPr/>
        </p:nvSpPr>
        <p:spPr bwMode="auto">
          <a:xfrm>
            <a:off x="577850" y="3054350"/>
            <a:ext cx="1001713" cy="366713"/>
          </a:xfrm>
          <a:prstGeom prst="rect">
            <a:avLst/>
          </a:prstGeom>
          <a:noFill/>
          <a:ln w="9525">
            <a:noFill/>
            <a:miter lim="800000"/>
          </a:ln>
          <a:effectLst/>
        </p:spPr>
        <p:txBody>
          <a:bodyPr wrap="none" anchor="ctr">
            <a:spAutoFit/>
          </a:bodyPr>
          <a:lstStyle/>
          <a:p>
            <a:r>
              <a:rPr lang="zh-CN" altLang="en-US" b="1">
                <a:solidFill>
                  <a:srgbClr val="2593C5"/>
                </a:solidFill>
              </a:rPr>
              <a:t>● 原因 </a:t>
            </a:r>
            <a:endParaRPr lang="zh-CN" altLang="en-US" b="1">
              <a:solidFill>
                <a:srgbClr val="2593C5"/>
              </a:solidFill>
            </a:endParaRPr>
          </a:p>
        </p:txBody>
      </p:sp>
      <p:sp>
        <p:nvSpPr>
          <p:cNvPr id="120842" name="Rectangle 10"/>
          <p:cNvSpPr>
            <a:spLocks noChangeArrowheads="1"/>
          </p:cNvSpPr>
          <p:nvPr/>
        </p:nvSpPr>
        <p:spPr bwMode="auto">
          <a:xfrm>
            <a:off x="555625" y="3462338"/>
            <a:ext cx="7478713" cy="22256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① 饮食结构不合理。食物中蛋白质过多，碳水化合物、蔬果较少，多与婴幼儿挑食、 偏食有关。 </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② 精神刺激。生活环境改变、受到惊吓、家长过于严厉等，都可能使婴幼儿精神紧 张，导致便秘。 </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③ 幼儿缺乏良好的排便习惯。多因贪玩而抑制便意，久而久之会造成便秘，成人需及 时提醒幼儿去排便。</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④ 某些疾病。如先天性肌无力、肛门狭窄等，也会造成便秘。  </a:t>
            </a:r>
            <a:endParaRPr lang="zh-CN" altLang="en-US" sz="2000">
              <a:solidFill>
                <a:schemeClr val="bg2"/>
              </a:solidFill>
              <a:latin typeface="宋体" panose="02010600030101010101" pitchFamily="2" charset="-122"/>
            </a:endParaRPr>
          </a:p>
        </p:txBody>
      </p:sp>
      <p:pic>
        <p:nvPicPr>
          <p:cNvPr id="120845" name="Picture 13" descr="20300543911369146960438538243"/>
          <p:cNvPicPr>
            <a:picLocks noChangeAspect="1" noChangeArrowheads="1"/>
          </p:cNvPicPr>
          <p:nvPr/>
        </p:nvPicPr>
        <p:blipFill>
          <a:blip r:embed="rId1"/>
          <a:srcRect/>
          <a:stretch>
            <a:fillRect/>
          </a:stretch>
        </p:blipFill>
        <p:spPr bwMode="auto">
          <a:xfrm>
            <a:off x="8345488" y="3059113"/>
            <a:ext cx="3411537" cy="2728912"/>
          </a:xfrm>
          <a:prstGeom prst="rect">
            <a:avLst/>
          </a:prstGeom>
          <a:noFill/>
        </p:spPr>
      </p:pic>
      <p:sp>
        <p:nvSpPr>
          <p:cNvPr id="120846" name="Rectangle 14"/>
          <p:cNvSpPr>
            <a:spLocks noChangeArrowheads="1"/>
          </p:cNvSpPr>
          <p:nvPr/>
        </p:nvSpPr>
        <p:spPr bwMode="auto">
          <a:xfrm>
            <a:off x="304800" y="5983288"/>
            <a:ext cx="9655175" cy="641350"/>
          </a:xfrm>
          <a:prstGeom prst="rect">
            <a:avLst/>
          </a:prstGeom>
          <a:noFill/>
          <a:ln w="9525">
            <a:noFill/>
            <a:miter lim="800000"/>
          </a:ln>
          <a:effectLst/>
        </p:spPr>
        <p:txBody>
          <a:bodyPr anchor="ctr">
            <a:spAutoFit/>
          </a:bodyPr>
          <a:lstStyle/>
          <a:p>
            <a:r>
              <a:rPr lang="zh-CN" altLang="en-US">
                <a:solidFill>
                  <a:srgbClr val="E00202"/>
                </a:solidFill>
              </a:rPr>
              <a:t>     婴幼儿便秘时，可在肚脐周围抹上薄薄的一层清凉油，再在肚脐相对应的后背也 抹上一层，稍加按摩。</a:t>
            </a:r>
            <a:r>
              <a:rPr lang="en-US" altLang="zh-CN">
                <a:solidFill>
                  <a:srgbClr val="E00202"/>
                </a:solidFill>
              </a:rPr>
              <a:t>1</a:t>
            </a:r>
            <a:r>
              <a:rPr lang="zh-CN" altLang="en-US">
                <a:solidFill>
                  <a:srgbClr val="E00202"/>
                </a:solidFill>
              </a:rPr>
              <a:t>～</a:t>
            </a:r>
            <a:r>
              <a:rPr lang="en-US" altLang="zh-CN">
                <a:solidFill>
                  <a:srgbClr val="E00202"/>
                </a:solidFill>
              </a:rPr>
              <a:t>2 </a:t>
            </a:r>
            <a:r>
              <a:rPr lang="zh-CN" altLang="en-US">
                <a:solidFill>
                  <a:srgbClr val="E00202"/>
                </a:solidFill>
              </a:rPr>
              <a:t>个小时后，婴幼儿就会产生便意。如果一次无效，可重复 </a:t>
            </a:r>
            <a:r>
              <a:rPr lang="en-US" altLang="zh-CN">
                <a:solidFill>
                  <a:srgbClr val="E00202"/>
                </a:solidFill>
              </a:rPr>
              <a:t>2</a:t>
            </a:r>
            <a:r>
              <a:rPr lang="zh-CN" altLang="en-US">
                <a:solidFill>
                  <a:srgbClr val="E00202"/>
                </a:solidFill>
              </a:rPr>
              <a:t>～</a:t>
            </a:r>
            <a:r>
              <a:rPr lang="en-US" altLang="zh-CN">
                <a:solidFill>
                  <a:srgbClr val="E00202"/>
                </a:solidFill>
              </a:rPr>
              <a:t>3 </a:t>
            </a:r>
            <a:r>
              <a:rPr lang="zh-CN" altLang="en-US">
                <a:solidFill>
                  <a:srgbClr val="E00202"/>
                </a:solidFill>
              </a:rPr>
              <a:t>次。 </a:t>
            </a:r>
            <a:endParaRPr lang="zh-CN" altLang="en-US">
              <a:solidFill>
                <a:srgbClr val="E00202"/>
              </a:solidFill>
            </a:endParaRPr>
          </a:p>
        </p:txBody>
      </p:sp>
    </p:spTree>
  </p:cSld>
  <p:clrMapOvr>
    <a:masterClrMapping/>
  </p:clrMapOvr>
  <p:transition spd="slow" advClick="0" advTm="3000">
    <p:rand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22883"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三、营养疾病</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2885" name="文本框 1"/>
          <p:cNvSpPr txBox="1">
            <a:spLocks noChangeArrowheads="1"/>
          </p:cNvSpPr>
          <p:nvPr/>
        </p:nvSpPr>
        <p:spPr bwMode="auto">
          <a:xfrm>
            <a:off x="455613" y="1196975"/>
            <a:ext cx="10537825" cy="457200"/>
          </a:xfrm>
          <a:prstGeom prst="rect">
            <a:avLst/>
          </a:prstGeom>
          <a:noFill/>
          <a:ln w="9525">
            <a:noFill/>
            <a:miter lim="800000"/>
          </a:ln>
        </p:spPr>
        <p:txBody>
          <a:bodyPr>
            <a:spAutoFit/>
          </a:bodyPr>
          <a:lstStyle/>
          <a:p>
            <a:r>
              <a:rPr lang="en-US" altLang="zh-CN" sz="2400" b="1">
                <a:solidFill>
                  <a:schemeClr val="bg2"/>
                </a:solidFill>
                <a:latin typeface="宋体" panose="02010600030101010101" pitchFamily="2" charset="-122"/>
                <a:sym typeface="+mn-ea"/>
              </a:rPr>
              <a:t>1. </a:t>
            </a:r>
            <a:r>
              <a:rPr lang="zh-CN" altLang="en-US" sz="2400" b="1">
                <a:solidFill>
                  <a:schemeClr val="bg2"/>
                </a:solidFill>
                <a:latin typeface="宋体" panose="02010600030101010101" pitchFamily="2" charset="-122"/>
                <a:sym typeface="+mn-ea"/>
              </a:rPr>
              <a:t>佝偻病</a:t>
            </a:r>
            <a:endParaRPr lang="zh-CN" altLang="en-US" sz="2400" b="1">
              <a:solidFill>
                <a:schemeClr val="bg2"/>
              </a:solidFill>
              <a:latin typeface="宋体" panose="02010600030101010101" pitchFamily="2" charset="-122"/>
              <a:sym typeface="+mn-ea"/>
            </a:endParaRPr>
          </a:p>
        </p:txBody>
      </p:sp>
      <p:sp>
        <p:nvSpPr>
          <p:cNvPr id="122886" name="文本框 3"/>
          <p:cNvSpPr txBox="1">
            <a:spLocks noChangeArrowheads="1"/>
          </p:cNvSpPr>
          <p:nvPr/>
        </p:nvSpPr>
        <p:spPr bwMode="auto">
          <a:xfrm>
            <a:off x="455613" y="1641475"/>
            <a:ext cx="10971212" cy="701675"/>
          </a:xfrm>
          <a:prstGeom prst="rect">
            <a:avLst/>
          </a:prstGeom>
          <a:noFill/>
          <a:ln w="9525">
            <a:noFill/>
            <a:miter lim="800000"/>
          </a:ln>
        </p:spPr>
        <p:txBody>
          <a:bodyPr>
            <a:spAutoFit/>
          </a:bodyPr>
          <a:lstStyle/>
          <a:p>
            <a:r>
              <a:rPr lang="zh-CN" altLang="en-US" sz="2000">
                <a:solidFill>
                  <a:schemeClr val="bg2"/>
                </a:solidFill>
                <a:latin typeface="宋体" panose="02010600030101010101" pitchFamily="2" charset="-122"/>
              </a:rPr>
              <a:t>    佝偻病是幼儿常见病，是指因体内</a:t>
            </a:r>
            <a:r>
              <a:rPr lang="zh-CN" altLang="en-US" sz="2000">
                <a:solidFill>
                  <a:srgbClr val="E00202"/>
                </a:solidFill>
                <a:latin typeface="宋体" panose="02010600030101010101" pitchFamily="2" charset="-122"/>
              </a:rPr>
              <a:t>缺乏维生素 </a:t>
            </a:r>
            <a:r>
              <a:rPr lang="en-US" altLang="zh-CN" sz="2000">
                <a:solidFill>
                  <a:srgbClr val="E00202"/>
                </a:solidFill>
                <a:latin typeface="宋体" panose="02010600030101010101" pitchFamily="2" charset="-122"/>
              </a:rPr>
              <a:t>D </a:t>
            </a:r>
            <a:r>
              <a:rPr lang="zh-CN" altLang="en-US" sz="2000">
                <a:solidFill>
                  <a:schemeClr val="bg2"/>
                </a:solidFill>
                <a:latin typeface="宋体" panose="02010600030101010101" pitchFamily="2" charset="-122"/>
              </a:rPr>
              <a:t>引起</a:t>
            </a:r>
            <a:r>
              <a:rPr lang="zh-CN" altLang="en-US" sz="2000">
                <a:solidFill>
                  <a:srgbClr val="E00202"/>
                </a:solidFill>
                <a:latin typeface="宋体" panose="02010600030101010101" pitchFamily="2" charset="-122"/>
              </a:rPr>
              <a:t>钙磷代谢失常</a:t>
            </a:r>
            <a:r>
              <a:rPr lang="zh-CN" altLang="en-US" sz="2000">
                <a:solidFill>
                  <a:schemeClr val="bg2"/>
                </a:solidFill>
                <a:latin typeface="宋体" panose="02010600030101010101" pitchFamily="2" charset="-122"/>
              </a:rPr>
              <a:t>，导致钙盐不能正常沉着于骨骼生长部位而引起</a:t>
            </a:r>
            <a:r>
              <a:rPr lang="zh-CN" altLang="en-US" sz="2000">
                <a:solidFill>
                  <a:srgbClr val="E00202"/>
                </a:solidFill>
                <a:latin typeface="宋体" panose="02010600030101010101" pitchFamily="2" charset="-122"/>
              </a:rPr>
              <a:t>骨骼畸形</a:t>
            </a:r>
            <a:r>
              <a:rPr lang="zh-CN" altLang="en-US" sz="2000">
                <a:solidFill>
                  <a:schemeClr val="bg2"/>
                </a:solidFill>
                <a:latin typeface="宋体" panose="02010600030101010101" pitchFamily="2" charset="-122"/>
              </a:rPr>
              <a:t>。佝偻病没有明显的症状，发生过程较长，因此常常被忽视。 </a:t>
            </a:r>
            <a:endParaRPr lang="zh-CN" altLang="en-US" sz="2000">
              <a:solidFill>
                <a:schemeClr val="bg2"/>
              </a:solidFill>
              <a:latin typeface="宋体" panose="02010600030101010101" pitchFamily="2" charset="-122"/>
            </a:endParaRPr>
          </a:p>
        </p:txBody>
      </p:sp>
      <p:sp>
        <p:nvSpPr>
          <p:cNvPr id="122887" name="Rectangle 7"/>
          <p:cNvSpPr>
            <a:spLocks noChangeArrowheads="1"/>
          </p:cNvSpPr>
          <p:nvPr/>
        </p:nvSpPr>
        <p:spPr bwMode="auto">
          <a:xfrm>
            <a:off x="579438" y="2424113"/>
            <a:ext cx="1001712" cy="366712"/>
          </a:xfrm>
          <a:prstGeom prst="rect">
            <a:avLst/>
          </a:prstGeom>
          <a:noFill/>
          <a:ln w="9525">
            <a:noFill/>
            <a:miter lim="800000"/>
          </a:ln>
          <a:effectLst/>
        </p:spPr>
        <p:txBody>
          <a:bodyPr wrap="none" anchor="ctr">
            <a:spAutoFit/>
          </a:bodyPr>
          <a:lstStyle/>
          <a:p>
            <a:r>
              <a:rPr lang="zh-CN" altLang="en-US" b="1">
                <a:solidFill>
                  <a:srgbClr val="2593C5"/>
                </a:solidFill>
              </a:rPr>
              <a:t>● 病因 </a:t>
            </a:r>
            <a:endParaRPr lang="zh-CN" altLang="en-US" b="1">
              <a:solidFill>
                <a:srgbClr val="2593C5"/>
              </a:solidFill>
            </a:endParaRPr>
          </a:p>
        </p:txBody>
      </p:sp>
      <p:sp>
        <p:nvSpPr>
          <p:cNvPr id="122888" name="Rectangle 8"/>
          <p:cNvSpPr>
            <a:spLocks noChangeArrowheads="1"/>
          </p:cNvSpPr>
          <p:nvPr/>
        </p:nvSpPr>
        <p:spPr bwMode="auto">
          <a:xfrm>
            <a:off x="520700" y="2757488"/>
            <a:ext cx="10782300" cy="10064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生长过快的幼儿、早产儿、双胞胎或多胞胎、体内储存钙较 少的幼儿，容易患佝偻病；腹泻等疾病导致肠道对钙磷吸收减 少，胆道疾病或脂肪代谢障碍会影响维生素 </a:t>
            </a:r>
            <a:r>
              <a:rPr lang="en-US" altLang="zh-CN" sz="2000">
                <a:solidFill>
                  <a:schemeClr val="bg2"/>
                </a:solidFill>
                <a:latin typeface="宋体" panose="02010600030101010101" pitchFamily="2" charset="-122"/>
              </a:rPr>
              <a:t>D </a:t>
            </a:r>
            <a:r>
              <a:rPr lang="zh-CN" altLang="en-US" sz="2000">
                <a:solidFill>
                  <a:schemeClr val="bg2"/>
                </a:solidFill>
                <a:latin typeface="宋体" panose="02010600030101010101" pitchFamily="2" charset="-122"/>
              </a:rPr>
              <a:t>的吸收，长期影 响可导致佝偻病。 </a:t>
            </a:r>
            <a:endParaRPr lang="zh-CN" altLang="en-US" sz="2000">
              <a:solidFill>
                <a:schemeClr val="bg2"/>
              </a:solidFill>
              <a:latin typeface="宋体" panose="02010600030101010101" pitchFamily="2" charset="-122"/>
            </a:endParaRPr>
          </a:p>
        </p:txBody>
      </p:sp>
      <p:sp>
        <p:nvSpPr>
          <p:cNvPr id="122889" name="Rectangle 9"/>
          <p:cNvSpPr>
            <a:spLocks noChangeArrowheads="1"/>
          </p:cNvSpPr>
          <p:nvPr/>
        </p:nvSpPr>
        <p:spPr bwMode="auto">
          <a:xfrm>
            <a:off x="577850" y="3725863"/>
            <a:ext cx="1001713" cy="366712"/>
          </a:xfrm>
          <a:prstGeom prst="rect">
            <a:avLst/>
          </a:prstGeom>
          <a:noFill/>
          <a:ln w="9525">
            <a:noFill/>
            <a:miter lim="800000"/>
          </a:ln>
          <a:effectLst/>
        </p:spPr>
        <p:txBody>
          <a:bodyPr wrap="none" anchor="ctr">
            <a:spAutoFit/>
          </a:bodyPr>
          <a:lstStyle/>
          <a:p>
            <a:r>
              <a:rPr lang="zh-CN" altLang="en-US" b="1">
                <a:solidFill>
                  <a:srgbClr val="2593C5"/>
                </a:solidFill>
              </a:rPr>
              <a:t>● 症状 </a:t>
            </a:r>
            <a:endParaRPr lang="zh-CN" altLang="en-US" b="1">
              <a:solidFill>
                <a:srgbClr val="2593C5"/>
              </a:solidFill>
            </a:endParaRPr>
          </a:p>
        </p:txBody>
      </p:sp>
      <p:sp>
        <p:nvSpPr>
          <p:cNvPr id="122890" name="Rectangle 10"/>
          <p:cNvSpPr>
            <a:spLocks noChangeArrowheads="1"/>
          </p:cNvSpPr>
          <p:nvPr/>
        </p:nvSpPr>
        <p:spPr bwMode="auto">
          <a:xfrm>
            <a:off x="614363" y="4160838"/>
            <a:ext cx="8551862" cy="13112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佝偻病患者多有</a:t>
            </a:r>
            <a:r>
              <a:rPr lang="zh-CN" altLang="en-US" sz="2000">
                <a:solidFill>
                  <a:srgbClr val="E00202"/>
                </a:solidFill>
                <a:latin typeface="宋体" panose="02010600030101010101" pitchFamily="2" charset="-122"/>
              </a:rPr>
              <a:t>枕秃、夜惊、多汗等症状</a:t>
            </a:r>
            <a:r>
              <a:rPr lang="zh-CN" altLang="en-US" sz="2000">
                <a:solidFill>
                  <a:schemeClr val="bg2"/>
                </a:solidFill>
                <a:latin typeface="宋体" panose="02010600030101010101" pitchFamily="2" charset="-122"/>
              </a:rPr>
              <a:t>，骨骼钙化较正常幼儿慢，故佝偻病患者运动 功能发育迟缓。严重者可致</a:t>
            </a:r>
            <a:r>
              <a:rPr lang="zh-CN" altLang="en-US" sz="2000">
                <a:solidFill>
                  <a:srgbClr val="E00202"/>
                </a:solidFill>
                <a:latin typeface="宋体" panose="02010600030101010101" pitchFamily="2" charset="-122"/>
              </a:rPr>
              <a:t>鸡胸、</a:t>
            </a:r>
            <a:r>
              <a:rPr lang="en-US" altLang="zh-CN" sz="2000">
                <a:solidFill>
                  <a:srgbClr val="E00202"/>
                </a:solidFill>
                <a:latin typeface="宋体" panose="02010600030101010101" pitchFamily="2" charset="-122"/>
              </a:rPr>
              <a:t>O </a:t>
            </a:r>
            <a:r>
              <a:rPr lang="zh-CN" altLang="en-US" sz="2000">
                <a:solidFill>
                  <a:srgbClr val="E00202"/>
                </a:solidFill>
                <a:latin typeface="宋体" panose="02010600030101010101" pitchFamily="2" charset="-122"/>
              </a:rPr>
              <a:t>型腿、</a:t>
            </a:r>
            <a:r>
              <a:rPr lang="en-US" altLang="zh-CN" sz="2000">
                <a:solidFill>
                  <a:srgbClr val="E00202"/>
                </a:solidFill>
                <a:latin typeface="宋体" panose="02010600030101010101" pitchFamily="2" charset="-122"/>
              </a:rPr>
              <a:t>X </a:t>
            </a:r>
            <a:r>
              <a:rPr lang="zh-CN" altLang="en-US" sz="2000">
                <a:solidFill>
                  <a:srgbClr val="E00202"/>
                </a:solidFill>
                <a:latin typeface="宋体" panose="02010600030101010101" pitchFamily="2" charset="-122"/>
              </a:rPr>
              <a:t>形腿</a:t>
            </a:r>
            <a:r>
              <a:rPr lang="zh-CN" altLang="en-US" sz="2000">
                <a:solidFill>
                  <a:schemeClr val="bg2"/>
                </a:solidFill>
                <a:latin typeface="宋体" panose="02010600030101010101" pitchFamily="2" charset="-122"/>
              </a:rPr>
              <a:t>等骨骼畸形。 由于血钙含量低，导致交感神经兴奋性提高，患者多汗、头皮发痒，故常在枕头上来回蹭痒，导致枕部秃发，称为</a:t>
            </a:r>
            <a:r>
              <a:rPr lang="zh-CN" altLang="en-US" sz="2000">
                <a:solidFill>
                  <a:srgbClr val="E00202"/>
                </a:solidFill>
                <a:latin typeface="宋体" panose="02010600030101010101" pitchFamily="2" charset="-122"/>
              </a:rPr>
              <a:t>枕秃</a:t>
            </a:r>
            <a:r>
              <a:rPr lang="zh-CN" altLang="en-US" sz="2000">
                <a:solidFill>
                  <a:schemeClr val="bg2"/>
                </a:solidFill>
                <a:latin typeface="宋体" panose="02010600030101010101" pitchFamily="2" charset="-122"/>
              </a:rPr>
              <a:t>。 </a:t>
            </a:r>
            <a:endParaRPr lang="zh-CN" altLang="en-US" sz="2000">
              <a:solidFill>
                <a:schemeClr val="bg2"/>
              </a:solidFill>
              <a:latin typeface="宋体" panose="02010600030101010101" pitchFamily="2" charset="-122"/>
            </a:endParaRPr>
          </a:p>
        </p:txBody>
      </p:sp>
      <p:sp>
        <p:nvSpPr>
          <p:cNvPr id="122892" name="Rectangle 12"/>
          <p:cNvSpPr>
            <a:spLocks noChangeArrowheads="1"/>
          </p:cNvSpPr>
          <p:nvPr/>
        </p:nvSpPr>
        <p:spPr bwMode="auto">
          <a:xfrm>
            <a:off x="574675" y="5553075"/>
            <a:ext cx="1462088" cy="366713"/>
          </a:xfrm>
          <a:prstGeom prst="rect">
            <a:avLst/>
          </a:prstGeom>
          <a:noFill/>
          <a:ln w="9525">
            <a:noFill/>
            <a:miter lim="800000"/>
          </a:ln>
          <a:effectLst/>
        </p:spPr>
        <p:txBody>
          <a:bodyPr wrap="none" anchor="ctr">
            <a:spAutoFit/>
          </a:bodyPr>
          <a:lstStyle/>
          <a:p>
            <a:r>
              <a:rPr lang="zh-CN" altLang="en-US" b="1">
                <a:solidFill>
                  <a:srgbClr val="2593C5"/>
                </a:solidFill>
              </a:rPr>
              <a:t>● 防止护理</a:t>
            </a:r>
            <a:r>
              <a:rPr lang="en-US" altLang="zh-CN" b="1">
                <a:solidFill>
                  <a:srgbClr val="2593C5"/>
                </a:solidFill>
              </a:rPr>
              <a:t> </a:t>
            </a:r>
            <a:endParaRPr lang="en-US" altLang="zh-CN" b="1">
              <a:solidFill>
                <a:srgbClr val="2593C5"/>
              </a:solidFill>
            </a:endParaRPr>
          </a:p>
        </p:txBody>
      </p:sp>
      <p:sp>
        <p:nvSpPr>
          <p:cNvPr id="122893" name="Rectangle 13"/>
          <p:cNvSpPr>
            <a:spLocks noChangeArrowheads="1"/>
          </p:cNvSpPr>
          <p:nvPr/>
        </p:nvSpPr>
        <p:spPr bwMode="auto">
          <a:xfrm>
            <a:off x="503238" y="5983288"/>
            <a:ext cx="8947150" cy="701675"/>
          </a:xfrm>
          <a:prstGeom prst="rect">
            <a:avLst/>
          </a:prstGeom>
          <a:noFill/>
          <a:ln w="9525">
            <a:noFill/>
            <a:miter lim="800000"/>
          </a:ln>
          <a:effectLst/>
        </p:spPr>
        <p:txBody>
          <a:bodyPr wrap="none" anchor="ctr">
            <a:spAutoFit/>
          </a:bodyPr>
          <a:lstStyle/>
          <a:p>
            <a:r>
              <a:rPr lang="zh-CN" altLang="en-US" sz="2000">
                <a:solidFill>
                  <a:schemeClr val="bg2"/>
                </a:solidFill>
                <a:latin typeface="宋体" panose="02010600030101010101" pitchFamily="2" charset="-122"/>
              </a:rPr>
              <a:t>    婴幼儿应母乳喂养，多晒太阳，口服维生 素 </a:t>
            </a:r>
            <a:r>
              <a:rPr lang="en-US" altLang="zh-CN" sz="2000">
                <a:solidFill>
                  <a:schemeClr val="bg2"/>
                </a:solidFill>
                <a:latin typeface="宋体" panose="02010600030101010101" pitchFamily="2" charset="-122"/>
              </a:rPr>
              <a:t>D </a:t>
            </a:r>
            <a:r>
              <a:rPr lang="zh-CN" altLang="en-US" sz="2000">
                <a:solidFill>
                  <a:schemeClr val="bg2"/>
                </a:solidFill>
                <a:latin typeface="宋体" panose="02010600030101010101" pitchFamily="2" charset="-122"/>
              </a:rPr>
              <a:t>并同时补充钙制剂，以促进</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骨骼正常生长发育。 </a:t>
            </a:r>
            <a:endParaRPr lang="zh-CN" altLang="en-US" sz="2000">
              <a:solidFill>
                <a:schemeClr val="bg2"/>
              </a:solidFill>
              <a:latin typeface="宋体" panose="02010600030101010101" pitchFamily="2" charset="-122"/>
            </a:endParaRPr>
          </a:p>
        </p:txBody>
      </p:sp>
      <p:pic>
        <p:nvPicPr>
          <p:cNvPr id="122894" name="Picture 14"/>
          <p:cNvPicPr>
            <a:picLocks noChangeAspect="1" noChangeArrowheads="1"/>
          </p:cNvPicPr>
          <p:nvPr/>
        </p:nvPicPr>
        <p:blipFill>
          <a:blip r:embed="rId1"/>
          <a:srcRect/>
          <a:stretch>
            <a:fillRect/>
          </a:stretch>
        </p:blipFill>
        <p:spPr bwMode="auto">
          <a:xfrm>
            <a:off x="9421813" y="3595688"/>
            <a:ext cx="2628900" cy="2886075"/>
          </a:xfrm>
          <a:prstGeom prst="rect">
            <a:avLst/>
          </a:prstGeom>
          <a:noFill/>
          <a:ln w="9525">
            <a:noFill/>
            <a:miter lim="800000"/>
            <a:headEnd/>
            <a:tailEnd/>
          </a:ln>
          <a:effectLst/>
        </p:spPr>
      </p:pic>
    </p:spTree>
  </p:cSld>
  <p:clrMapOvr>
    <a:masterClrMapping/>
  </p:clrMapOvr>
  <p:transition spd="slow" advClick="0" advTm="3000">
    <p:rand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26979"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三、营养疾病</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6981" name="文本框 1"/>
          <p:cNvSpPr txBox="1">
            <a:spLocks noChangeArrowheads="1"/>
          </p:cNvSpPr>
          <p:nvPr/>
        </p:nvSpPr>
        <p:spPr bwMode="auto">
          <a:xfrm>
            <a:off x="455613" y="1196975"/>
            <a:ext cx="10537825" cy="457200"/>
          </a:xfrm>
          <a:prstGeom prst="rect">
            <a:avLst/>
          </a:prstGeom>
          <a:noFill/>
          <a:ln w="9525">
            <a:noFill/>
            <a:miter lim="800000"/>
          </a:ln>
        </p:spPr>
        <p:txBody>
          <a:bodyPr>
            <a:spAutoFit/>
          </a:bodyPr>
          <a:lstStyle/>
          <a:p>
            <a:r>
              <a:rPr lang="en-US" altLang="zh-CN" sz="2400" b="1">
                <a:solidFill>
                  <a:schemeClr val="bg2"/>
                </a:solidFill>
                <a:latin typeface="宋体" panose="02010600030101010101" pitchFamily="2" charset="-122"/>
                <a:sym typeface="+mn-ea"/>
              </a:rPr>
              <a:t>2. </a:t>
            </a:r>
            <a:r>
              <a:rPr lang="zh-CN" altLang="en-US" sz="2400" b="1">
                <a:solidFill>
                  <a:schemeClr val="bg2"/>
                </a:solidFill>
                <a:latin typeface="宋体" panose="02010600030101010101" pitchFamily="2" charset="-122"/>
                <a:sym typeface="+mn-ea"/>
              </a:rPr>
              <a:t>肥胖症</a:t>
            </a:r>
            <a:endParaRPr lang="zh-CN" altLang="en-US" sz="2400" b="1">
              <a:solidFill>
                <a:schemeClr val="bg2"/>
              </a:solidFill>
              <a:latin typeface="宋体" panose="02010600030101010101" pitchFamily="2" charset="-122"/>
              <a:sym typeface="+mn-ea"/>
            </a:endParaRPr>
          </a:p>
        </p:txBody>
      </p:sp>
      <p:sp>
        <p:nvSpPr>
          <p:cNvPr id="126982" name="文本框 3"/>
          <p:cNvSpPr txBox="1">
            <a:spLocks noChangeArrowheads="1"/>
          </p:cNvSpPr>
          <p:nvPr/>
        </p:nvSpPr>
        <p:spPr bwMode="auto">
          <a:xfrm>
            <a:off x="455613" y="1641475"/>
            <a:ext cx="11363325" cy="1006475"/>
          </a:xfrm>
          <a:prstGeom prst="rect">
            <a:avLst/>
          </a:prstGeom>
          <a:noFill/>
          <a:ln w="9525">
            <a:noFill/>
            <a:miter lim="800000"/>
          </a:ln>
        </p:spPr>
        <p:txBody>
          <a:bodyPr>
            <a:spAutoFit/>
          </a:bodyPr>
          <a:lstStyle/>
          <a:p>
            <a:r>
              <a:rPr lang="zh-CN" altLang="en-US" sz="2000">
                <a:solidFill>
                  <a:schemeClr val="bg2"/>
                </a:solidFill>
                <a:latin typeface="宋体" panose="02010600030101010101" pitchFamily="2" charset="-122"/>
              </a:rPr>
              <a:t>    肥胖症是由</a:t>
            </a:r>
            <a:r>
              <a:rPr lang="zh-CN" altLang="en-US" sz="2000">
                <a:solidFill>
                  <a:srgbClr val="E00202"/>
                </a:solidFill>
                <a:latin typeface="宋体" panose="02010600030101010101" pitchFamily="2" charset="-122"/>
              </a:rPr>
              <a:t>遗传因素及营养过剩引起的肥胖</a:t>
            </a:r>
            <a:r>
              <a:rPr lang="zh-CN" altLang="en-US" sz="2000">
                <a:solidFill>
                  <a:schemeClr val="bg2"/>
                </a:solidFill>
                <a:latin typeface="宋体" panose="02010600030101010101" pitchFamily="2" charset="-122"/>
              </a:rPr>
              <a:t>，称为单纯性肥胖。单纯性肥胖是各类肥胖中最常见的一种，占肥胖人群的</a:t>
            </a:r>
            <a:r>
              <a:rPr lang="en-US" altLang="zh-CN" sz="2000">
                <a:solidFill>
                  <a:schemeClr val="bg2"/>
                </a:solidFill>
                <a:latin typeface="宋体" panose="02010600030101010101" pitchFamily="2" charset="-122"/>
              </a:rPr>
              <a:t>95%</a:t>
            </a:r>
            <a:r>
              <a:rPr lang="zh-CN" altLang="en-US" sz="2000">
                <a:solidFill>
                  <a:schemeClr val="bg2"/>
                </a:solidFill>
                <a:latin typeface="宋体" panose="02010600030101010101" pitchFamily="2" charset="-122"/>
              </a:rPr>
              <a:t>。这类病人全身脂肪分布比较均匀，没有内分泌紊乱现象，也无代谢障碍性疾病，而家族往往有肥胖病史。 </a:t>
            </a:r>
            <a:endParaRPr lang="zh-CN" altLang="en-US" sz="2000">
              <a:solidFill>
                <a:schemeClr val="bg2"/>
              </a:solidFill>
              <a:latin typeface="宋体" panose="02010600030101010101" pitchFamily="2" charset="-122"/>
            </a:endParaRPr>
          </a:p>
        </p:txBody>
      </p:sp>
      <p:sp>
        <p:nvSpPr>
          <p:cNvPr id="126983" name="Rectangle 7"/>
          <p:cNvSpPr>
            <a:spLocks noChangeArrowheads="1"/>
          </p:cNvSpPr>
          <p:nvPr/>
        </p:nvSpPr>
        <p:spPr bwMode="auto">
          <a:xfrm>
            <a:off x="579438" y="2667000"/>
            <a:ext cx="1001712" cy="366713"/>
          </a:xfrm>
          <a:prstGeom prst="rect">
            <a:avLst/>
          </a:prstGeom>
          <a:noFill/>
          <a:ln w="9525">
            <a:noFill/>
            <a:miter lim="800000"/>
          </a:ln>
          <a:effectLst/>
        </p:spPr>
        <p:txBody>
          <a:bodyPr wrap="none" anchor="ctr">
            <a:spAutoFit/>
          </a:bodyPr>
          <a:lstStyle/>
          <a:p>
            <a:r>
              <a:rPr lang="zh-CN" altLang="en-US" b="1">
                <a:solidFill>
                  <a:srgbClr val="2593C5"/>
                </a:solidFill>
              </a:rPr>
              <a:t>● 病因 </a:t>
            </a:r>
            <a:endParaRPr lang="zh-CN" altLang="en-US" b="1">
              <a:solidFill>
                <a:srgbClr val="2593C5"/>
              </a:solidFill>
            </a:endParaRPr>
          </a:p>
        </p:txBody>
      </p:sp>
      <p:sp>
        <p:nvSpPr>
          <p:cNvPr id="126984" name="Rectangle 8"/>
          <p:cNvSpPr>
            <a:spLocks noChangeArrowheads="1"/>
          </p:cNvSpPr>
          <p:nvPr/>
        </p:nvSpPr>
        <p:spPr bwMode="auto">
          <a:xfrm>
            <a:off x="520700" y="3019425"/>
            <a:ext cx="10782300" cy="3968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导致肥胖的因素有</a:t>
            </a:r>
            <a:r>
              <a:rPr lang="zh-CN" altLang="en-US" sz="2000">
                <a:solidFill>
                  <a:srgbClr val="E00202"/>
                </a:solidFill>
                <a:latin typeface="宋体" panose="02010600030101010101" pitchFamily="2" charset="-122"/>
              </a:rPr>
              <a:t>多食少动、遗传因素、精神刺激、某些内分泌疾病</a:t>
            </a:r>
            <a:r>
              <a:rPr lang="zh-CN" altLang="en-US" sz="2000">
                <a:solidFill>
                  <a:schemeClr val="bg2"/>
                </a:solidFill>
                <a:latin typeface="宋体" panose="02010600030101010101" pitchFamily="2" charset="-122"/>
              </a:rPr>
              <a:t>等。 </a:t>
            </a:r>
            <a:endParaRPr lang="zh-CN" altLang="en-US" sz="2000">
              <a:solidFill>
                <a:schemeClr val="bg2"/>
              </a:solidFill>
              <a:latin typeface="宋体" panose="02010600030101010101" pitchFamily="2" charset="-122"/>
            </a:endParaRPr>
          </a:p>
        </p:txBody>
      </p:sp>
      <p:sp>
        <p:nvSpPr>
          <p:cNvPr id="126985" name="Rectangle 9"/>
          <p:cNvSpPr>
            <a:spLocks noChangeArrowheads="1"/>
          </p:cNvSpPr>
          <p:nvPr/>
        </p:nvSpPr>
        <p:spPr bwMode="auto">
          <a:xfrm>
            <a:off x="577850" y="3511550"/>
            <a:ext cx="1001713" cy="366713"/>
          </a:xfrm>
          <a:prstGeom prst="rect">
            <a:avLst/>
          </a:prstGeom>
          <a:noFill/>
          <a:ln w="9525">
            <a:noFill/>
            <a:miter lim="800000"/>
          </a:ln>
          <a:effectLst/>
        </p:spPr>
        <p:txBody>
          <a:bodyPr wrap="none" anchor="ctr">
            <a:spAutoFit/>
          </a:bodyPr>
          <a:lstStyle/>
          <a:p>
            <a:r>
              <a:rPr lang="zh-CN" altLang="en-US" b="1">
                <a:solidFill>
                  <a:srgbClr val="2593C5"/>
                </a:solidFill>
              </a:rPr>
              <a:t>● 症状 </a:t>
            </a:r>
            <a:endParaRPr lang="zh-CN" altLang="en-US" b="1">
              <a:solidFill>
                <a:srgbClr val="2593C5"/>
              </a:solidFill>
            </a:endParaRPr>
          </a:p>
        </p:txBody>
      </p:sp>
      <p:sp>
        <p:nvSpPr>
          <p:cNvPr id="126986" name="Rectangle 10"/>
          <p:cNvSpPr>
            <a:spLocks noChangeArrowheads="1"/>
          </p:cNvSpPr>
          <p:nvPr/>
        </p:nvSpPr>
        <p:spPr bwMode="auto">
          <a:xfrm>
            <a:off x="614363" y="3795713"/>
            <a:ext cx="6838950" cy="10064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肥胖症除了体形不美观，影响生活质量（</a:t>
            </a:r>
            <a:r>
              <a:rPr lang="zh-CN" altLang="en-US" sz="2000">
                <a:solidFill>
                  <a:srgbClr val="E00202"/>
                </a:solidFill>
                <a:latin typeface="宋体" panose="02010600030101010101" pitchFamily="2" charset="-122"/>
              </a:rPr>
              <a:t>如爬楼气喘</a:t>
            </a:r>
            <a:r>
              <a:rPr lang="zh-CN" altLang="en-US" sz="2000">
                <a:solidFill>
                  <a:schemeClr val="bg2"/>
                </a:solidFill>
                <a:latin typeface="宋体" panose="02010600030101010101" pitchFamily="2" charset="-122"/>
              </a:rPr>
              <a:t>）外，还可能诱发</a:t>
            </a:r>
            <a:r>
              <a:rPr lang="zh-CN" altLang="en-US" sz="2000">
                <a:solidFill>
                  <a:srgbClr val="E00202"/>
                </a:solidFill>
                <a:latin typeface="宋体" panose="02010600030101010101" pitchFamily="2" charset="-122"/>
              </a:rPr>
              <a:t>高血压、冠心 病、肝胆疾病及其他各类疾病</a:t>
            </a:r>
            <a:r>
              <a:rPr lang="zh-CN" altLang="en-US" sz="2000">
                <a:solidFill>
                  <a:schemeClr val="bg2"/>
                </a:solidFill>
                <a:latin typeface="宋体" panose="02010600030101010101" pitchFamily="2" charset="-122"/>
              </a:rPr>
              <a:t>，是健康长寿的大敌。 </a:t>
            </a:r>
            <a:endParaRPr lang="zh-CN" altLang="en-US" sz="2000">
              <a:solidFill>
                <a:schemeClr val="bg2"/>
              </a:solidFill>
              <a:latin typeface="宋体" panose="02010600030101010101" pitchFamily="2" charset="-122"/>
            </a:endParaRPr>
          </a:p>
        </p:txBody>
      </p:sp>
      <p:sp>
        <p:nvSpPr>
          <p:cNvPr id="126987" name="Rectangle 11"/>
          <p:cNvSpPr>
            <a:spLocks noChangeArrowheads="1"/>
          </p:cNvSpPr>
          <p:nvPr/>
        </p:nvSpPr>
        <p:spPr bwMode="auto">
          <a:xfrm>
            <a:off x="574675" y="4852988"/>
            <a:ext cx="1462088" cy="366712"/>
          </a:xfrm>
          <a:prstGeom prst="rect">
            <a:avLst/>
          </a:prstGeom>
          <a:noFill/>
          <a:ln w="9525">
            <a:noFill/>
            <a:miter lim="800000"/>
          </a:ln>
          <a:effectLst/>
        </p:spPr>
        <p:txBody>
          <a:bodyPr wrap="none" anchor="ctr">
            <a:spAutoFit/>
          </a:bodyPr>
          <a:lstStyle/>
          <a:p>
            <a:r>
              <a:rPr lang="zh-CN" altLang="en-US" b="1">
                <a:solidFill>
                  <a:srgbClr val="2593C5"/>
                </a:solidFill>
              </a:rPr>
              <a:t>● 防止护理</a:t>
            </a:r>
            <a:r>
              <a:rPr lang="en-US" altLang="zh-CN" b="1">
                <a:solidFill>
                  <a:srgbClr val="2593C5"/>
                </a:solidFill>
              </a:rPr>
              <a:t> </a:t>
            </a:r>
            <a:endParaRPr lang="en-US" altLang="zh-CN" b="1">
              <a:solidFill>
                <a:srgbClr val="2593C5"/>
              </a:solidFill>
            </a:endParaRPr>
          </a:p>
        </p:txBody>
      </p:sp>
      <p:sp>
        <p:nvSpPr>
          <p:cNvPr id="126988" name="Rectangle 12"/>
          <p:cNvSpPr>
            <a:spLocks noChangeArrowheads="1"/>
          </p:cNvSpPr>
          <p:nvPr/>
        </p:nvSpPr>
        <p:spPr bwMode="auto">
          <a:xfrm>
            <a:off x="604838" y="5229225"/>
            <a:ext cx="7219950" cy="13112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对肥胖儿要从</a:t>
            </a:r>
            <a:r>
              <a:rPr lang="zh-CN" altLang="en-US" sz="2000">
                <a:solidFill>
                  <a:srgbClr val="E00202"/>
                </a:solidFill>
                <a:latin typeface="宋体" panose="02010600030101010101" pitchFamily="2" charset="-122"/>
              </a:rPr>
              <a:t>控制饮食和增加运动量</a:t>
            </a:r>
            <a:r>
              <a:rPr lang="zh-CN" altLang="en-US" sz="2000">
                <a:solidFill>
                  <a:schemeClr val="bg2"/>
                </a:solidFill>
                <a:latin typeface="宋体" panose="02010600030101010101" pitchFamily="2" charset="-122"/>
              </a:rPr>
              <a:t>两方面采取有效的措施，如培养幼儿养成饭前 先喝汤，进餐时细嚼慢咽等良好的饮食习惯；改变其不良的生活方式，多运动少坐卧， 在快乐的游戏中不断消耗热量，达到控制体重的目的。 </a:t>
            </a:r>
            <a:endParaRPr lang="zh-CN" altLang="en-US" sz="2000">
              <a:solidFill>
                <a:schemeClr val="bg2"/>
              </a:solidFill>
              <a:latin typeface="宋体" panose="02010600030101010101" pitchFamily="2" charset="-122"/>
            </a:endParaRPr>
          </a:p>
        </p:txBody>
      </p:sp>
      <p:pic>
        <p:nvPicPr>
          <p:cNvPr id="126990" name="Picture 14"/>
          <p:cNvPicPr>
            <a:picLocks noChangeAspect="1" noChangeArrowheads="1"/>
          </p:cNvPicPr>
          <p:nvPr/>
        </p:nvPicPr>
        <p:blipFill>
          <a:blip r:embed="rId1"/>
          <a:srcRect/>
          <a:stretch>
            <a:fillRect/>
          </a:stretch>
        </p:blipFill>
        <p:spPr bwMode="auto">
          <a:xfrm>
            <a:off x="7918450" y="3606800"/>
            <a:ext cx="4048125" cy="3048000"/>
          </a:xfrm>
          <a:prstGeom prst="rect">
            <a:avLst/>
          </a:prstGeom>
          <a:noFill/>
          <a:ln w="9525">
            <a:noFill/>
            <a:miter lim="800000"/>
            <a:headEnd/>
            <a:tailEnd/>
          </a:ln>
          <a:effectLst/>
        </p:spPr>
      </p:pic>
    </p:spTree>
  </p:cSld>
  <p:clrMapOvr>
    <a:masterClrMapping/>
  </p:clrMapOvr>
  <p:transition spd="slow" advClick="0" advTm="3000">
    <p:rand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24931"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三、营养疾病</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4933" name="文本框 1"/>
          <p:cNvSpPr txBox="1">
            <a:spLocks noChangeArrowheads="1"/>
          </p:cNvSpPr>
          <p:nvPr/>
        </p:nvSpPr>
        <p:spPr bwMode="auto">
          <a:xfrm>
            <a:off x="455613" y="1196975"/>
            <a:ext cx="10537825" cy="457200"/>
          </a:xfrm>
          <a:prstGeom prst="rect">
            <a:avLst/>
          </a:prstGeom>
          <a:noFill/>
          <a:ln w="9525">
            <a:noFill/>
            <a:miter lim="800000"/>
          </a:ln>
        </p:spPr>
        <p:txBody>
          <a:bodyPr>
            <a:spAutoFit/>
          </a:bodyPr>
          <a:lstStyle/>
          <a:p>
            <a:r>
              <a:rPr lang="en-US" altLang="zh-CN" sz="2400" b="1">
                <a:solidFill>
                  <a:schemeClr val="bg2"/>
                </a:solidFill>
                <a:latin typeface="宋体" panose="02010600030101010101" pitchFamily="2" charset="-122"/>
                <a:sym typeface="+mn-ea"/>
              </a:rPr>
              <a:t>3. </a:t>
            </a:r>
            <a:r>
              <a:rPr lang="zh-CN" altLang="en-US" sz="2400" b="1">
                <a:solidFill>
                  <a:schemeClr val="bg2"/>
                </a:solidFill>
                <a:latin typeface="宋体" panose="02010600030101010101" pitchFamily="2" charset="-122"/>
                <a:sym typeface="+mn-ea"/>
              </a:rPr>
              <a:t>贫血</a:t>
            </a:r>
            <a:endParaRPr lang="zh-CN" altLang="en-US" sz="2400" b="1">
              <a:solidFill>
                <a:schemeClr val="bg2"/>
              </a:solidFill>
              <a:latin typeface="宋体" panose="02010600030101010101" pitchFamily="2" charset="-122"/>
              <a:sym typeface="+mn-ea"/>
            </a:endParaRPr>
          </a:p>
        </p:txBody>
      </p:sp>
      <p:sp>
        <p:nvSpPr>
          <p:cNvPr id="124934" name="文本框 3"/>
          <p:cNvSpPr txBox="1">
            <a:spLocks noChangeArrowheads="1"/>
          </p:cNvSpPr>
          <p:nvPr/>
        </p:nvSpPr>
        <p:spPr bwMode="auto">
          <a:xfrm>
            <a:off x="455613" y="1627188"/>
            <a:ext cx="11363325" cy="1006475"/>
          </a:xfrm>
          <a:prstGeom prst="rect">
            <a:avLst/>
          </a:prstGeom>
          <a:noFill/>
          <a:ln w="9525">
            <a:noFill/>
            <a:miter lim="800000"/>
          </a:ln>
        </p:spPr>
        <p:txBody>
          <a:bodyPr>
            <a:spAutoFit/>
          </a:bodyPr>
          <a:lstStyle/>
          <a:p>
            <a:r>
              <a:rPr lang="zh-CN" altLang="en-US" sz="2000">
                <a:solidFill>
                  <a:schemeClr val="bg2"/>
                </a:solidFill>
                <a:latin typeface="宋体" panose="02010600030101010101" pitchFamily="2" charset="-122"/>
              </a:rPr>
              <a:t>    贫血是指人体外周血红细胞容量减少，低于正常范围下限的一种常见的临床症状。关于婴幼儿贫血的国内标准是：</a:t>
            </a:r>
            <a:r>
              <a:rPr lang="zh-CN" altLang="en-US" sz="2000">
                <a:solidFill>
                  <a:srgbClr val="E00202"/>
                </a:solidFill>
                <a:latin typeface="宋体" panose="02010600030101010101" pitchFamily="2" charset="-122"/>
              </a:rPr>
              <a:t>出生 </a:t>
            </a:r>
            <a:r>
              <a:rPr lang="en-US" altLang="zh-CN" sz="2000">
                <a:solidFill>
                  <a:srgbClr val="E00202"/>
                </a:solidFill>
                <a:latin typeface="宋体" panose="02010600030101010101" pitchFamily="2" charset="-122"/>
              </a:rPr>
              <a:t>10 </a:t>
            </a:r>
            <a:r>
              <a:rPr lang="zh-CN" altLang="en-US" sz="2000">
                <a:solidFill>
                  <a:srgbClr val="E00202"/>
                </a:solidFill>
                <a:latin typeface="宋体" panose="02010600030101010101" pitchFamily="2" charset="-122"/>
              </a:rPr>
              <a:t>天内的新生儿血红蛋白 </a:t>
            </a:r>
            <a:r>
              <a:rPr lang="en-US" altLang="zh-CN" sz="2000">
                <a:solidFill>
                  <a:srgbClr val="E00202"/>
                </a:solidFill>
                <a:latin typeface="宋体" panose="02010600030101010101" pitchFamily="2" charset="-122"/>
              </a:rPr>
              <a:t>Hb &lt; 145 g/L</a:t>
            </a:r>
            <a:r>
              <a:rPr lang="zh-CN" altLang="en-US" sz="2000">
                <a:solidFill>
                  <a:srgbClr val="E00202"/>
                </a:solidFill>
                <a:latin typeface="宋体" panose="02010600030101010101" pitchFamily="2" charset="-122"/>
              </a:rPr>
              <a:t>，</a:t>
            </a:r>
            <a:r>
              <a:rPr lang="en-US" altLang="zh-CN" sz="2000">
                <a:solidFill>
                  <a:srgbClr val="E00202"/>
                </a:solidFill>
                <a:latin typeface="宋体" panose="02010600030101010101" pitchFamily="2" charset="-122"/>
              </a:rPr>
              <a:t>10 </a:t>
            </a:r>
            <a:r>
              <a:rPr lang="zh-CN" altLang="en-US" sz="2000">
                <a:solidFill>
                  <a:srgbClr val="E00202"/>
                </a:solidFill>
                <a:latin typeface="宋体" panose="02010600030101010101" pitchFamily="2" charset="-122"/>
              </a:rPr>
              <a:t>天至 </a:t>
            </a:r>
            <a:r>
              <a:rPr lang="en-US" altLang="zh-CN" sz="2000">
                <a:solidFill>
                  <a:srgbClr val="E00202"/>
                </a:solidFill>
                <a:latin typeface="宋体" panose="02010600030101010101" pitchFamily="2" charset="-122"/>
              </a:rPr>
              <a:t>3 </a:t>
            </a:r>
            <a:r>
              <a:rPr lang="zh-CN" altLang="en-US" sz="2000">
                <a:solidFill>
                  <a:srgbClr val="E00202"/>
                </a:solidFill>
                <a:latin typeface="宋体" panose="02010600030101010101" pitchFamily="2" charset="-122"/>
              </a:rPr>
              <a:t>个月的婴儿 </a:t>
            </a:r>
            <a:r>
              <a:rPr lang="en-US" altLang="zh-CN" sz="2000">
                <a:solidFill>
                  <a:srgbClr val="E00202"/>
                </a:solidFill>
                <a:latin typeface="宋体" panose="02010600030101010101" pitchFamily="2" charset="-122"/>
              </a:rPr>
              <a:t>Hb &lt; 100 g/L</a:t>
            </a:r>
            <a:r>
              <a:rPr lang="zh-CN" altLang="en-US" sz="2000">
                <a:solidFill>
                  <a:srgbClr val="E00202"/>
                </a:solidFill>
                <a:latin typeface="宋体" panose="02010600030101010101" pitchFamily="2" charset="-122"/>
              </a:rPr>
              <a:t>， </a:t>
            </a:r>
            <a:r>
              <a:rPr lang="en-US" altLang="zh-CN" sz="2000">
                <a:solidFill>
                  <a:srgbClr val="E00202"/>
                </a:solidFill>
                <a:latin typeface="宋体" panose="02010600030101010101" pitchFamily="2" charset="-122"/>
              </a:rPr>
              <a:t>3 </a:t>
            </a:r>
            <a:r>
              <a:rPr lang="zh-CN" altLang="en-US" sz="2000">
                <a:solidFill>
                  <a:srgbClr val="E00202"/>
                </a:solidFill>
                <a:latin typeface="宋体" panose="02010600030101010101" pitchFamily="2" charset="-122"/>
              </a:rPr>
              <a:t>个月至不满 </a:t>
            </a:r>
            <a:r>
              <a:rPr lang="en-US" altLang="zh-CN" sz="2000">
                <a:solidFill>
                  <a:srgbClr val="E00202"/>
                </a:solidFill>
                <a:latin typeface="宋体" panose="02010600030101010101" pitchFamily="2" charset="-122"/>
              </a:rPr>
              <a:t>6 </a:t>
            </a:r>
            <a:r>
              <a:rPr lang="zh-CN" altLang="en-US" sz="2000">
                <a:solidFill>
                  <a:srgbClr val="E00202"/>
                </a:solidFill>
                <a:latin typeface="宋体" panose="02010600030101010101" pitchFamily="2" charset="-122"/>
              </a:rPr>
              <a:t>岁的婴幼儿 </a:t>
            </a:r>
            <a:r>
              <a:rPr lang="en-US" altLang="zh-CN" sz="2000">
                <a:solidFill>
                  <a:srgbClr val="E00202"/>
                </a:solidFill>
                <a:latin typeface="宋体" panose="02010600030101010101" pitchFamily="2" charset="-122"/>
              </a:rPr>
              <a:t>Hb &lt; 110 g/L</a:t>
            </a:r>
            <a:r>
              <a:rPr lang="zh-CN" altLang="en-US" sz="2000">
                <a:solidFill>
                  <a:srgbClr val="E00202"/>
                </a:solidFill>
                <a:latin typeface="宋体" panose="02010600030101010101" pitchFamily="2" charset="-122"/>
              </a:rPr>
              <a:t>，</a:t>
            </a:r>
            <a:r>
              <a:rPr lang="en-US" altLang="zh-CN" sz="2000">
                <a:solidFill>
                  <a:srgbClr val="E00202"/>
                </a:solidFill>
                <a:latin typeface="宋体" panose="02010600030101010101" pitchFamily="2" charset="-122"/>
              </a:rPr>
              <a:t>6 </a:t>
            </a:r>
            <a:r>
              <a:rPr lang="zh-CN" altLang="en-US" sz="2000">
                <a:solidFill>
                  <a:srgbClr val="E00202"/>
                </a:solidFill>
                <a:latin typeface="宋体" panose="02010600030101010101" pitchFamily="2" charset="-122"/>
              </a:rPr>
              <a:t>至 </a:t>
            </a:r>
            <a:r>
              <a:rPr lang="en-US" altLang="zh-CN" sz="2000">
                <a:solidFill>
                  <a:srgbClr val="E00202"/>
                </a:solidFill>
                <a:latin typeface="宋体" panose="02010600030101010101" pitchFamily="2" charset="-122"/>
              </a:rPr>
              <a:t>14 </a:t>
            </a:r>
            <a:r>
              <a:rPr lang="zh-CN" altLang="en-US" sz="2000">
                <a:solidFill>
                  <a:srgbClr val="E00202"/>
                </a:solidFill>
                <a:latin typeface="宋体" panose="02010600030101010101" pitchFamily="2" charset="-122"/>
              </a:rPr>
              <a:t>岁的儿童 </a:t>
            </a:r>
            <a:r>
              <a:rPr lang="en-US" altLang="zh-CN" sz="2000">
                <a:solidFill>
                  <a:srgbClr val="E00202"/>
                </a:solidFill>
                <a:latin typeface="宋体" panose="02010600030101010101" pitchFamily="2" charset="-122"/>
              </a:rPr>
              <a:t>Hb &lt; 120 g/L </a:t>
            </a:r>
            <a:r>
              <a:rPr lang="zh-CN" altLang="en-US" sz="2000">
                <a:solidFill>
                  <a:srgbClr val="E00202"/>
                </a:solidFill>
                <a:latin typeface="宋体" panose="02010600030101010101" pitchFamily="2" charset="-122"/>
              </a:rPr>
              <a:t>为贫血。  </a:t>
            </a:r>
            <a:endParaRPr lang="zh-CN" altLang="en-US" sz="2000">
              <a:solidFill>
                <a:srgbClr val="E00202"/>
              </a:solidFill>
              <a:latin typeface="宋体" panose="02010600030101010101" pitchFamily="2" charset="-122"/>
            </a:endParaRPr>
          </a:p>
        </p:txBody>
      </p:sp>
      <p:sp>
        <p:nvSpPr>
          <p:cNvPr id="124935" name="Rectangle 7"/>
          <p:cNvSpPr>
            <a:spLocks noChangeArrowheads="1"/>
          </p:cNvSpPr>
          <p:nvPr/>
        </p:nvSpPr>
        <p:spPr bwMode="auto">
          <a:xfrm>
            <a:off x="520700" y="2773363"/>
            <a:ext cx="1001713" cy="366712"/>
          </a:xfrm>
          <a:prstGeom prst="rect">
            <a:avLst/>
          </a:prstGeom>
          <a:noFill/>
          <a:ln w="9525">
            <a:noFill/>
            <a:miter lim="800000"/>
          </a:ln>
          <a:effectLst/>
        </p:spPr>
        <p:txBody>
          <a:bodyPr wrap="none" anchor="ctr">
            <a:spAutoFit/>
          </a:bodyPr>
          <a:lstStyle/>
          <a:p>
            <a:r>
              <a:rPr lang="zh-CN" altLang="en-US" b="1">
                <a:solidFill>
                  <a:srgbClr val="2593C5"/>
                </a:solidFill>
              </a:rPr>
              <a:t>● 病因 </a:t>
            </a:r>
            <a:endParaRPr lang="zh-CN" altLang="en-US" b="1">
              <a:solidFill>
                <a:srgbClr val="2593C5"/>
              </a:solidFill>
            </a:endParaRPr>
          </a:p>
        </p:txBody>
      </p:sp>
      <p:sp>
        <p:nvSpPr>
          <p:cNvPr id="124938" name="Rectangle 10"/>
          <p:cNvSpPr>
            <a:spLocks noChangeArrowheads="1"/>
          </p:cNvSpPr>
          <p:nvPr/>
        </p:nvSpPr>
        <p:spPr bwMode="auto">
          <a:xfrm>
            <a:off x="541338" y="3190875"/>
            <a:ext cx="8740775" cy="10064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a:t>
            </a:r>
            <a:r>
              <a:rPr lang="zh-CN" altLang="en-US" sz="2000">
                <a:solidFill>
                  <a:srgbClr val="E00202"/>
                </a:solidFill>
                <a:latin typeface="宋体" panose="02010600030101010101" pitchFamily="2" charset="-122"/>
              </a:rPr>
              <a:t>苍白</a:t>
            </a:r>
            <a:r>
              <a:rPr lang="zh-CN" altLang="en-US" sz="2000">
                <a:solidFill>
                  <a:schemeClr val="bg2"/>
                </a:solidFill>
                <a:latin typeface="宋体" panose="02010600030101010101" pitchFamily="2" charset="-122"/>
              </a:rPr>
              <a:t>是贫血时皮肤、黏膜的主要表现。</a:t>
            </a:r>
            <a:r>
              <a:rPr lang="zh-CN" altLang="en-US" sz="2000">
                <a:solidFill>
                  <a:srgbClr val="E00202"/>
                </a:solidFill>
                <a:latin typeface="宋体" panose="02010600030101010101" pitchFamily="2" charset="-122"/>
              </a:rPr>
              <a:t>头昏、耳鸣、头痛、失眠、多梦、记忆减退、注 意力不集中等，</a:t>
            </a:r>
            <a:r>
              <a:rPr lang="zh-CN" altLang="en-US" sz="2000">
                <a:solidFill>
                  <a:schemeClr val="bg2"/>
                </a:solidFill>
                <a:latin typeface="宋体" panose="02010600030101010101" pitchFamily="2" charset="-122"/>
              </a:rPr>
              <a:t>是贫血缺氧导致神经组织损害所引起的常见症状。婴幼儿贫血时会哭闹不 安、躁动，甚至影响智力发育。 </a:t>
            </a:r>
            <a:endParaRPr lang="zh-CN" altLang="en-US" sz="2000">
              <a:solidFill>
                <a:schemeClr val="bg2"/>
              </a:solidFill>
              <a:latin typeface="宋体" panose="02010600030101010101" pitchFamily="2" charset="-122"/>
            </a:endParaRPr>
          </a:p>
        </p:txBody>
      </p:sp>
      <p:sp>
        <p:nvSpPr>
          <p:cNvPr id="124939" name="Rectangle 11"/>
          <p:cNvSpPr>
            <a:spLocks noChangeArrowheads="1"/>
          </p:cNvSpPr>
          <p:nvPr/>
        </p:nvSpPr>
        <p:spPr bwMode="auto">
          <a:xfrm>
            <a:off x="574675" y="4495800"/>
            <a:ext cx="1462088" cy="366713"/>
          </a:xfrm>
          <a:prstGeom prst="rect">
            <a:avLst/>
          </a:prstGeom>
          <a:noFill/>
          <a:ln w="9525">
            <a:noFill/>
            <a:miter lim="800000"/>
          </a:ln>
          <a:effectLst/>
        </p:spPr>
        <p:txBody>
          <a:bodyPr wrap="none" anchor="ctr">
            <a:spAutoFit/>
          </a:bodyPr>
          <a:lstStyle/>
          <a:p>
            <a:r>
              <a:rPr lang="zh-CN" altLang="en-US" b="1">
                <a:solidFill>
                  <a:srgbClr val="2593C5"/>
                </a:solidFill>
              </a:rPr>
              <a:t>● 防止护理</a:t>
            </a:r>
            <a:r>
              <a:rPr lang="en-US" altLang="zh-CN" b="1">
                <a:solidFill>
                  <a:srgbClr val="2593C5"/>
                </a:solidFill>
              </a:rPr>
              <a:t> </a:t>
            </a:r>
            <a:endParaRPr lang="en-US" altLang="zh-CN" b="1">
              <a:solidFill>
                <a:srgbClr val="2593C5"/>
              </a:solidFill>
            </a:endParaRPr>
          </a:p>
        </p:txBody>
      </p:sp>
      <p:sp>
        <p:nvSpPr>
          <p:cNvPr id="124940" name="Rectangle 12"/>
          <p:cNvSpPr>
            <a:spLocks noChangeArrowheads="1"/>
          </p:cNvSpPr>
          <p:nvPr/>
        </p:nvSpPr>
        <p:spPr bwMode="auto">
          <a:xfrm>
            <a:off x="604838" y="4876800"/>
            <a:ext cx="8597900" cy="16160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培养婴幼儿养成良好的饮食习惯，</a:t>
            </a:r>
            <a:r>
              <a:rPr lang="zh-CN" altLang="en-US" sz="2000">
                <a:solidFill>
                  <a:srgbClr val="E00202"/>
                </a:solidFill>
                <a:latin typeface="宋体" panose="02010600030101010101" pitchFamily="2" charset="-122"/>
              </a:rPr>
              <a:t>鼓励婴幼儿多吃菠菜、瘦猪肉、牛羊肉等含铁丰富的食品，</a:t>
            </a:r>
            <a:r>
              <a:rPr lang="zh-CN" altLang="en-US" sz="2000">
                <a:solidFill>
                  <a:schemeClr val="bg2"/>
                </a:solidFill>
                <a:latin typeface="宋体" panose="02010600030101010101" pitchFamily="2" charset="-122"/>
              </a:rPr>
              <a:t>引导婴幼儿少吃油炸食品和方便面，</a:t>
            </a:r>
            <a:r>
              <a:rPr lang="zh-CN" altLang="en-US" sz="2000">
                <a:solidFill>
                  <a:srgbClr val="E00202"/>
                </a:solidFill>
                <a:latin typeface="宋体" panose="02010600030101010101" pitchFamily="2" charset="-122"/>
              </a:rPr>
              <a:t>多吃蔬菜水果、瘦肉、核桃和花生等坚果类食物</a:t>
            </a:r>
            <a:r>
              <a:rPr lang="zh-CN" altLang="en-US" sz="2000">
                <a:solidFill>
                  <a:schemeClr val="bg2"/>
                </a:solidFill>
                <a:latin typeface="宋体" panose="02010600030101010101" pitchFamily="2" charset="-122"/>
              </a:rPr>
              <a:t>。可给婴儿在两次喂奶中间加菜泥、菜汤、蛋黄、鱼泥、肝泥等含铁多、易消化的食物。 贫血严重的，一定要通过医院的专业医生诊治，确定是否用药。 </a:t>
            </a:r>
            <a:endParaRPr lang="zh-CN" altLang="en-US" sz="2000">
              <a:solidFill>
                <a:schemeClr val="bg2"/>
              </a:solidFill>
              <a:latin typeface="宋体" panose="02010600030101010101" pitchFamily="2" charset="-122"/>
            </a:endParaRPr>
          </a:p>
        </p:txBody>
      </p:sp>
      <p:sp>
        <p:nvSpPr>
          <p:cNvPr id="124943" name="AutoShape 15"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24945" name="AutoShape 17"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24947" name="AutoShape 19"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pic>
        <p:nvPicPr>
          <p:cNvPr id="124948" name="Picture 20"/>
          <p:cNvPicPr>
            <a:picLocks noChangeAspect="1" noChangeArrowheads="1"/>
          </p:cNvPicPr>
          <p:nvPr/>
        </p:nvPicPr>
        <p:blipFill>
          <a:blip r:embed="rId1"/>
          <a:srcRect/>
          <a:stretch>
            <a:fillRect/>
          </a:stretch>
        </p:blipFill>
        <p:spPr bwMode="auto">
          <a:xfrm>
            <a:off x="9194800" y="3708400"/>
            <a:ext cx="2751138" cy="2838450"/>
          </a:xfrm>
          <a:prstGeom prst="rect">
            <a:avLst/>
          </a:prstGeom>
          <a:noFill/>
          <a:ln w="9525">
            <a:noFill/>
            <a:miter lim="800000"/>
            <a:headEnd/>
            <a:tailEnd/>
          </a:ln>
          <a:effectLst/>
        </p:spPr>
      </p:pic>
    </p:spTree>
  </p:cSld>
  <p:clrMapOvr>
    <a:masterClrMapping/>
  </p:clrMapOvr>
  <p:transition spd="slow" advClick="0" advTm="3000">
    <p:rand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29027"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四、五官疾病</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9029" name="文本框 1"/>
          <p:cNvSpPr txBox="1">
            <a:spLocks noChangeArrowheads="1"/>
          </p:cNvSpPr>
          <p:nvPr/>
        </p:nvSpPr>
        <p:spPr bwMode="auto">
          <a:xfrm>
            <a:off x="455613" y="1196975"/>
            <a:ext cx="10537825" cy="457200"/>
          </a:xfrm>
          <a:prstGeom prst="rect">
            <a:avLst/>
          </a:prstGeom>
          <a:noFill/>
          <a:ln w="9525">
            <a:noFill/>
            <a:miter lim="800000"/>
          </a:ln>
        </p:spPr>
        <p:txBody>
          <a:bodyPr>
            <a:spAutoFit/>
          </a:bodyPr>
          <a:lstStyle/>
          <a:p>
            <a:r>
              <a:rPr lang="en-US" altLang="zh-CN" sz="2400" b="1">
                <a:solidFill>
                  <a:schemeClr val="bg2"/>
                </a:solidFill>
                <a:latin typeface="宋体" panose="02010600030101010101" pitchFamily="2" charset="-122"/>
                <a:sym typeface="+mn-ea"/>
              </a:rPr>
              <a:t>1. </a:t>
            </a:r>
            <a:r>
              <a:rPr lang="zh-CN" altLang="en-US" sz="2400" b="1">
                <a:solidFill>
                  <a:schemeClr val="bg2"/>
                </a:solidFill>
                <a:latin typeface="宋体" panose="02010600030101010101" pitchFamily="2" charset="-122"/>
                <a:sym typeface="+mn-ea"/>
              </a:rPr>
              <a:t>龋齿</a:t>
            </a:r>
            <a:endParaRPr lang="zh-CN" altLang="en-US" sz="2400" b="1">
              <a:solidFill>
                <a:schemeClr val="bg2"/>
              </a:solidFill>
              <a:latin typeface="宋体" panose="02010600030101010101" pitchFamily="2" charset="-122"/>
              <a:sym typeface="+mn-ea"/>
            </a:endParaRPr>
          </a:p>
        </p:txBody>
      </p:sp>
      <p:sp>
        <p:nvSpPr>
          <p:cNvPr id="129030" name="文本框 3"/>
          <p:cNvSpPr txBox="1">
            <a:spLocks noChangeArrowheads="1"/>
          </p:cNvSpPr>
          <p:nvPr/>
        </p:nvSpPr>
        <p:spPr bwMode="auto">
          <a:xfrm>
            <a:off x="455613" y="1627188"/>
            <a:ext cx="11363325" cy="1006475"/>
          </a:xfrm>
          <a:prstGeom prst="rect">
            <a:avLst/>
          </a:prstGeom>
          <a:noFill/>
          <a:ln w="9525">
            <a:noFill/>
            <a:miter lim="800000"/>
          </a:ln>
        </p:spPr>
        <p:txBody>
          <a:bodyPr>
            <a:spAutoFit/>
          </a:bodyPr>
          <a:lstStyle/>
          <a:p>
            <a:r>
              <a:rPr lang="zh-CN" altLang="en-US" sz="2000">
                <a:solidFill>
                  <a:schemeClr val="bg2"/>
                </a:solidFill>
                <a:latin typeface="宋体" panose="02010600030101010101" pitchFamily="2" charset="-122"/>
              </a:rPr>
              <a:t>    龋齿，俗称</a:t>
            </a:r>
            <a:r>
              <a:rPr lang="zh-CN" altLang="en-US" sz="2000">
                <a:solidFill>
                  <a:srgbClr val="E00202"/>
                </a:solidFill>
                <a:latin typeface="宋体" panose="02010600030101010101" pitchFamily="2" charset="-122"/>
              </a:rPr>
              <a:t>“蛀牙”。</a:t>
            </a:r>
            <a:r>
              <a:rPr lang="zh-CN" altLang="en-US" sz="2000">
                <a:solidFill>
                  <a:schemeClr val="bg2"/>
                </a:solidFill>
                <a:latin typeface="宋体" panose="02010600030101010101" pitchFamily="2" charset="-122"/>
              </a:rPr>
              <a:t>口腔内通常存在着许多不同类型的</a:t>
            </a:r>
            <a:r>
              <a:rPr lang="zh-CN" altLang="en-US" sz="2000">
                <a:solidFill>
                  <a:srgbClr val="E00202"/>
                </a:solidFill>
                <a:latin typeface="宋体" panose="02010600030101010101" pitchFamily="2" charset="-122"/>
              </a:rPr>
              <a:t>细菌</a:t>
            </a:r>
            <a:r>
              <a:rPr lang="zh-CN" altLang="en-US" sz="2000">
                <a:solidFill>
                  <a:schemeClr val="bg2"/>
                </a:solidFill>
                <a:latin typeface="宋体" panose="02010600030101010101" pitchFamily="2" charset="-122"/>
              </a:rPr>
              <a:t>。这些细菌与唾液、食物残渣等共同形成牙渍。 牙渍上的</a:t>
            </a:r>
            <a:r>
              <a:rPr lang="zh-CN" altLang="en-US" sz="2000">
                <a:solidFill>
                  <a:srgbClr val="E00202"/>
                </a:solidFill>
                <a:latin typeface="宋体" panose="02010600030101010101" pitchFamily="2" charset="-122"/>
              </a:rPr>
              <a:t>细菌会将食物转化成酸性物质</a:t>
            </a:r>
            <a:r>
              <a:rPr lang="zh-CN" altLang="en-US" sz="2000">
                <a:solidFill>
                  <a:schemeClr val="bg2"/>
                </a:solidFill>
                <a:latin typeface="宋体" panose="02010600030101010101" pitchFamily="2" charset="-122"/>
              </a:rPr>
              <a:t>。这些</a:t>
            </a:r>
            <a:r>
              <a:rPr lang="zh-CN" altLang="en-US" sz="2000">
                <a:solidFill>
                  <a:srgbClr val="E00202"/>
                </a:solidFill>
                <a:latin typeface="宋体" panose="02010600030101010101" pitchFamily="2" charset="-122"/>
              </a:rPr>
              <a:t>酸性物质会溶解牙齿表面的矿物质，形成小孔或腐烂</a:t>
            </a:r>
            <a:r>
              <a:rPr lang="zh-CN" altLang="en-US" sz="2000">
                <a:solidFill>
                  <a:schemeClr val="bg2"/>
                </a:solidFill>
                <a:latin typeface="宋体" panose="02010600030101010101" pitchFamily="2" charset="-122"/>
              </a:rPr>
              <a:t>，即为龋齿。 </a:t>
            </a:r>
            <a:endParaRPr lang="zh-CN" altLang="en-US" sz="2000">
              <a:solidFill>
                <a:schemeClr val="bg2"/>
              </a:solidFill>
              <a:latin typeface="宋体" panose="02010600030101010101" pitchFamily="2" charset="-122"/>
            </a:endParaRPr>
          </a:p>
        </p:txBody>
      </p:sp>
      <p:sp>
        <p:nvSpPr>
          <p:cNvPr id="129031" name="Rectangle 7"/>
          <p:cNvSpPr>
            <a:spLocks noChangeArrowheads="1"/>
          </p:cNvSpPr>
          <p:nvPr/>
        </p:nvSpPr>
        <p:spPr bwMode="auto">
          <a:xfrm>
            <a:off x="520700" y="2773363"/>
            <a:ext cx="1001713" cy="366712"/>
          </a:xfrm>
          <a:prstGeom prst="rect">
            <a:avLst/>
          </a:prstGeom>
          <a:noFill/>
          <a:ln w="9525">
            <a:noFill/>
            <a:miter lim="800000"/>
          </a:ln>
          <a:effectLst/>
        </p:spPr>
        <p:txBody>
          <a:bodyPr wrap="none" anchor="ctr">
            <a:spAutoFit/>
          </a:bodyPr>
          <a:lstStyle/>
          <a:p>
            <a:r>
              <a:rPr lang="zh-CN" altLang="en-US" b="1">
                <a:solidFill>
                  <a:srgbClr val="2593C5"/>
                </a:solidFill>
              </a:rPr>
              <a:t>● 病因 </a:t>
            </a:r>
            <a:endParaRPr lang="zh-CN" altLang="en-US" b="1">
              <a:solidFill>
                <a:srgbClr val="2593C5"/>
              </a:solidFill>
            </a:endParaRPr>
          </a:p>
        </p:txBody>
      </p:sp>
      <p:sp>
        <p:nvSpPr>
          <p:cNvPr id="129033" name="Rectangle 9"/>
          <p:cNvSpPr>
            <a:spLocks noChangeArrowheads="1"/>
          </p:cNvSpPr>
          <p:nvPr/>
        </p:nvSpPr>
        <p:spPr bwMode="auto">
          <a:xfrm>
            <a:off x="603250" y="4008438"/>
            <a:ext cx="1001713" cy="366712"/>
          </a:xfrm>
          <a:prstGeom prst="rect">
            <a:avLst/>
          </a:prstGeom>
          <a:noFill/>
          <a:ln w="9525">
            <a:noFill/>
            <a:miter lim="800000"/>
          </a:ln>
          <a:effectLst/>
        </p:spPr>
        <p:txBody>
          <a:bodyPr wrap="none" anchor="ctr">
            <a:spAutoFit/>
          </a:bodyPr>
          <a:lstStyle/>
          <a:p>
            <a:r>
              <a:rPr lang="zh-CN" altLang="en-US" b="1">
                <a:solidFill>
                  <a:srgbClr val="2593C5"/>
                </a:solidFill>
              </a:rPr>
              <a:t>● 症状</a:t>
            </a:r>
            <a:r>
              <a:rPr lang="en-US" altLang="zh-CN" b="1">
                <a:solidFill>
                  <a:srgbClr val="2593C5"/>
                </a:solidFill>
              </a:rPr>
              <a:t> </a:t>
            </a:r>
            <a:endParaRPr lang="en-US" altLang="zh-CN" b="1">
              <a:solidFill>
                <a:srgbClr val="2593C5"/>
              </a:solidFill>
            </a:endParaRPr>
          </a:p>
        </p:txBody>
      </p:sp>
      <p:sp>
        <p:nvSpPr>
          <p:cNvPr id="129035" name="AutoShape 11"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29036" name="AutoShape 12"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29037" name="AutoShape 13"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29032" name="Rectangle 8"/>
          <p:cNvSpPr>
            <a:spLocks noChangeArrowheads="1"/>
          </p:cNvSpPr>
          <p:nvPr/>
        </p:nvSpPr>
        <p:spPr bwMode="auto">
          <a:xfrm>
            <a:off x="541338" y="3200400"/>
            <a:ext cx="11223625" cy="7016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幼儿罹患龋齿的原因包括：</a:t>
            </a:r>
            <a:r>
              <a:rPr lang="zh-CN" altLang="en-US" sz="2000">
                <a:solidFill>
                  <a:srgbClr val="E00202"/>
                </a:solidFill>
                <a:latin typeface="宋体" panose="02010600030101010101" pitchFamily="2" charset="-122"/>
              </a:rPr>
              <a:t>夜间喝奶，不能及时漱口；爱吃糖果等零食</a:t>
            </a:r>
            <a:r>
              <a:rPr lang="zh-CN" altLang="en-US" sz="2000">
                <a:solidFill>
                  <a:schemeClr val="bg2"/>
                </a:solidFill>
                <a:latin typeface="宋体" panose="02010600030101010101" pitchFamily="2" charset="-122"/>
              </a:rPr>
              <a:t>；部分幼儿</a:t>
            </a:r>
            <a:r>
              <a:rPr lang="zh-CN" altLang="en-US" sz="2000">
                <a:solidFill>
                  <a:srgbClr val="E00202"/>
                </a:solidFill>
                <a:latin typeface="宋体" panose="02010600030101010101" pitchFamily="2" charset="-122"/>
              </a:rPr>
              <a:t>偏食严重</a:t>
            </a:r>
            <a:r>
              <a:rPr lang="zh-CN" altLang="en-US" sz="2000">
                <a:solidFill>
                  <a:schemeClr val="bg2"/>
                </a:solidFill>
                <a:latin typeface="宋体" panose="02010600030101010101" pitchFamily="2" charset="-122"/>
              </a:rPr>
              <a:t>；家长对幼儿口腔卫生关注不够，未及时引导其养成良好的卫生习惯。  </a:t>
            </a:r>
            <a:endParaRPr lang="zh-CN" altLang="en-US" sz="2000">
              <a:solidFill>
                <a:schemeClr val="bg2"/>
              </a:solidFill>
              <a:latin typeface="宋体" panose="02010600030101010101" pitchFamily="2" charset="-122"/>
            </a:endParaRPr>
          </a:p>
        </p:txBody>
      </p:sp>
      <p:pic>
        <p:nvPicPr>
          <p:cNvPr id="129040" name="Picture 16"/>
          <p:cNvPicPr>
            <a:picLocks noChangeAspect="1" noChangeArrowheads="1"/>
          </p:cNvPicPr>
          <p:nvPr/>
        </p:nvPicPr>
        <p:blipFill>
          <a:blip r:embed="rId1"/>
          <a:srcRect/>
          <a:stretch>
            <a:fillRect/>
          </a:stretch>
        </p:blipFill>
        <p:spPr bwMode="auto">
          <a:xfrm>
            <a:off x="706438" y="4738688"/>
            <a:ext cx="4333875" cy="1619250"/>
          </a:xfrm>
          <a:prstGeom prst="rect">
            <a:avLst/>
          </a:prstGeom>
          <a:noFill/>
          <a:ln w="9525">
            <a:noFill/>
            <a:miter lim="800000"/>
            <a:headEnd/>
            <a:tailEnd/>
          </a:ln>
          <a:effectLst/>
        </p:spPr>
      </p:pic>
      <p:sp>
        <p:nvSpPr>
          <p:cNvPr id="129041" name="Rectangle 17"/>
          <p:cNvSpPr>
            <a:spLocks noChangeArrowheads="1"/>
          </p:cNvSpPr>
          <p:nvPr/>
        </p:nvSpPr>
        <p:spPr bwMode="auto">
          <a:xfrm>
            <a:off x="5275263" y="4049713"/>
            <a:ext cx="1462087" cy="366712"/>
          </a:xfrm>
          <a:prstGeom prst="rect">
            <a:avLst/>
          </a:prstGeom>
          <a:noFill/>
          <a:ln w="9525">
            <a:noFill/>
            <a:miter lim="800000"/>
          </a:ln>
          <a:effectLst/>
        </p:spPr>
        <p:txBody>
          <a:bodyPr wrap="none" anchor="ctr">
            <a:spAutoFit/>
          </a:bodyPr>
          <a:lstStyle/>
          <a:p>
            <a:r>
              <a:rPr lang="zh-CN" altLang="en-US" b="1">
                <a:solidFill>
                  <a:srgbClr val="2593C5"/>
                </a:solidFill>
              </a:rPr>
              <a:t>● 防治护理</a:t>
            </a:r>
            <a:r>
              <a:rPr lang="en-US" altLang="zh-CN" b="1">
                <a:solidFill>
                  <a:srgbClr val="2593C5"/>
                </a:solidFill>
              </a:rPr>
              <a:t> </a:t>
            </a:r>
            <a:endParaRPr lang="en-US" altLang="zh-CN" b="1">
              <a:solidFill>
                <a:srgbClr val="2593C5"/>
              </a:solidFill>
            </a:endParaRPr>
          </a:p>
        </p:txBody>
      </p:sp>
      <p:sp>
        <p:nvSpPr>
          <p:cNvPr id="129042" name="Rectangle 18"/>
          <p:cNvSpPr>
            <a:spLocks noChangeArrowheads="1"/>
          </p:cNvSpPr>
          <p:nvPr/>
        </p:nvSpPr>
        <p:spPr bwMode="auto">
          <a:xfrm>
            <a:off x="5210175" y="4419600"/>
            <a:ext cx="5435600" cy="22256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①减少口腔内的牙渍和细菌数量，可以预防蛀牙，如饭后漱口、每天刷牙、保证口腔</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及牙齿清洁。</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②平时少吃含糖或淀粉的食物，也能减</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少口腔内的酸性物质。进食之后，口腔</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在数小 时内都会维持在酸性状态，因此</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经常吃零食容易引起龋齿。 </a:t>
            </a:r>
            <a:endParaRPr lang="zh-CN" altLang="en-US" sz="2000">
              <a:solidFill>
                <a:schemeClr val="bg2"/>
              </a:solidFill>
              <a:latin typeface="宋体" panose="02010600030101010101" pitchFamily="2" charset="-122"/>
            </a:endParaRPr>
          </a:p>
        </p:txBody>
      </p:sp>
    </p:spTree>
  </p:cSld>
  <p:clrMapOvr>
    <a:masterClrMapping/>
  </p:clrMapOvr>
  <p:transition spd="slow" advClick="0" advTm="3000">
    <p:rand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31075"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四、五官疾病</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1077" name="文本框 1"/>
          <p:cNvSpPr txBox="1">
            <a:spLocks noChangeArrowheads="1"/>
          </p:cNvSpPr>
          <p:nvPr/>
        </p:nvSpPr>
        <p:spPr bwMode="auto">
          <a:xfrm>
            <a:off x="455613" y="1196975"/>
            <a:ext cx="10537825" cy="457200"/>
          </a:xfrm>
          <a:prstGeom prst="rect">
            <a:avLst/>
          </a:prstGeom>
          <a:noFill/>
          <a:ln w="9525">
            <a:noFill/>
            <a:miter lim="800000"/>
          </a:ln>
        </p:spPr>
        <p:txBody>
          <a:bodyPr>
            <a:spAutoFit/>
          </a:bodyPr>
          <a:lstStyle/>
          <a:p>
            <a:r>
              <a:rPr lang="en-US" altLang="zh-CN" sz="2400" b="1">
                <a:solidFill>
                  <a:schemeClr val="bg2"/>
                </a:solidFill>
                <a:latin typeface="宋体" panose="02010600030101010101" pitchFamily="2" charset="-122"/>
                <a:sym typeface="+mn-ea"/>
              </a:rPr>
              <a:t>2. </a:t>
            </a:r>
            <a:r>
              <a:rPr lang="zh-CN" altLang="en-US" sz="2400" b="1">
                <a:solidFill>
                  <a:schemeClr val="bg2"/>
                </a:solidFill>
                <a:latin typeface="宋体" panose="02010600030101010101" pitchFamily="2" charset="-122"/>
                <a:sym typeface="+mn-ea"/>
              </a:rPr>
              <a:t>中耳炎</a:t>
            </a:r>
            <a:endParaRPr lang="zh-CN" altLang="en-US" sz="2400" b="1">
              <a:solidFill>
                <a:schemeClr val="bg2"/>
              </a:solidFill>
              <a:latin typeface="宋体" panose="02010600030101010101" pitchFamily="2" charset="-122"/>
              <a:sym typeface="+mn-ea"/>
            </a:endParaRPr>
          </a:p>
        </p:txBody>
      </p:sp>
      <p:sp>
        <p:nvSpPr>
          <p:cNvPr id="131078" name="文本框 3"/>
          <p:cNvSpPr txBox="1">
            <a:spLocks noChangeArrowheads="1"/>
          </p:cNvSpPr>
          <p:nvPr/>
        </p:nvSpPr>
        <p:spPr bwMode="auto">
          <a:xfrm>
            <a:off x="455613" y="1627188"/>
            <a:ext cx="11363325" cy="701675"/>
          </a:xfrm>
          <a:prstGeom prst="rect">
            <a:avLst/>
          </a:prstGeom>
          <a:noFill/>
          <a:ln w="9525">
            <a:noFill/>
            <a:miter lim="800000"/>
          </a:ln>
        </p:spPr>
        <p:txBody>
          <a:bodyPr>
            <a:spAutoFit/>
          </a:bodyPr>
          <a:lstStyle/>
          <a:p>
            <a:r>
              <a:rPr lang="zh-CN" altLang="en-US" sz="2000">
                <a:solidFill>
                  <a:schemeClr val="bg2"/>
                </a:solidFill>
                <a:latin typeface="宋体" panose="02010600030101010101" pitchFamily="2" charset="-122"/>
              </a:rPr>
              <a:t>    婴幼儿期是语言发育最快速的阶段，良好的听力对语言发育非常重要。而婴幼儿中耳炎的发病率高，主要是分泌性中耳炎。 </a:t>
            </a:r>
            <a:endParaRPr lang="zh-CN" altLang="en-US" sz="2000">
              <a:solidFill>
                <a:schemeClr val="bg2"/>
              </a:solidFill>
              <a:latin typeface="宋体" panose="02010600030101010101" pitchFamily="2" charset="-122"/>
            </a:endParaRPr>
          </a:p>
        </p:txBody>
      </p:sp>
      <p:sp>
        <p:nvSpPr>
          <p:cNvPr id="131079" name="Rectangle 7"/>
          <p:cNvSpPr>
            <a:spLocks noChangeArrowheads="1"/>
          </p:cNvSpPr>
          <p:nvPr/>
        </p:nvSpPr>
        <p:spPr bwMode="auto">
          <a:xfrm>
            <a:off x="520700" y="2501900"/>
            <a:ext cx="1001713" cy="366713"/>
          </a:xfrm>
          <a:prstGeom prst="rect">
            <a:avLst/>
          </a:prstGeom>
          <a:noFill/>
          <a:ln w="9525">
            <a:noFill/>
            <a:miter lim="800000"/>
          </a:ln>
          <a:effectLst/>
        </p:spPr>
        <p:txBody>
          <a:bodyPr wrap="none" anchor="ctr">
            <a:spAutoFit/>
          </a:bodyPr>
          <a:lstStyle/>
          <a:p>
            <a:r>
              <a:rPr lang="zh-CN" altLang="en-US" b="1">
                <a:solidFill>
                  <a:srgbClr val="2593C5"/>
                </a:solidFill>
              </a:rPr>
              <a:t>● 病因 </a:t>
            </a:r>
            <a:endParaRPr lang="zh-CN" altLang="en-US" b="1">
              <a:solidFill>
                <a:srgbClr val="2593C5"/>
              </a:solidFill>
            </a:endParaRPr>
          </a:p>
        </p:txBody>
      </p:sp>
      <p:sp>
        <p:nvSpPr>
          <p:cNvPr id="131081" name="AutoShape 9"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31082" name="AutoShape 10"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31083" name="AutoShape 11"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31084" name="Rectangle 12"/>
          <p:cNvSpPr>
            <a:spLocks noChangeArrowheads="1"/>
          </p:cNvSpPr>
          <p:nvPr/>
        </p:nvSpPr>
        <p:spPr bwMode="auto">
          <a:xfrm>
            <a:off x="382588" y="2881313"/>
            <a:ext cx="7043737" cy="31400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咽鼓管是连通中耳鼓室和鼻咽部的重要通道，婴幼儿咽鼓管发育较短，峡部较宽，管腔 相对较大，鼻咽部的炎症极易经此进入中耳腔诱发中耳炎。下列不当方式都会诱发中耳炎：</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 ① 给婴幼儿</a:t>
            </a:r>
            <a:r>
              <a:rPr lang="zh-CN" altLang="en-US" sz="2000">
                <a:solidFill>
                  <a:srgbClr val="E00202"/>
                </a:solidFill>
                <a:latin typeface="宋体" panose="02010600030101010101" pitchFamily="2" charset="-122"/>
              </a:rPr>
              <a:t>洗澡、洗头时</a:t>
            </a:r>
            <a:r>
              <a:rPr lang="zh-CN" altLang="en-US" sz="2000">
                <a:solidFill>
                  <a:schemeClr val="bg2"/>
                </a:solidFill>
                <a:latin typeface="宋体" panose="02010600030101010101" pitchFamily="2" charset="-122"/>
              </a:rPr>
              <a:t>，因婴幼儿不配合导致污水流入耳朵内发生感染。</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 ② </a:t>
            </a:r>
            <a:r>
              <a:rPr lang="zh-CN" altLang="en-US" sz="2000">
                <a:solidFill>
                  <a:srgbClr val="E00202"/>
                </a:solidFill>
                <a:latin typeface="宋体" panose="02010600030101010101" pitchFamily="2" charset="-122"/>
              </a:rPr>
              <a:t>喂奶过急或奶嘴上的孔</a:t>
            </a:r>
            <a:r>
              <a:rPr lang="zh-CN" altLang="en-US" sz="2000">
                <a:solidFill>
                  <a:schemeClr val="bg2"/>
                </a:solidFill>
                <a:latin typeface="宋体" panose="02010600030101010101" pitchFamily="2" charset="-122"/>
              </a:rPr>
              <a:t>较大，使流入婴幼儿口内的奶太快或太多，婴幼儿来不及吞 咽而引起呛咳，导致乳汁进入中耳发生感染。</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 ③ 家长给</a:t>
            </a:r>
            <a:r>
              <a:rPr lang="zh-CN" altLang="en-US" sz="2000">
                <a:solidFill>
                  <a:srgbClr val="E00202"/>
                </a:solidFill>
                <a:latin typeface="宋体" panose="02010600030101010101" pitchFamily="2" charset="-122"/>
              </a:rPr>
              <a:t>婴幼儿挖耳朵</a:t>
            </a:r>
            <a:r>
              <a:rPr lang="zh-CN" altLang="en-US" sz="2000">
                <a:solidFill>
                  <a:schemeClr val="bg2"/>
                </a:solidFill>
                <a:latin typeface="宋体" panose="02010600030101010101" pitchFamily="2" charset="-122"/>
              </a:rPr>
              <a:t>，不小心刺伤了耳内的皮肤黏膜而引起感染。 </a:t>
            </a:r>
            <a:endParaRPr lang="zh-CN" altLang="en-US" sz="2000">
              <a:solidFill>
                <a:schemeClr val="bg2"/>
              </a:solidFill>
              <a:latin typeface="宋体" panose="02010600030101010101" pitchFamily="2" charset="-122"/>
            </a:endParaRPr>
          </a:p>
        </p:txBody>
      </p:sp>
      <p:pic>
        <p:nvPicPr>
          <p:cNvPr id="131087" name="Picture 15" descr="ecloD1bX7IKAMX9WAABZhoVjoBM382"/>
          <p:cNvPicPr>
            <a:picLocks noChangeAspect="1" noChangeArrowheads="1"/>
          </p:cNvPicPr>
          <p:nvPr/>
        </p:nvPicPr>
        <p:blipFill>
          <a:blip r:embed="rId1"/>
          <a:srcRect/>
          <a:stretch>
            <a:fillRect/>
          </a:stretch>
        </p:blipFill>
        <p:spPr bwMode="auto">
          <a:xfrm>
            <a:off x="7585075" y="2744788"/>
            <a:ext cx="4286250" cy="2762250"/>
          </a:xfrm>
          <a:prstGeom prst="rect">
            <a:avLst/>
          </a:prstGeom>
          <a:noFill/>
        </p:spPr>
      </p:pic>
    </p:spTree>
  </p:cSld>
  <p:clrMapOvr>
    <a:masterClrMapping/>
  </p:clrMapOvr>
  <p:transition spd="slow" advClick="0" advTm="3000">
    <p:rand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33123"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四、五官疾病</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3127" name="Rectangle 7"/>
          <p:cNvSpPr>
            <a:spLocks noChangeArrowheads="1"/>
          </p:cNvSpPr>
          <p:nvPr/>
        </p:nvSpPr>
        <p:spPr bwMode="auto">
          <a:xfrm>
            <a:off x="534988" y="1428750"/>
            <a:ext cx="1001712" cy="366713"/>
          </a:xfrm>
          <a:prstGeom prst="rect">
            <a:avLst/>
          </a:prstGeom>
          <a:noFill/>
          <a:ln w="9525">
            <a:noFill/>
            <a:miter lim="800000"/>
          </a:ln>
          <a:effectLst/>
        </p:spPr>
        <p:txBody>
          <a:bodyPr wrap="none" anchor="ctr">
            <a:spAutoFit/>
          </a:bodyPr>
          <a:lstStyle/>
          <a:p>
            <a:r>
              <a:rPr lang="zh-CN" altLang="en-US" b="1">
                <a:solidFill>
                  <a:srgbClr val="2593C5"/>
                </a:solidFill>
              </a:rPr>
              <a:t>● 症状 </a:t>
            </a:r>
            <a:endParaRPr lang="zh-CN" altLang="en-US" b="1">
              <a:solidFill>
                <a:srgbClr val="2593C5"/>
              </a:solidFill>
            </a:endParaRPr>
          </a:p>
        </p:txBody>
      </p:sp>
      <p:sp>
        <p:nvSpPr>
          <p:cNvPr id="133128" name="AutoShape 8"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33129" name="AutoShape 9"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33130" name="AutoShape 10"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33131" name="Rectangle 11"/>
          <p:cNvSpPr>
            <a:spLocks noChangeArrowheads="1"/>
          </p:cNvSpPr>
          <p:nvPr/>
        </p:nvSpPr>
        <p:spPr bwMode="auto">
          <a:xfrm>
            <a:off x="598488" y="3300413"/>
            <a:ext cx="7696200" cy="31400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① </a:t>
            </a:r>
            <a:r>
              <a:rPr lang="zh-CN" altLang="en-US" sz="2000">
                <a:solidFill>
                  <a:srgbClr val="E00202"/>
                </a:solidFill>
                <a:latin typeface="宋体" panose="02010600030101010101" pitchFamily="2" charset="-122"/>
              </a:rPr>
              <a:t>及时保暖</a:t>
            </a:r>
            <a:r>
              <a:rPr lang="zh-CN" altLang="en-US" sz="2000">
                <a:solidFill>
                  <a:schemeClr val="bg2"/>
                </a:solidFill>
                <a:latin typeface="宋体" panose="02010600030101010101" pitchFamily="2" charset="-122"/>
              </a:rPr>
              <a:t>，避免伤风感冒。患急性鼻炎、急性支气管炎、肺炎或急性传染病，应妥 当治疗，以防止并发耳病。鼻及咽喉慢性病，如鼻窦炎、扁桃体炎、增殖体炎等，也应及时 治疗，减少耳朵受感染的机会。 </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② </a:t>
            </a:r>
            <a:r>
              <a:rPr lang="zh-CN" altLang="en-US" sz="2000">
                <a:solidFill>
                  <a:srgbClr val="E00202"/>
                </a:solidFill>
                <a:latin typeface="宋体" panose="02010600030101010101" pitchFamily="2" charset="-122"/>
              </a:rPr>
              <a:t>纠正给婴幼儿挖耳朵的习惯</a:t>
            </a:r>
            <a:r>
              <a:rPr lang="zh-CN" altLang="en-US" sz="2000">
                <a:solidFill>
                  <a:schemeClr val="bg2"/>
                </a:solidFill>
                <a:latin typeface="宋体" panose="02010600030101010101" pitchFamily="2" charset="-122"/>
              </a:rPr>
              <a:t>。耳垢，又称“耵聍”“耳屎”，是外耳道软骨上的耵 聍腺所分泌的淡黄色黏稠液体，有杀菌、抑制真菌生长、保护外耳道皮肤以及黏附灰尘、小 虫的作用。正常时在外耳道皮肤表面均附有少量耵聍。 </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③ 家长给婴幼儿洗澡时，</a:t>
            </a:r>
            <a:r>
              <a:rPr lang="zh-CN" altLang="en-US" sz="2000">
                <a:solidFill>
                  <a:srgbClr val="E00202"/>
                </a:solidFill>
                <a:latin typeface="宋体" panose="02010600030101010101" pitchFamily="2" charset="-122"/>
              </a:rPr>
              <a:t>可用干净小脱脂棉球塞入其耳道内</a:t>
            </a:r>
            <a:r>
              <a:rPr lang="zh-CN" altLang="en-US" sz="2000">
                <a:solidFill>
                  <a:schemeClr val="bg2"/>
                </a:solidFill>
                <a:latin typeface="宋体" panose="02010600030101010101" pitchFamily="2" charset="-122"/>
              </a:rPr>
              <a:t>，或用手堵住耳朵，以免 污水灌入婴幼儿的耳道。 </a:t>
            </a:r>
            <a:endParaRPr lang="zh-CN" altLang="en-US" sz="2000">
              <a:solidFill>
                <a:schemeClr val="bg2"/>
              </a:solidFill>
              <a:latin typeface="宋体" panose="02010600030101010101" pitchFamily="2" charset="-122"/>
            </a:endParaRPr>
          </a:p>
        </p:txBody>
      </p:sp>
      <p:sp>
        <p:nvSpPr>
          <p:cNvPr id="133133" name="Rectangle 13"/>
          <p:cNvSpPr>
            <a:spLocks noChangeArrowheads="1"/>
          </p:cNvSpPr>
          <p:nvPr/>
        </p:nvSpPr>
        <p:spPr bwMode="auto">
          <a:xfrm>
            <a:off x="463550" y="1838325"/>
            <a:ext cx="10602913" cy="10064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中耳炎的主要症状是</a:t>
            </a:r>
            <a:r>
              <a:rPr lang="zh-CN" altLang="en-US" sz="2000">
                <a:solidFill>
                  <a:srgbClr val="E00202"/>
                </a:solidFill>
                <a:latin typeface="宋体" panose="02010600030101010101" pitchFamily="2" charset="-122"/>
              </a:rPr>
              <a:t>耳闷胀感、听力减退。</a:t>
            </a:r>
            <a:r>
              <a:rPr lang="zh-CN" altLang="en-US" sz="2000">
                <a:solidFill>
                  <a:schemeClr val="bg2"/>
                </a:solidFill>
                <a:latin typeface="宋体" panose="02010600030101010101" pitchFamily="2" charset="-122"/>
              </a:rPr>
              <a:t>婴幼儿患病后耳痛不明显，家长往往在婴幼 儿听力受影响时才能发现，延误治疗，对婴幼儿造成听力损失，甚至影响其语言发育。若不 及时治疗，轻则影响听力，重则可致耳聋。 </a:t>
            </a:r>
            <a:endParaRPr lang="zh-CN" altLang="en-US" sz="2000">
              <a:solidFill>
                <a:schemeClr val="bg2"/>
              </a:solidFill>
              <a:latin typeface="宋体" panose="02010600030101010101" pitchFamily="2" charset="-122"/>
            </a:endParaRPr>
          </a:p>
        </p:txBody>
      </p:sp>
      <p:sp>
        <p:nvSpPr>
          <p:cNvPr id="133134" name="Rectangle 14"/>
          <p:cNvSpPr>
            <a:spLocks noChangeArrowheads="1"/>
          </p:cNvSpPr>
          <p:nvPr/>
        </p:nvSpPr>
        <p:spPr bwMode="auto">
          <a:xfrm>
            <a:off x="503238" y="2979738"/>
            <a:ext cx="1462087" cy="366712"/>
          </a:xfrm>
          <a:prstGeom prst="rect">
            <a:avLst/>
          </a:prstGeom>
          <a:noFill/>
          <a:ln w="9525">
            <a:noFill/>
            <a:miter lim="800000"/>
          </a:ln>
          <a:effectLst/>
        </p:spPr>
        <p:txBody>
          <a:bodyPr wrap="none" anchor="ctr">
            <a:spAutoFit/>
          </a:bodyPr>
          <a:lstStyle/>
          <a:p>
            <a:r>
              <a:rPr lang="zh-CN" altLang="en-US" b="1">
                <a:solidFill>
                  <a:srgbClr val="2593C5"/>
                </a:solidFill>
              </a:rPr>
              <a:t>● 防止护理</a:t>
            </a:r>
            <a:r>
              <a:rPr lang="en-US" altLang="zh-CN" b="1">
                <a:solidFill>
                  <a:srgbClr val="2593C5"/>
                </a:solidFill>
              </a:rPr>
              <a:t> </a:t>
            </a:r>
            <a:endParaRPr lang="en-US" altLang="zh-CN" b="1">
              <a:solidFill>
                <a:srgbClr val="2593C5"/>
              </a:solidFill>
            </a:endParaRPr>
          </a:p>
        </p:txBody>
      </p:sp>
      <p:pic>
        <p:nvPicPr>
          <p:cNvPr id="133136" name="Picture 16" descr="17f39eb0e3544084b37166e607efbd78_th"/>
          <p:cNvPicPr>
            <a:picLocks noChangeAspect="1" noChangeArrowheads="1"/>
          </p:cNvPicPr>
          <p:nvPr/>
        </p:nvPicPr>
        <p:blipFill>
          <a:blip r:embed="rId1"/>
          <a:srcRect/>
          <a:stretch>
            <a:fillRect/>
          </a:stretch>
        </p:blipFill>
        <p:spPr bwMode="auto">
          <a:xfrm>
            <a:off x="8472488" y="3424238"/>
            <a:ext cx="3719512" cy="2700337"/>
          </a:xfrm>
          <a:prstGeom prst="rect">
            <a:avLst/>
          </a:prstGeom>
          <a:noFill/>
        </p:spPr>
      </p:pic>
    </p:spTree>
  </p:cSld>
  <p:clrMapOvr>
    <a:masterClrMapping/>
  </p:clrMapOvr>
  <p:transition spd="slow" advClick="0" advTm="3000">
    <p:rand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35171"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五、皮肤病</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5173" name="文本框 1"/>
          <p:cNvSpPr txBox="1">
            <a:spLocks noChangeArrowheads="1"/>
          </p:cNvSpPr>
          <p:nvPr/>
        </p:nvSpPr>
        <p:spPr bwMode="auto">
          <a:xfrm>
            <a:off x="455613" y="1196975"/>
            <a:ext cx="10537825" cy="457200"/>
          </a:xfrm>
          <a:prstGeom prst="rect">
            <a:avLst/>
          </a:prstGeom>
          <a:noFill/>
          <a:ln w="9525">
            <a:noFill/>
            <a:miter lim="800000"/>
          </a:ln>
        </p:spPr>
        <p:txBody>
          <a:bodyPr>
            <a:spAutoFit/>
          </a:bodyPr>
          <a:lstStyle/>
          <a:p>
            <a:r>
              <a:rPr lang="en-US" altLang="zh-CN" sz="2400" b="1">
                <a:solidFill>
                  <a:schemeClr val="bg2"/>
                </a:solidFill>
                <a:latin typeface="宋体" panose="02010600030101010101" pitchFamily="2" charset="-122"/>
                <a:sym typeface="+mn-ea"/>
              </a:rPr>
              <a:t>1. </a:t>
            </a:r>
            <a:r>
              <a:rPr lang="zh-CN" altLang="en-US" sz="2400" b="1">
                <a:solidFill>
                  <a:schemeClr val="bg2"/>
                </a:solidFill>
                <a:latin typeface="宋体" panose="02010600030101010101" pitchFamily="2" charset="-122"/>
                <a:sym typeface="+mn-ea"/>
              </a:rPr>
              <a:t>湿疹</a:t>
            </a:r>
            <a:endParaRPr lang="zh-CN" altLang="en-US" sz="2400" b="1">
              <a:solidFill>
                <a:schemeClr val="bg2"/>
              </a:solidFill>
              <a:latin typeface="宋体" panose="02010600030101010101" pitchFamily="2" charset="-122"/>
              <a:sym typeface="+mn-ea"/>
            </a:endParaRPr>
          </a:p>
        </p:txBody>
      </p:sp>
      <p:sp>
        <p:nvSpPr>
          <p:cNvPr id="135174" name="文本框 3"/>
          <p:cNvSpPr txBox="1">
            <a:spLocks noChangeArrowheads="1"/>
          </p:cNvSpPr>
          <p:nvPr/>
        </p:nvSpPr>
        <p:spPr bwMode="auto">
          <a:xfrm>
            <a:off x="455613" y="1627188"/>
            <a:ext cx="11363325" cy="701675"/>
          </a:xfrm>
          <a:prstGeom prst="rect">
            <a:avLst/>
          </a:prstGeom>
          <a:noFill/>
          <a:ln w="9525">
            <a:noFill/>
            <a:miter lim="800000"/>
          </a:ln>
        </p:spPr>
        <p:txBody>
          <a:bodyPr>
            <a:spAutoFit/>
          </a:bodyPr>
          <a:lstStyle/>
          <a:p>
            <a:r>
              <a:rPr lang="zh-CN" altLang="en-US" sz="2000">
                <a:solidFill>
                  <a:schemeClr val="bg2"/>
                </a:solidFill>
                <a:latin typeface="宋体" panose="02010600030101010101" pitchFamily="2" charset="-122"/>
              </a:rPr>
              <a:t>    湿疹是一种较为常见的</a:t>
            </a:r>
            <a:r>
              <a:rPr lang="zh-CN" altLang="en-US" sz="2000">
                <a:solidFill>
                  <a:srgbClr val="E00202"/>
                </a:solidFill>
                <a:latin typeface="宋体" panose="02010600030101010101" pitchFamily="2" charset="-122"/>
              </a:rPr>
              <a:t>过敏性皮肤病</a:t>
            </a:r>
            <a:r>
              <a:rPr lang="zh-CN" altLang="en-US" sz="2000">
                <a:solidFill>
                  <a:schemeClr val="bg2"/>
                </a:solidFill>
                <a:latin typeface="宋体" panose="02010600030101010101" pitchFamily="2" charset="-122"/>
              </a:rPr>
              <a:t>，是由多种因素引起的一种具有明显渗出倾向的</a:t>
            </a:r>
            <a:r>
              <a:rPr lang="zh-CN" altLang="en-US" sz="2000">
                <a:solidFill>
                  <a:srgbClr val="E00202"/>
                </a:solidFill>
                <a:latin typeface="宋体" panose="02010600030101010101" pitchFamily="2" charset="-122"/>
              </a:rPr>
              <a:t>皮肤炎症反应</a:t>
            </a:r>
            <a:r>
              <a:rPr lang="zh-CN" altLang="en-US" sz="2000">
                <a:solidFill>
                  <a:schemeClr val="bg2"/>
                </a:solidFill>
                <a:latin typeface="宋体" panose="02010600030101010101" pitchFamily="2" charset="-122"/>
              </a:rPr>
              <a:t>。婴儿湿疹也称“奶癣”。 </a:t>
            </a:r>
            <a:endParaRPr lang="zh-CN" altLang="en-US" sz="2000">
              <a:solidFill>
                <a:schemeClr val="bg2"/>
              </a:solidFill>
              <a:latin typeface="宋体" panose="02010600030101010101" pitchFamily="2" charset="-122"/>
            </a:endParaRPr>
          </a:p>
        </p:txBody>
      </p:sp>
      <p:sp>
        <p:nvSpPr>
          <p:cNvPr id="135175" name="Rectangle 7"/>
          <p:cNvSpPr>
            <a:spLocks noChangeArrowheads="1"/>
          </p:cNvSpPr>
          <p:nvPr/>
        </p:nvSpPr>
        <p:spPr bwMode="auto">
          <a:xfrm>
            <a:off x="520700" y="2416175"/>
            <a:ext cx="1001713" cy="366713"/>
          </a:xfrm>
          <a:prstGeom prst="rect">
            <a:avLst/>
          </a:prstGeom>
          <a:noFill/>
          <a:ln w="9525">
            <a:noFill/>
            <a:miter lim="800000"/>
          </a:ln>
          <a:effectLst/>
        </p:spPr>
        <p:txBody>
          <a:bodyPr wrap="none" anchor="ctr">
            <a:spAutoFit/>
          </a:bodyPr>
          <a:lstStyle/>
          <a:p>
            <a:r>
              <a:rPr lang="zh-CN" altLang="en-US" b="1">
                <a:solidFill>
                  <a:srgbClr val="2593C5"/>
                </a:solidFill>
              </a:rPr>
              <a:t>● 病因 </a:t>
            </a:r>
            <a:endParaRPr lang="zh-CN" altLang="en-US" b="1">
              <a:solidFill>
                <a:srgbClr val="2593C5"/>
              </a:solidFill>
            </a:endParaRPr>
          </a:p>
        </p:txBody>
      </p:sp>
      <p:sp>
        <p:nvSpPr>
          <p:cNvPr id="135176" name="Rectangle 8"/>
          <p:cNvSpPr>
            <a:spLocks noChangeArrowheads="1"/>
          </p:cNvSpPr>
          <p:nvPr/>
        </p:nvSpPr>
        <p:spPr bwMode="auto">
          <a:xfrm>
            <a:off x="541338" y="2757488"/>
            <a:ext cx="11136312" cy="7016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引起婴幼儿湿疹的原因大多是哺乳期的</a:t>
            </a:r>
            <a:r>
              <a:rPr lang="zh-CN" altLang="en-US" sz="2000">
                <a:solidFill>
                  <a:srgbClr val="E00202"/>
                </a:solidFill>
                <a:latin typeface="宋体" panose="02010600030101010101" pitchFamily="2" charset="-122"/>
              </a:rPr>
              <a:t>母亲饮食不当</a:t>
            </a:r>
            <a:r>
              <a:rPr lang="zh-CN" altLang="en-US" sz="2000">
                <a:solidFill>
                  <a:schemeClr val="bg2"/>
                </a:solidFill>
                <a:latin typeface="宋体" panose="02010600030101010101" pitchFamily="2" charset="-122"/>
              </a:rPr>
              <a:t>、</a:t>
            </a:r>
            <a:r>
              <a:rPr lang="zh-CN" altLang="en-US" sz="2000">
                <a:solidFill>
                  <a:srgbClr val="E00202"/>
                </a:solidFill>
                <a:latin typeface="宋体" panose="02010600030101010101" pitchFamily="2" charset="-122"/>
              </a:rPr>
              <a:t>婴幼儿胃肠功能紊乱及易过敏体质</a:t>
            </a:r>
            <a:r>
              <a:rPr lang="zh-CN" altLang="en-US" sz="2000">
                <a:solidFill>
                  <a:schemeClr val="bg2"/>
                </a:solidFill>
                <a:latin typeface="宋体" panose="02010600030101010101" pitchFamily="2" charset="-122"/>
              </a:rPr>
              <a:t>、</a:t>
            </a:r>
            <a:r>
              <a:rPr lang="zh-CN" altLang="en-US" sz="2000">
                <a:solidFill>
                  <a:srgbClr val="E00202"/>
                </a:solidFill>
                <a:latin typeface="宋体" panose="02010600030101010101" pitchFamily="2" charset="-122"/>
              </a:rPr>
              <a:t>外界温、湿度的改变</a:t>
            </a:r>
            <a:r>
              <a:rPr lang="zh-CN" altLang="en-US" sz="2000">
                <a:solidFill>
                  <a:schemeClr val="bg2"/>
                </a:solidFill>
                <a:latin typeface="宋体" panose="02010600030101010101" pitchFamily="2" charset="-122"/>
              </a:rPr>
              <a:t>、</a:t>
            </a:r>
            <a:r>
              <a:rPr lang="zh-CN" altLang="en-US" sz="2000">
                <a:solidFill>
                  <a:srgbClr val="E00202"/>
                </a:solidFill>
                <a:latin typeface="宋体" panose="02010600030101010101" pitchFamily="2" charset="-122"/>
              </a:rPr>
              <a:t>成人对婴幼儿护理不当</a:t>
            </a:r>
            <a:r>
              <a:rPr lang="zh-CN" altLang="en-US" sz="2000">
                <a:solidFill>
                  <a:schemeClr val="bg2"/>
                </a:solidFill>
                <a:latin typeface="宋体" panose="02010600030101010101" pitchFamily="2" charset="-122"/>
              </a:rPr>
              <a:t>。 </a:t>
            </a:r>
            <a:endParaRPr lang="zh-CN" altLang="en-US" sz="2000">
              <a:solidFill>
                <a:schemeClr val="bg2"/>
              </a:solidFill>
              <a:latin typeface="宋体" panose="02010600030101010101" pitchFamily="2" charset="-122"/>
            </a:endParaRPr>
          </a:p>
        </p:txBody>
      </p:sp>
      <p:sp>
        <p:nvSpPr>
          <p:cNvPr id="135177" name="Rectangle 9"/>
          <p:cNvSpPr>
            <a:spLocks noChangeArrowheads="1"/>
          </p:cNvSpPr>
          <p:nvPr/>
        </p:nvSpPr>
        <p:spPr bwMode="auto">
          <a:xfrm>
            <a:off x="574675" y="3552825"/>
            <a:ext cx="1001713" cy="366713"/>
          </a:xfrm>
          <a:prstGeom prst="rect">
            <a:avLst/>
          </a:prstGeom>
          <a:noFill/>
          <a:ln w="9525">
            <a:noFill/>
            <a:miter lim="800000"/>
          </a:ln>
          <a:effectLst/>
        </p:spPr>
        <p:txBody>
          <a:bodyPr wrap="none" anchor="ctr">
            <a:spAutoFit/>
          </a:bodyPr>
          <a:lstStyle/>
          <a:p>
            <a:r>
              <a:rPr lang="zh-CN" altLang="en-US" b="1">
                <a:solidFill>
                  <a:srgbClr val="2593C5"/>
                </a:solidFill>
              </a:rPr>
              <a:t>● 症状</a:t>
            </a:r>
            <a:r>
              <a:rPr lang="en-US" altLang="zh-CN" b="1">
                <a:solidFill>
                  <a:srgbClr val="2593C5"/>
                </a:solidFill>
              </a:rPr>
              <a:t> </a:t>
            </a:r>
            <a:endParaRPr lang="en-US" altLang="zh-CN" b="1">
              <a:solidFill>
                <a:srgbClr val="2593C5"/>
              </a:solidFill>
            </a:endParaRPr>
          </a:p>
        </p:txBody>
      </p:sp>
      <p:sp>
        <p:nvSpPr>
          <p:cNvPr id="135178" name="Rectangle 10"/>
          <p:cNvSpPr>
            <a:spLocks noChangeArrowheads="1"/>
          </p:cNvSpPr>
          <p:nvPr/>
        </p:nvSpPr>
        <p:spPr bwMode="auto">
          <a:xfrm>
            <a:off x="604838" y="3876675"/>
            <a:ext cx="10934700" cy="7016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皮肤出现</a:t>
            </a:r>
            <a:r>
              <a:rPr lang="zh-CN" altLang="en-US" sz="2000">
                <a:solidFill>
                  <a:srgbClr val="E00202"/>
                </a:solidFill>
                <a:latin typeface="宋体" panose="02010600030101010101" pitchFamily="2" charset="-122"/>
              </a:rPr>
              <a:t>红斑或丘疹、水疱，伴有糜烂、渗出及剧烈瘙痒</a:t>
            </a:r>
            <a:r>
              <a:rPr lang="zh-CN" altLang="en-US" sz="2000">
                <a:solidFill>
                  <a:schemeClr val="bg2"/>
                </a:solidFill>
                <a:latin typeface="宋体" panose="02010600030101010101" pitchFamily="2" charset="-122"/>
              </a:rPr>
              <a:t>。湿疹多发于婴幼儿面部，最初为小疹子，后有液体渗出，干燥后结黄痂。</a:t>
            </a:r>
            <a:endParaRPr lang="zh-CN" altLang="en-US" sz="2000">
              <a:solidFill>
                <a:schemeClr val="bg2"/>
              </a:solidFill>
              <a:latin typeface="宋体" panose="02010600030101010101" pitchFamily="2" charset="-122"/>
            </a:endParaRPr>
          </a:p>
        </p:txBody>
      </p:sp>
      <p:sp>
        <p:nvSpPr>
          <p:cNvPr id="135179" name="AutoShape 11"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35180" name="AutoShape 12"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35181" name="AutoShape 13"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35184" name="Rectangle 16"/>
          <p:cNvSpPr>
            <a:spLocks noChangeArrowheads="1"/>
          </p:cNvSpPr>
          <p:nvPr/>
        </p:nvSpPr>
        <p:spPr bwMode="auto">
          <a:xfrm>
            <a:off x="557213" y="4603750"/>
            <a:ext cx="1001712" cy="366713"/>
          </a:xfrm>
          <a:prstGeom prst="rect">
            <a:avLst/>
          </a:prstGeom>
          <a:noFill/>
          <a:ln w="9525">
            <a:noFill/>
            <a:miter lim="800000"/>
          </a:ln>
          <a:effectLst/>
        </p:spPr>
        <p:txBody>
          <a:bodyPr wrap="none" anchor="ctr">
            <a:spAutoFit/>
          </a:bodyPr>
          <a:lstStyle/>
          <a:p>
            <a:r>
              <a:rPr lang="zh-CN" altLang="en-US" b="1">
                <a:solidFill>
                  <a:srgbClr val="2593C5"/>
                </a:solidFill>
              </a:rPr>
              <a:t>● 护理</a:t>
            </a:r>
            <a:r>
              <a:rPr lang="en-US" altLang="zh-CN" b="1">
                <a:solidFill>
                  <a:srgbClr val="2593C5"/>
                </a:solidFill>
              </a:rPr>
              <a:t> </a:t>
            </a:r>
            <a:endParaRPr lang="en-US" altLang="zh-CN" b="1">
              <a:solidFill>
                <a:srgbClr val="2593C5"/>
              </a:solidFill>
            </a:endParaRPr>
          </a:p>
        </p:txBody>
      </p:sp>
      <p:sp>
        <p:nvSpPr>
          <p:cNvPr id="135185" name="Rectangle 17"/>
          <p:cNvSpPr>
            <a:spLocks noChangeArrowheads="1"/>
          </p:cNvSpPr>
          <p:nvPr/>
        </p:nvSpPr>
        <p:spPr bwMode="auto">
          <a:xfrm>
            <a:off x="635000" y="4908550"/>
            <a:ext cx="10575925" cy="19208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①尽量避开过敏原，避免有刺激性的物质接触皮肤，患病期间，不为婴幼儿使用任何化妆品。</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②婴儿衣被不可太厚、太紧，以全棉织品为宜，避免毛线衣等刺激皮肤。 </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③避免用碱性肥皂和过烫的水清洗患处。可用金银花煲水清洗患处，然后涂药。身体、四肢湿疹较重时，采用淋浴，洗后应立即涂药。 </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④定期为婴儿剪指甲，防止皮肤被抓破，引发感染，必要时可用软布包裹双手。 </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⑤哺乳期的母亲忌食辛辣食物，避免食用鱼、虾、蟹等水产品。 </a:t>
            </a:r>
            <a:endParaRPr lang="zh-CN" altLang="en-US" sz="2000">
              <a:solidFill>
                <a:schemeClr val="bg2"/>
              </a:solidFill>
              <a:latin typeface="宋体" panose="02010600030101010101" pitchFamily="2" charset="-122"/>
            </a:endParaRPr>
          </a:p>
        </p:txBody>
      </p:sp>
    </p:spTree>
  </p:cSld>
  <p:clrMapOvr>
    <a:masterClrMapping/>
  </p:clrMapOvr>
  <p:transition spd="slow" advClick="0" advTm="3000">
    <p:rand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37219"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五、皮肤病</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7221" name="文本框 1"/>
          <p:cNvSpPr txBox="1">
            <a:spLocks noChangeArrowheads="1"/>
          </p:cNvSpPr>
          <p:nvPr/>
        </p:nvSpPr>
        <p:spPr bwMode="auto">
          <a:xfrm>
            <a:off x="455613" y="1196975"/>
            <a:ext cx="10537825" cy="457200"/>
          </a:xfrm>
          <a:prstGeom prst="rect">
            <a:avLst/>
          </a:prstGeom>
          <a:noFill/>
          <a:ln w="9525">
            <a:noFill/>
            <a:miter lim="800000"/>
          </a:ln>
        </p:spPr>
        <p:txBody>
          <a:bodyPr>
            <a:spAutoFit/>
          </a:bodyPr>
          <a:lstStyle/>
          <a:p>
            <a:r>
              <a:rPr lang="en-US" altLang="zh-CN" sz="2400" b="1">
                <a:solidFill>
                  <a:schemeClr val="bg2"/>
                </a:solidFill>
                <a:latin typeface="宋体" panose="02010600030101010101" pitchFamily="2" charset="-122"/>
                <a:sym typeface="+mn-ea"/>
              </a:rPr>
              <a:t>2. </a:t>
            </a:r>
            <a:r>
              <a:rPr lang="zh-CN" altLang="en-US" sz="2400" b="1">
                <a:solidFill>
                  <a:schemeClr val="bg2"/>
                </a:solidFill>
                <a:latin typeface="宋体" panose="02010600030101010101" pitchFamily="2" charset="-122"/>
                <a:sym typeface="+mn-ea"/>
              </a:rPr>
              <a:t>痱子</a:t>
            </a:r>
            <a:endParaRPr lang="zh-CN" altLang="en-US" sz="2400" b="1">
              <a:solidFill>
                <a:schemeClr val="bg2"/>
              </a:solidFill>
              <a:latin typeface="宋体" panose="02010600030101010101" pitchFamily="2" charset="-122"/>
              <a:sym typeface="+mn-ea"/>
            </a:endParaRPr>
          </a:p>
        </p:txBody>
      </p:sp>
      <p:sp>
        <p:nvSpPr>
          <p:cNvPr id="137222" name="文本框 3"/>
          <p:cNvSpPr txBox="1">
            <a:spLocks noChangeArrowheads="1"/>
          </p:cNvSpPr>
          <p:nvPr/>
        </p:nvSpPr>
        <p:spPr bwMode="auto">
          <a:xfrm>
            <a:off x="455613" y="1627188"/>
            <a:ext cx="11363325" cy="701675"/>
          </a:xfrm>
          <a:prstGeom prst="rect">
            <a:avLst/>
          </a:prstGeom>
          <a:noFill/>
          <a:ln w="9525">
            <a:noFill/>
            <a:miter lim="800000"/>
          </a:ln>
        </p:spPr>
        <p:txBody>
          <a:bodyPr>
            <a:spAutoFit/>
          </a:bodyPr>
          <a:lstStyle/>
          <a:p>
            <a:r>
              <a:rPr lang="zh-CN" altLang="en-US" sz="2000">
                <a:solidFill>
                  <a:schemeClr val="bg2"/>
                </a:solidFill>
                <a:latin typeface="宋体" panose="02010600030101010101" pitchFamily="2" charset="-122"/>
              </a:rPr>
              <a:t>    痱子是由于在</a:t>
            </a:r>
            <a:r>
              <a:rPr lang="zh-CN" altLang="en-US" sz="2000">
                <a:solidFill>
                  <a:srgbClr val="E00202"/>
                </a:solidFill>
                <a:latin typeface="宋体" panose="02010600030101010101" pitchFamily="2" charset="-122"/>
              </a:rPr>
              <a:t>高温闷热环境</a:t>
            </a:r>
            <a:r>
              <a:rPr lang="zh-CN" altLang="en-US" sz="2000">
                <a:solidFill>
                  <a:schemeClr val="bg2"/>
                </a:solidFill>
                <a:latin typeface="宋体" panose="02010600030101010101" pitchFamily="2" charset="-122"/>
              </a:rPr>
              <a:t>下，</a:t>
            </a:r>
            <a:r>
              <a:rPr lang="zh-CN" altLang="en-US" sz="2000">
                <a:solidFill>
                  <a:srgbClr val="E00202"/>
                </a:solidFill>
                <a:latin typeface="宋体" panose="02010600030101010101" pitchFamily="2" charset="-122"/>
              </a:rPr>
              <a:t>出汗过多</a:t>
            </a:r>
            <a:r>
              <a:rPr lang="zh-CN" altLang="en-US" sz="2000">
                <a:solidFill>
                  <a:schemeClr val="bg2"/>
                </a:solidFill>
                <a:latin typeface="宋体" panose="02010600030101010101" pitchFamily="2" charset="-122"/>
              </a:rPr>
              <a:t>，汗液蒸发不畅，导致</a:t>
            </a:r>
            <a:r>
              <a:rPr lang="zh-CN" altLang="en-US" sz="2000">
                <a:solidFill>
                  <a:srgbClr val="E00202"/>
                </a:solidFill>
                <a:latin typeface="宋体" panose="02010600030101010101" pitchFamily="2" charset="-122"/>
              </a:rPr>
              <a:t>汗管堵塞、破裂，汗液渗入周围组织</a:t>
            </a:r>
            <a:r>
              <a:rPr lang="zh-CN" altLang="en-US" sz="2000">
                <a:solidFill>
                  <a:schemeClr val="bg2"/>
                </a:solidFill>
                <a:latin typeface="宋体" panose="02010600030101010101" pitchFamily="2" charset="-122"/>
              </a:rPr>
              <a:t>而引起。易发于夏季，多见于婴幼儿和长期卧床病人。 </a:t>
            </a:r>
            <a:endParaRPr lang="zh-CN" altLang="en-US" sz="2000">
              <a:solidFill>
                <a:schemeClr val="bg2"/>
              </a:solidFill>
              <a:latin typeface="宋体" panose="02010600030101010101" pitchFamily="2" charset="-122"/>
            </a:endParaRPr>
          </a:p>
        </p:txBody>
      </p:sp>
      <p:sp>
        <p:nvSpPr>
          <p:cNvPr id="137223" name="Rectangle 7"/>
          <p:cNvSpPr>
            <a:spLocks noChangeArrowheads="1"/>
          </p:cNvSpPr>
          <p:nvPr/>
        </p:nvSpPr>
        <p:spPr bwMode="auto">
          <a:xfrm>
            <a:off x="520700" y="2373313"/>
            <a:ext cx="1692275" cy="366712"/>
          </a:xfrm>
          <a:prstGeom prst="rect">
            <a:avLst/>
          </a:prstGeom>
          <a:noFill/>
          <a:ln w="9525">
            <a:noFill/>
            <a:miter lim="800000"/>
          </a:ln>
          <a:effectLst/>
        </p:spPr>
        <p:txBody>
          <a:bodyPr wrap="none" anchor="ctr">
            <a:spAutoFit/>
          </a:bodyPr>
          <a:lstStyle/>
          <a:p>
            <a:r>
              <a:rPr lang="zh-CN" altLang="en-US" b="1">
                <a:solidFill>
                  <a:srgbClr val="2593C5"/>
                </a:solidFill>
              </a:rPr>
              <a:t>● 病因和症状</a:t>
            </a:r>
            <a:r>
              <a:rPr lang="en-US" altLang="zh-CN" b="1">
                <a:solidFill>
                  <a:srgbClr val="2593C5"/>
                </a:solidFill>
              </a:rPr>
              <a:t> </a:t>
            </a:r>
            <a:endParaRPr lang="en-US" altLang="zh-CN" b="1">
              <a:solidFill>
                <a:srgbClr val="2593C5"/>
              </a:solidFill>
            </a:endParaRPr>
          </a:p>
        </p:txBody>
      </p:sp>
      <p:sp>
        <p:nvSpPr>
          <p:cNvPr id="137224" name="Rectangle 8"/>
          <p:cNvSpPr>
            <a:spLocks noChangeArrowheads="1"/>
          </p:cNvSpPr>
          <p:nvPr/>
        </p:nvSpPr>
        <p:spPr bwMode="auto">
          <a:xfrm>
            <a:off x="541338" y="2828925"/>
            <a:ext cx="11317287" cy="7016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夏季</a:t>
            </a:r>
            <a:r>
              <a:rPr lang="zh-CN" altLang="en-US" sz="2000">
                <a:solidFill>
                  <a:srgbClr val="E00202"/>
                </a:solidFill>
                <a:latin typeface="宋体" panose="02010600030101010101" pitchFamily="2" charset="-122"/>
              </a:rPr>
              <a:t>温度高、湿度大</a:t>
            </a:r>
            <a:r>
              <a:rPr lang="zh-CN" altLang="en-US" sz="2000">
                <a:solidFill>
                  <a:schemeClr val="bg2"/>
                </a:solidFill>
                <a:latin typeface="宋体" panose="02010600030101010101" pitchFamily="2" charset="-122"/>
              </a:rPr>
              <a:t>，如果汗腺分泌过多，又蒸发不畅，汗液渗透到毛孔的周围组织， 就会刺激皮肤出现疹子。 </a:t>
            </a:r>
            <a:endParaRPr lang="zh-CN" altLang="en-US" sz="2000">
              <a:solidFill>
                <a:schemeClr val="bg2"/>
              </a:solidFill>
              <a:latin typeface="宋体" panose="02010600030101010101" pitchFamily="2" charset="-122"/>
            </a:endParaRPr>
          </a:p>
        </p:txBody>
      </p:sp>
      <p:sp>
        <p:nvSpPr>
          <p:cNvPr id="137225" name="Rectangle 9"/>
          <p:cNvSpPr>
            <a:spLocks noChangeArrowheads="1"/>
          </p:cNvSpPr>
          <p:nvPr/>
        </p:nvSpPr>
        <p:spPr bwMode="auto">
          <a:xfrm>
            <a:off x="574675" y="3695700"/>
            <a:ext cx="1692275" cy="366713"/>
          </a:xfrm>
          <a:prstGeom prst="rect">
            <a:avLst/>
          </a:prstGeom>
          <a:noFill/>
          <a:ln w="9525">
            <a:noFill/>
            <a:miter lim="800000"/>
          </a:ln>
          <a:effectLst/>
        </p:spPr>
        <p:txBody>
          <a:bodyPr wrap="none" anchor="ctr">
            <a:spAutoFit/>
          </a:bodyPr>
          <a:lstStyle/>
          <a:p>
            <a:r>
              <a:rPr lang="zh-CN" altLang="en-US" b="1">
                <a:solidFill>
                  <a:srgbClr val="2593C5"/>
                </a:solidFill>
              </a:rPr>
              <a:t>● 防治和护理</a:t>
            </a:r>
            <a:r>
              <a:rPr lang="en-US" altLang="zh-CN" b="1">
                <a:solidFill>
                  <a:srgbClr val="2593C5"/>
                </a:solidFill>
              </a:rPr>
              <a:t> </a:t>
            </a:r>
            <a:endParaRPr lang="en-US" altLang="zh-CN" b="1">
              <a:solidFill>
                <a:srgbClr val="2593C5"/>
              </a:solidFill>
            </a:endParaRPr>
          </a:p>
        </p:txBody>
      </p:sp>
      <p:sp>
        <p:nvSpPr>
          <p:cNvPr id="137226" name="Rectangle 10"/>
          <p:cNvSpPr>
            <a:spLocks noChangeArrowheads="1"/>
          </p:cNvSpPr>
          <p:nvPr/>
        </p:nvSpPr>
        <p:spPr bwMode="auto">
          <a:xfrm>
            <a:off x="604838" y="4144963"/>
            <a:ext cx="8408987" cy="2225675"/>
          </a:xfrm>
          <a:prstGeom prst="rect">
            <a:avLst/>
          </a:prstGeom>
          <a:noFill/>
          <a:ln w="9525">
            <a:noFill/>
            <a:miter lim="800000"/>
          </a:ln>
          <a:effectLst/>
        </p:spPr>
        <p:txBody>
          <a:bodyPr anchor="ctr">
            <a:spAutoFit/>
          </a:bodyPr>
          <a:lstStyle/>
          <a:p>
            <a:r>
              <a:rPr lang="en-US" altLang="zh-CN" sz="2000">
                <a:solidFill>
                  <a:schemeClr val="bg2"/>
                </a:solidFill>
                <a:latin typeface="宋体" panose="02010600030101010101" pitchFamily="2" charset="-122"/>
              </a:rPr>
              <a:t>① </a:t>
            </a:r>
            <a:r>
              <a:rPr lang="zh-CN" altLang="en-US" sz="2000">
                <a:solidFill>
                  <a:schemeClr val="bg2"/>
                </a:solidFill>
                <a:latin typeface="宋体" panose="02010600030101010101" pitchFamily="2" charset="-122"/>
              </a:rPr>
              <a:t>应避免皮肤表面长时间有汗液，夏天剪短发、穿宽松透气的衣物、及时清除婴幼儿 身上的汗渍（带幼儿玩耍时可准备毛巾及时为幼儿擦汗）。</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② 注意皮肤卫生，勤洗澡、勤换衣服。洗完澡要及时擦干，然后涂适量爽身粉或痱子粉。</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③ 不要在烈日下嬉戏，饮食不要过饱，少吃糖和高脂肪的食物。 </a:t>
            </a:r>
            <a:endParaRPr lang="zh-CN" altLang="en-US" sz="2000">
              <a:solidFill>
                <a:schemeClr val="bg2"/>
              </a:solidFill>
              <a:latin typeface="宋体" panose="02010600030101010101" pitchFamily="2" charset="-122"/>
            </a:endParaRPr>
          </a:p>
          <a:p>
            <a:r>
              <a:rPr lang="zh-CN" altLang="en-US" sz="2000">
                <a:solidFill>
                  <a:srgbClr val="E00202"/>
                </a:solidFill>
                <a:latin typeface="宋体" panose="02010600030101010101" pitchFamily="2" charset="-122"/>
              </a:rPr>
              <a:t>注意：</a:t>
            </a:r>
            <a:r>
              <a:rPr lang="zh-CN" altLang="en-US" sz="2000">
                <a:solidFill>
                  <a:schemeClr val="bg2"/>
                </a:solidFill>
                <a:latin typeface="宋体" panose="02010600030101010101" pitchFamily="2" charset="-122"/>
              </a:rPr>
              <a:t>幼儿活动后切勿立刻冲凉水澡，否则会使皮肤毛细血管骤然收缩，汗腺孔闭塞，汗 液排泄不畅，加重痱子。 </a:t>
            </a:r>
            <a:endParaRPr lang="zh-CN" altLang="en-US" sz="2000">
              <a:solidFill>
                <a:schemeClr val="bg2"/>
              </a:solidFill>
              <a:latin typeface="宋体" panose="02010600030101010101" pitchFamily="2" charset="-122"/>
            </a:endParaRPr>
          </a:p>
        </p:txBody>
      </p:sp>
      <p:sp>
        <p:nvSpPr>
          <p:cNvPr id="137227" name="AutoShape 11"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37228" name="AutoShape 12"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37229" name="AutoShape 13"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pic>
        <p:nvPicPr>
          <p:cNvPr id="137232" name="Picture 16" descr="201706201405001547"/>
          <p:cNvPicPr>
            <a:picLocks noChangeAspect="1" noChangeArrowheads="1"/>
          </p:cNvPicPr>
          <p:nvPr/>
        </p:nvPicPr>
        <p:blipFill>
          <a:blip r:embed="rId1"/>
          <a:srcRect/>
          <a:stretch>
            <a:fillRect/>
          </a:stretch>
        </p:blipFill>
        <p:spPr bwMode="auto">
          <a:xfrm>
            <a:off x="8872538" y="4027488"/>
            <a:ext cx="3319462" cy="2384425"/>
          </a:xfrm>
          <a:prstGeom prst="rect">
            <a:avLst/>
          </a:prstGeom>
          <a:noFill/>
        </p:spPr>
      </p:pic>
    </p:spTree>
  </p:cSld>
  <p:clrMapOvr>
    <a:masterClrMapping/>
  </p:clrMapOvr>
  <p:transition spd="slow" advClick="0" advTm="3000">
    <p:random/>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39267"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五、皮肤病</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9269" name="文本框 1"/>
          <p:cNvSpPr txBox="1">
            <a:spLocks noChangeArrowheads="1"/>
          </p:cNvSpPr>
          <p:nvPr/>
        </p:nvSpPr>
        <p:spPr bwMode="auto">
          <a:xfrm>
            <a:off x="455613" y="1196975"/>
            <a:ext cx="10537825" cy="457200"/>
          </a:xfrm>
          <a:prstGeom prst="rect">
            <a:avLst/>
          </a:prstGeom>
          <a:noFill/>
          <a:ln w="9525">
            <a:noFill/>
            <a:miter lim="800000"/>
          </a:ln>
        </p:spPr>
        <p:txBody>
          <a:bodyPr>
            <a:spAutoFit/>
          </a:bodyPr>
          <a:lstStyle/>
          <a:p>
            <a:r>
              <a:rPr lang="en-US" altLang="zh-CN" sz="2400" b="1">
                <a:solidFill>
                  <a:schemeClr val="bg2"/>
                </a:solidFill>
                <a:latin typeface="宋体" panose="02010600030101010101" pitchFamily="2" charset="-122"/>
                <a:sym typeface="+mn-ea"/>
              </a:rPr>
              <a:t>3. </a:t>
            </a:r>
            <a:r>
              <a:rPr lang="zh-CN" altLang="en-US" sz="2400" b="1">
                <a:solidFill>
                  <a:schemeClr val="bg2"/>
                </a:solidFill>
                <a:latin typeface="宋体" panose="02010600030101010101" pitchFamily="2" charset="-122"/>
                <a:sym typeface="+mn-ea"/>
              </a:rPr>
              <a:t>荨麻疹</a:t>
            </a:r>
            <a:endParaRPr lang="zh-CN" altLang="en-US" sz="2400" b="1">
              <a:solidFill>
                <a:schemeClr val="bg2"/>
              </a:solidFill>
              <a:latin typeface="宋体" panose="02010600030101010101" pitchFamily="2" charset="-122"/>
              <a:sym typeface="+mn-ea"/>
            </a:endParaRPr>
          </a:p>
        </p:txBody>
      </p:sp>
      <p:sp>
        <p:nvSpPr>
          <p:cNvPr id="139270" name="文本框 3"/>
          <p:cNvSpPr txBox="1">
            <a:spLocks noChangeArrowheads="1"/>
          </p:cNvSpPr>
          <p:nvPr/>
        </p:nvSpPr>
        <p:spPr bwMode="auto">
          <a:xfrm>
            <a:off x="455613" y="1627188"/>
            <a:ext cx="11363325" cy="701675"/>
          </a:xfrm>
          <a:prstGeom prst="rect">
            <a:avLst/>
          </a:prstGeom>
          <a:noFill/>
          <a:ln w="9525">
            <a:noFill/>
            <a:miter lim="800000"/>
          </a:ln>
        </p:spPr>
        <p:txBody>
          <a:bodyPr>
            <a:spAutoFit/>
          </a:bodyPr>
          <a:lstStyle/>
          <a:p>
            <a:r>
              <a:rPr lang="zh-CN" altLang="en-US" sz="2000">
                <a:solidFill>
                  <a:schemeClr val="bg2"/>
                </a:solidFill>
                <a:latin typeface="宋体" panose="02010600030101010101" pitchFamily="2" charset="-122"/>
              </a:rPr>
              <a:t>    荨麻疹是皮肤科的常见病，是由于由</a:t>
            </a:r>
            <a:r>
              <a:rPr lang="zh-CN" altLang="en-US" sz="2000">
                <a:solidFill>
                  <a:srgbClr val="E00202"/>
                </a:solidFill>
                <a:latin typeface="宋体" panose="02010600030101010101" pitchFamily="2" charset="-122"/>
              </a:rPr>
              <a:t>皮肤、黏膜小血管扩张和通透性增加</a:t>
            </a:r>
            <a:r>
              <a:rPr lang="zh-CN" altLang="en-US" sz="2000">
                <a:solidFill>
                  <a:schemeClr val="bg2"/>
                </a:solidFill>
                <a:latin typeface="宋体" panose="02010600030101010101" pitchFamily="2" charset="-122"/>
              </a:rPr>
              <a:t>而导致的一种</a:t>
            </a:r>
            <a:r>
              <a:rPr lang="zh-CN" altLang="en-US" sz="2000">
                <a:solidFill>
                  <a:srgbClr val="E00202"/>
                </a:solidFill>
                <a:latin typeface="宋体" panose="02010600030101010101" pitchFamily="2" charset="-122"/>
              </a:rPr>
              <a:t>局限性水肿反应</a:t>
            </a:r>
            <a:r>
              <a:rPr lang="zh-CN" altLang="en-US" sz="2000">
                <a:solidFill>
                  <a:schemeClr val="bg2"/>
                </a:solidFill>
                <a:latin typeface="宋体" panose="02010600030101010101" pitchFamily="2" charset="-122"/>
              </a:rPr>
              <a:t>，俗称“风疙瘩”。全球有近 </a:t>
            </a:r>
            <a:r>
              <a:rPr lang="en-US" altLang="zh-CN" sz="2000">
                <a:solidFill>
                  <a:schemeClr val="bg2"/>
                </a:solidFill>
                <a:latin typeface="宋体" panose="02010600030101010101" pitchFamily="2" charset="-122"/>
              </a:rPr>
              <a:t>1/5 </a:t>
            </a:r>
            <a:r>
              <a:rPr lang="zh-CN" altLang="en-US" sz="2000">
                <a:solidFill>
                  <a:schemeClr val="bg2"/>
                </a:solidFill>
                <a:latin typeface="宋体" panose="02010600030101010101" pitchFamily="2" charset="-122"/>
              </a:rPr>
              <a:t>的人患过此病，又称“皮肤科第一病”。 </a:t>
            </a:r>
            <a:endParaRPr lang="zh-CN" altLang="en-US" sz="2000">
              <a:solidFill>
                <a:schemeClr val="bg2"/>
              </a:solidFill>
              <a:latin typeface="宋体" panose="02010600030101010101" pitchFamily="2" charset="-122"/>
            </a:endParaRPr>
          </a:p>
        </p:txBody>
      </p:sp>
      <p:sp>
        <p:nvSpPr>
          <p:cNvPr id="139271" name="Rectangle 7"/>
          <p:cNvSpPr>
            <a:spLocks noChangeArrowheads="1"/>
          </p:cNvSpPr>
          <p:nvPr/>
        </p:nvSpPr>
        <p:spPr bwMode="auto">
          <a:xfrm>
            <a:off x="520700" y="2373313"/>
            <a:ext cx="1001713" cy="366712"/>
          </a:xfrm>
          <a:prstGeom prst="rect">
            <a:avLst/>
          </a:prstGeom>
          <a:noFill/>
          <a:ln w="9525">
            <a:noFill/>
            <a:miter lim="800000"/>
          </a:ln>
          <a:effectLst/>
        </p:spPr>
        <p:txBody>
          <a:bodyPr wrap="none" anchor="ctr">
            <a:spAutoFit/>
          </a:bodyPr>
          <a:lstStyle/>
          <a:p>
            <a:r>
              <a:rPr lang="zh-CN" altLang="en-US" b="1">
                <a:solidFill>
                  <a:srgbClr val="2593C5"/>
                </a:solidFill>
              </a:rPr>
              <a:t>● 病因</a:t>
            </a:r>
            <a:r>
              <a:rPr lang="en-US" altLang="zh-CN" b="1">
                <a:solidFill>
                  <a:srgbClr val="2593C5"/>
                </a:solidFill>
              </a:rPr>
              <a:t> </a:t>
            </a:r>
            <a:endParaRPr lang="en-US" altLang="zh-CN" b="1">
              <a:solidFill>
                <a:srgbClr val="2593C5"/>
              </a:solidFill>
            </a:endParaRPr>
          </a:p>
        </p:txBody>
      </p:sp>
      <p:sp>
        <p:nvSpPr>
          <p:cNvPr id="139272" name="Rectangle 8"/>
          <p:cNvSpPr>
            <a:spLocks noChangeArrowheads="1"/>
          </p:cNvSpPr>
          <p:nvPr/>
        </p:nvSpPr>
        <p:spPr bwMode="auto">
          <a:xfrm>
            <a:off x="425450" y="2820988"/>
            <a:ext cx="11317288" cy="10064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荨麻疹的发病机制较为复杂，至今尚未完全清楚。</a:t>
            </a:r>
            <a:r>
              <a:rPr lang="zh-CN" altLang="en-US" sz="2000">
                <a:solidFill>
                  <a:srgbClr val="E00202"/>
                </a:solidFill>
                <a:latin typeface="宋体" panose="02010600030101010101" pitchFamily="2" charset="-122"/>
              </a:rPr>
              <a:t>药物、食物、吸入物、感染、病菌病 毒、物理刺激、昆虫叮咬等因素均可诱发</a:t>
            </a:r>
            <a:r>
              <a:rPr lang="zh-CN" altLang="en-US" sz="2000">
                <a:solidFill>
                  <a:schemeClr val="bg2"/>
                </a:solidFill>
                <a:latin typeface="宋体" panose="02010600030101010101" pitchFamily="2" charset="-122"/>
              </a:rPr>
              <a:t>。对于急性荨麻疹，经过治疗或脱离诱因后的数日或</a:t>
            </a:r>
            <a:r>
              <a:rPr lang="en-US" altLang="zh-CN" sz="2000">
                <a:solidFill>
                  <a:schemeClr val="bg2"/>
                </a:solidFill>
                <a:latin typeface="宋体" panose="02010600030101010101" pitchFamily="2" charset="-122"/>
              </a:rPr>
              <a:t>1</a:t>
            </a:r>
            <a:r>
              <a:rPr lang="zh-CN" altLang="en-US" sz="2000">
                <a:solidFill>
                  <a:schemeClr val="bg2"/>
                </a:solidFill>
                <a:latin typeface="宋体" panose="02010600030101010101" pitchFamily="2" charset="-122"/>
              </a:rPr>
              <a:t>～</a:t>
            </a:r>
            <a:r>
              <a:rPr lang="en-US" altLang="zh-CN" sz="2000">
                <a:solidFill>
                  <a:schemeClr val="bg2"/>
                </a:solidFill>
                <a:latin typeface="宋体" panose="02010600030101010101" pitchFamily="2" charset="-122"/>
              </a:rPr>
              <a:t>2 </a:t>
            </a:r>
            <a:r>
              <a:rPr lang="zh-CN" altLang="en-US" sz="2000">
                <a:solidFill>
                  <a:schemeClr val="bg2"/>
                </a:solidFill>
                <a:latin typeface="宋体" panose="02010600030101010101" pitchFamily="2" charset="-122"/>
              </a:rPr>
              <a:t>周即可痊愈，而慢性顽固性荨麻疹，往往因诱因难找而导致治疗效果不理想。 </a:t>
            </a:r>
            <a:endParaRPr lang="zh-CN" altLang="en-US" sz="2000">
              <a:solidFill>
                <a:schemeClr val="bg2"/>
              </a:solidFill>
              <a:latin typeface="宋体" panose="02010600030101010101" pitchFamily="2" charset="-122"/>
            </a:endParaRPr>
          </a:p>
        </p:txBody>
      </p:sp>
      <p:sp>
        <p:nvSpPr>
          <p:cNvPr id="139273" name="Rectangle 9"/>
          <p:cNvSpPr>
            <a:spLocks noChangeArrowheads="1"/>
          </p:cNvSpPr>
          <p:nvPr/>
        </p:nvSpPr>
        <p:spPr bwMode="auto">
          <a:xfrm>
            <a:off x="574675" y="4014788"/>
            <a:ext cx="1001713" cy="366712"/>
          </a:xfrm>
          <a:prstGeom prst="rect">
            <a:avLst/>
          </a:prstGeom>
          <a:noFill/>
          <a:ln w="9525">
            <a:noFill/>
            <a:miter lim="800000"/>
          </a:ln>
          <a:effectLst/>
        </p:spPr>
        <p:txBody>
          <a:bodyPr wrap="none" anchor="ctr">
            <a:spAutoFit/>
          </a:bodyPr>
          <a:lstStyle/>
          <a:p>
            <a:r>
              <a:rPr lang="zh-CN" altLang="en-US" b="1">
                <a:solidFill>
                  <a:srgbClr val="2593C5"/>
                </a:solidFill>
              </a:rPr>
              <a:t>● 症状</a:t>
            </a:r>
            <a:r>
              <a:rPr lang="en-US" altLang="zh-CN" b="1">
                <a:solidFill>
                  <a:srgbClr val="2593C5"/>
                </a:solidFill>
              </a:rPr>
              <a:t> </a:t>
            </a:r>
            <a:endParaRPr lang="en-US" altLang="zh-CN" b="1">
              <a:solidFill>
                <a:srgbClr val="2593C5"/>
              </a:solidFill>
            </a:endParaRPr>
          </a:p>
        </p:txBody>
      </p:sp>
      <p:sp>
        <p:nvSpPr>
          <p:cNvPr id="139274" name="Rectangle 10"/>
          <p:cNvSpPr>
            <a:spLocks noChangeArrowheads="1"/>
          </p:cNvSpPr>
          <p:nvPr/>
        </p:nvSpPr>
        <p:spPr bwMode="auto">
          <a:xfrm>
            <a:off x="546100" y="4608513"/>
            <a:ext cx="8408988" cy="10064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皮肤出现大小不等的</a:t>
            </a:r>
            <a:r>
              <a:rPr lang="zh-CN" altLang="en-US" sz="2000">
                <a:solidFill>
                  <a:srgbClr val="E00202"/>
                </a:solidFill>
                <a:latin typeface="宋体" panose="02010600030101010101" pitchFamily="2" charset="-122"/>
              </a:rPr>
              <a:t>红色或苍白风团，</a:t>
            </a:r>
            <a:r>
              <a:rPr lang="zh-CN" altLang="en-US" sz="2000">
                <a:solidFill>
                  <a:schemeClr val="bg2"/>
                </a:solidFill>
                <a:latin typeface="宋体" panose="02010600030101010101" pitchFamily="2" charset="-122"/>
              </a:rPr>
              <a:t>时隐时现，</a:t>
            </a:r>
            <a:r>
              <a:rPr lang="zh-CN" altLang="en-US" sz="2000">
                <a:solidFill>
                  <a:srgbClr val="E00202"/>
                </a:solidFill>
                <a:latin typeface="宋体" panose="02010600030101010101" pitchFamily="2" charset="-122"/>
              </a:rPr>
              <a:t>瘙痒</a:t>
            </a:r>
            <a:r>
              <a:rPr lang="zh-CN" altLang="en-US" sz="2000">
                <a:solidFill>
                  <a:schemeClr val="bg2"/>
                </a:solidFill>
                <a:latin typeface="宋体" panose="02010600030101010101" pitchFamily="2" charset="-122"/>
              </a:rPr>
              <a:t>，有时可伴有</a:t>
            </a:r>
            <a:r>
              <a:rPr lang="zh-CN" altLang="en-US" sz="2000">
                <a:solidFill>
                  <a:srgbClr val="E00202"/>
                </a:solidFill>
                <a:latin typeface="宋体" panose="02010600030101010101" pitchFamily="2" charset="-122"/>
              </a:rPr>
              <a:t>腹痛、腹泻和气促</a:t>
            </a:r>
            <a:r>
              <a:rPr lang="zh-CN" altLang="en-US" sz="2000">
                <a:solidFill>
                  <a:schemeClr val="bg2"/>
                </a:solidFill>
                <a:latin typeface="宋体" panose="02010600030101010101" pitchFamily="2" charset="-122"/>
              </a:rPr>
              <a:t>等症状。慢性荨麻疹是指上述风团伴瘙痒几乎每天发生，并持续 </a:t>
            </a:r>
            <a:r>
              <a:rPr lang="en-US" altLang="zh-CN" sz="2000">
                <a:solidFill>
                  <a:schemeClr val="bg2"/>
                </a:solidFill>
                <a:latin typeface="宋体" panose="02010600030101010101" pitchFamily="2" charset="-122"/>
              </a:rPr>
              <a:t>6 </a:t>
            </a:r>
            <a:r>
              <a:rPr lang="zh-CN" altLang="en-US" sz="2000">
                <a:solidFill>
                  <a:schemeClr val="bg2"/>
                </a:solidFill>
                <a:latin typeface="宋体" panose="02010600030101010101" pitchFamily="2" charset="-122"/>
              </a:rPr>
              <a:t>周以上。</a:t>
            </a:r>
            <a:r>
              <a:rPr lang="zh-CN" altLang="en-US"/>
              <a:t> </a:t>
            </a:r>
            <a:endParaRPr lang="zh-CN" altLang="en-US"/>
          </a:p>
        </p:txBody>
      </p:sp>
      <p:sp>
        <p:nvSpPr>
          <p:cNvPr id="139275" name="AutoShape 11"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39276" name="AutoShape 12"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39277" name="AutoShape 13"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pic>
        <p:nvPicPr>
          <p:cNvPr id="63495" name="图片 63494" descr="2008723111028759"/>
          <p:cNvPicPr>
            <a:picLocks noChangeAspect="1" noChangeArrowheads="1"/>
          </p:cNvPicPr>
          <p:nvPr/>
        </p:nvPicPr>
        <p:blipFill>
          <a:blip r:embed="rId1"/>
          <a:srcRect r="771" b="8255"/>
          <a:stretch>
            <a:fillRect/>
          </a:stretch>
        </p:blipFill>
        <p:spPr bwMode="auto">
          <a:xfrm>
            <a:off x="9109075" y="3784600"/>
            <a:ext cx="2649538" cy="2884488"/>
          </a:xfrm>
          <a:prstGeom prst="rect">
            <a:avLst/>
          </a:prstGeom>
          <a:noFill/>
          <a:ln w="9525">
            <a:noFill/>
            <a:miter lim="800000"/>
            <a:headEnd/>
            <a:tailEnd/>
          </a:ln>
        </p:spPr>
      </p:pic>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63495"/>
                                        </p:tgtEl>
                                        <p:attrNameLst>
                                          <p:attrName>style.visibility</p:attrName>
                                        </p:attrNameLst>
                                      </p:cBhvr>
                                      <p:to>
                                        <p:strVal val="visible"/>
                                      </p:to>
                                    </p:set>
                                    <p:animEffect transition="in" filter="slide(fromBottom)">
                                      <p:cBhvr>
                                        <p:cTn id="7" dur="500"/>
                                        <p:tgtEl>
                                          <p:spTgt spid="634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41315"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五、皮肤病</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1319" name="Rectangle 7"/>
          <p:cNvSpPr>
            <a:spLocks noChangeArrowheads="1"/>
          </p:cNvSpPr>
          <p:nvPr/>
        </p:nvSpPr>
        <p:spPr bwMode="auto">
          <a:xfrm>
            <a:off x="520700" y="1328738"/>
            <a:ext cx="1462088" cy="366712"/>
          </a:xfrm>
          <a:prstGeom prst="rect">
            <a:avLst/>
          </a:prstGeom>
          <a:noFill/>
          <a:ln w="9525">
            <a:noFill/>
            <a:miter lim="800000"/>
          </a:ln>
          <a:effectLst/>
        </p:spPr>
        <p:txBody>
          <a:bodyPr wrap="none" anchor="ctr">
            <a:spAutoFit/>
          </a:bodyPr>
          <a:lstStyle/>
          <a:p>
            <a:r>
              <a:rPr lang="zh-CN" altLang="en-US" b="1">
                <a:solidFill>
                  <a:srgbClr val="2593C5"/>
                </a:solidFill>
              </a:rPr>
              <a:t>● 防治护理</a:t>
            </a:r>
            <a:r>
              <a:rPr lang="en-US" altLang="zh-CN" b="1">
                <a:solidFill>
                  <a:srgbClr val="2593C5"/>
                </a:solidFill>
              </a:rPr>
              <a:t> </a:t>
            </a:r>
            <a:endParaRPr lang="en-US" altLang="zh-CN" b="1">
              <a:solidFill>
                <a:srgbClr val="2593C5"/>
              </a:solidFill>
            </a:endParaRPr>
          </a:p>
        </p:txBody>
      </p:sp>
      <p:sp>
        <p:nvSpPr>
          <p:cNvPr id="141323" name="AutoShape 11"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41324" name="AutoShape 12"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41325" name="AutoShape 13"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pic>
        <p:nvPicPr>
          <p:cNvPr id="63495" name="图片 63494" descr="2008723111028759"/>
          <p:cNvPicPr>
            <a:picLocks noChangeAspect="1" noChangeArrowheads="1"/>
          </p:cNvPicPr>
          <p:nvPr/>
        </p:nvPicPr>
        <p:blipFill>
          <a:blip r:embed="rId1"/>
          <a:srcRect r="771" b="8255"/>
          <a:stretch>
            <a:fillRect/>
          </a:stretch>
        </p:blipFill>
        <p:spPr bwMode="auto">
          <a:xfrm>
            <a:off x="9109075" y="3784600"/>
            <a:ext cx="2649538" cy="2884488"/>
          </a:xfrm>
          <a:prstGeom prst="rect">
            <a:avLst/>
          </a:prstGeom>
          <a:noFill/>
          <a:ln w="9525">
            <a:noFill/>
            <a:miter lim="800000"/>
            <a:headEnd/>
            <a:tailEnd/>
          </a:ln>
        </p:spPr>
      </p:pic>
      <p:sp>
        <p:nvSpPr>
          <p:cNvPr id="141327" name="Rectangle 15"/>
          <p:cNvSpPr>
            <a:spLocks noChangeArrowheads="1"/>
          </p:cNvSpPr>
          <p:nvPr/>
        </p:nvSpPr>
        <p:spPr bwMode="auto">
          <a:xfrm>
            <a:off x="457200" y="1665288"/>
            <a:ext cx="10231438" cy="34448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① 消除刺激因素或可疑因素在荨麻疹治疗中最为重要。有时避开某种刺激因素后荨麻 疹会自然消退，重新暴露后荨麻疹又复发，则可确定此因素为致病因素。 </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② 预防物理冷热刺激。冷气、热水、日光、摩擦及皮肤局部受压都可能导致荨麻疹的 发作，要避免这些因素对皮肤的刺激。 </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③ 清除致敏原后，局部涂抹止痒洗剂，口服抗组胺类药物。 </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④ 避免食用刺激性、容易诱发皮肤反应的食物。患者应食用清淡、富含维生素、纤维 素较多的食物。 </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⑤ 瘙痒强烈时勿抓搔皮肤，否则会使局部温度升高，促使血管扩张，加重</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病情。</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⑥ 减少热敷，保暖过度也很有可能导致荨麻疹发作。 </a:t>
            </a:r>
            <a:endParaRPr lang="zh-CN" altLang="en-US" sz="2000">
              <a:solidFill>
                <a:schemeClr val="bg2"/>
              </a:solidFill>
              <a:latin typeface="宋体" panose="02010600030101010101" pitchFamily="2" charset="-122"/>
            </a:endParaRPr>
          </a:p>
          <a:p>
            <a:r>
              <a:rPr lang="zh-CN" altLang="en-US" sz="2000">
                <a:solidFill>
                  <a:schemeClr val="bg2"/>
                </a:solidFill>
                <a:latin typeface="宋体" panose="02010600030101010101" pitchFamily="2" charset="-122"/>
              </a:rPr>
              <a:t>⑦ 防止皮肤干燥，可适当擦些护肤产品。 </a:t>
            </a:r>
            <a:endParaRPr lang="zh-CN" altLang="en-US" sz="2000">
              <a:solidFill>
                <a:schemeClr val="bg2"/>
              </a:solidFill>
              <a:latin typeface="宋体" panose="02010600030101010101" pitchFamily="2" charset="-122"/>
            </a:endParaRPr>
          </a:p>
        </p:txBody>
      </p:sp>
      <p:sp>
        <p:nvSpPr>
          <p:cNvPr id="141328" name="Rectangle 16"/>
          <p:cNvSpPr>
            <a:spLocks noChangeArrowheads="1"/>
          </p:cNvSpPr>
          <p:nvPr/>
        </p:nvSpPr>
        <p:spPr bwMode="auto">
          <a:xfrm>
            <a:off x="352425" y="5576888"/>
            <a:ext cx="8280400" cy="641350"/>
          </a:xfrm>
          <a:prstGeom prst="rect">
            <a:avLst/>
          </a:prstGeom>
          <a:noFill/>
          <a:ln w="9525">
            <a:noFill/>
            <a:miter lim="800000"/>
          </a:ln>
          <a:effectLst/>
        </p:spPr>
        <p:txBody>
          <a:bodyPr anchor="ctr">
            <a:spAutoFit/>
          </a:bodyPr>
          <a:lstStyle/>
          <a:p>
            <a:r>
              <a:rPr lang="zh-CN" altLang="en-US">
                <a:solidFill>
                  <a:srgbClr val="E00202"/>
                </a:solidFill>
              </a:rPr>
              <a:t>注意：麻疹是由麻疹病毒感染引起的，传染性极强。荨麻疹是由于对某种过敏原引起的皮 肤发生风团、红斑等并发瘙痒表现的一种皮肤病，不具传染性。 </a:t>
            </a:r>
            <a:endParaRPr lang="zh-CN" altLang="en-US">
              <a:solidFill>
                <a:srgbClr val="E00202"/>
              </a:solidFill>
            </a:endParaRPr>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63495"/>
                                        </p:tgtEl>
                                        <p:attrNameLst>
                                          <p:attrName>style.visibility</p:attrName>
                                        </p:attrNameLst>
                                      </p:cBhvr>
                                      <p:to>
                                        <p:strVal val="visible"/>
                                      </p:to>
                                    </p:set>
                                    <p:animEffect transition="in" filter="slide(fromBottom)">
                                      <p:cBhvr>
                                        <p:cTn id="7" dur="500"/>
                                        <p:tgtEl>
                                          <p:spTgt spid="634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43363"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六、其他</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3365" name="文本框 1"/>
          <p:cNvSpPr txBox="1">
            <a:spLocks noChangeArrowheads="1"/>
          </p:cNvSpPr>
          <p:nvPr/>
        </p:nvSpPr>
        <p:spPr bwMode="auto">
          <a:xfrm>
            <a:off x="455613" y="1196975"/>
            <a:ext cx="10537825" cy="457200"/>
          </a:xfrm>
          <a:prstGeom prst="rect">
            <a:avLst/>
          </a:prstGeom>
          <a:noFill/>
          <a:ln w="9525">
            <a:noFill/>
            <a:miter lim="800000"/>
          </a:ln>
        </p:spPr>
        <p:txBody>
          <a:bodyPr>
            <a:spAutoFit/>
          </a:bodyPr>
          <a:lstStyle/>
          <a:p>
            <a:r>
              <a:rPr lang="en-US" altLang="zh-CN" sz="2400" b="1">
                <a:solidFill>
                  <a:schemeClr val="bg2"/>
                </a:solidFill>
                <a:latin typeface="宋体" panose="02010600030101010101" pitchFamily="2" charset="-122"/>
                <a:sym typeface="+mn-ea"/>
              </a:rPr>
              <a:t>1. </a:t>
            </a:r>
            <a:r>
              <a:rPr lang="zh-CN" altLang="en-US" sz="2400" b="1">
                <a:solidFill>
                  <a:schemeClr val="bg2"/>
                </a:solidFill>
                <a:latin typeface="宋体" panose="02010600030101010101" pitchFamily="2" charset="-122"/>
                <a:sym typeface="+mn-ea"/>
              </a:rPr>
              <a:t>白血病</a:t>
            </a:r>
            <a:endParaRPr lang="zh-CN" altLang="en-US" sz="2400" b="1">
              <a:solidFill>
                <a:schemeClr val="bg2"/>
              </a:solidFill>
              <a:latin typeface="宋体" panose="02010600030101010101" pitchFamily="2" charset="-122"/>
              <a:sym typeface="+mn-ea"/>
            </a:endParaRPr>
          </a:p>
        </p:txBody>
      </p:sp>
      <p:sp>
        <p:nvSpPr>
          <p:cNvPr id="143366" name="文本框 3"/>
          <p:cNvSpPr txBox="1">
            <a:spLocks noChangeArrowheads="1"/>
          </p:cNvSpPr>
          <p:nvPr/>
        </p:nvSpPr>
        <p:spPr bwMode="auto">
          <a:xfrm>
            <a:off x="354013" y="1625600"/>
            <a:ext cx="11363325" cy="1006475"/>
          </a:xfrm>
          <a:prstGeom prst="rect">
            <a:avLst/>
          </a:prstGeom>
          <a:noFill/>
          <a:ln w="9525">
            <a:noFill/>
            <a:miter lim="800000"/>
          </a:ln>
        </p:spPr>
        <p:txBody>
          <a:bodyPr>
            <a:spAutoFit/>
          </a:bodyPr>
          <a:lstStyle/>
          <a:p>
            <a:r>
              <a:rPr lang="zh-CN" altLang="en-US" sz="2000">
                <a:solidFill>
                  <a:schemeClr val="bg2"/>
                </a:solidFill>
                <a:latin typeface="宋体" panose="02010600030101010101" pitchFamily="2" charset="-122"/>
              </a:rPr>
              <a:t>    白血病是血液系统的</a:t>
            </a:r>
            <a:r>
              <a:rPr lang="zh-CN" altLang="en-US" sz="2000">
                <a:solidFill>
                  <a:srgbClr val="E00202"/>
                </a:solidFill>
                <a:latin typeface="宋体" panose="02010600030101010101" pitchFamily="2" charset="-122"/>
              </a:rPr>
              <a:t>恶性肿瘤</a:t>
            </a:r>
            <a:r>
              <a:rPr lang="zh-CN" altLang="en-US" sz="2000">
                <a:solidFill>
                  <a:schemeClr val="bg2"/>
                </a:solidFill>
                <a:latin typeface="宋体" panose="02010600030101010101" pitchFamily="2" charset="-122"/>
              </a:rPr>
              <a:t>，是一类造血干细胞的克隆性恶性疾病，克隆细胞因失去 进一步成熟分化的能力而停滞，白血病细胞异常增生的同时抑制了正常细胞的生长。其特点是白血病细胞在骨髓细胞中增生，并浸润至其他组织和器官。 </a:t>
            </a:r>
            <a:endParaRPr lang="zh-CN" altLang="en-US" sz="2000">
              <a:solidFill>
                <a:schemeClr val="bg2"/>
              </a:solidFill>
              <a:latin typeface="宋体" panose="02010600030101010101" pitchFamily="2" charset="-122"/>
            </a:endParaRPr>
          </a:p>
        </p:txBody>
      </p:sp>
      <p:sp>
        <p:nvSpPr>
          <p:cNvPr id="143367" name="Rectangle 7"/>
          <p:cNvSpPr>
            <a:spLocks noChangeArrowheads="1"/>
          </p:cNvSpPr>
          <p:nvPr/>
        </p:nvSpPr>
        <p:spPr bwMode="auto">
          <a:xfrm>
            <a:off x="520700" y="2744788"/>
            <a:ext cx="1001713" cy="366712"/>
          </a:xfrm>
          <a:prstGeom prst="rect">
            <a:avLst/>
          </a:prstGeom>
          <a:noFill/>
          <a:ln w="9525">
            <a:noFill/>
            <a:miter lim="800000"/>
          </a:ln>
          <a:effectLst/>
        </p:spPr>
        <p:txBody>
          <a:bodyPr wrap="none" anchor="ctr">
            <a:spAutoFit/>
          </a:bodyPr>
          <a:lstStyle/>
          <a:p>
            <a:r>
              <a:rPr lang="zh-CN" altLang="en-US" b="1">
                <a:solidFill>
                  <a:srgbClr val="2593C5"/>
                </a:solidFill>
              </a:rPr>
              <a:t>● 病因</a:t>
            </a:r>
            <a:r>
              <a:rPr lang="en-US" altLang="zh-CN" b="1">
                <a:solidFill>
                  <a:srgbClr val="2593C5"/>
                </a:solidFill>
              </a:rPr>
              <a:t> </a:t>
            </a:r>
            <a:endParaRPr lang="en-US" altLang="zh-CN" b="1">
              <a:solidFill>
                <a:srgbClr val="2593C5"/>
              </a:solidFill>
            </a:endParaRPr>
          </a:p>
        </p:txBody>
      </p:sp>
      <p:sp>
        <p:nvSpPr>
          <p:cNvPr id="143368" name="Rectangle 8"/>
          <p:cNvSpPr>
            <a:spLocks noChangeArrowheads="1"/>
          </p:cNvSpPr>
          <p:nvPr/>
        </p:nvSpPr>
        <p:spPr bwMode="auto">
          <a:xfrm>
            <a:off x="425450" y="3041650"/>
            <a:ext cx="11317288" cy="13112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目前婴幼儿患白血病的明显诱因尚未明确，但普遍认为</a:t>
            </a:r>
            <a:r>
              <a:rPr lang="zh-CN" altLang="en-US" sz="2000">
                <a:solidFill>
                  <a:srgbClr val="E00202"/>
                </a:solidFill>
                <a:latin typeface="宋体" panose="02010600030101010101" pitchFamily="2" charset="-122"/>
              </a:rPr>
              <a:t>家族遗传、环境污染</a:t>
            </a:r>
            <a:r>
              <a:rPr lang="zh-CN" altLang="en-US" sz="2000">
                <a:solidFill>
                  <a:schemeClr val="bg2"/>
                </a:solidFill>
                <a:latin typeface="宋体" panose="02010600030101010101" pitchFamily="2" charset="-122"/>
              </a:rPr>
              <a:t>是致病的重要因素。</a:t>
            </a:r>
            <a:r>
              <a:rPr lang="zh-CN" altLang="en-US" sz="2000">
                <a:solidFill>
                  <a:srgbClr val="E00202"/>
                </a:solidFill>
                <a:latin typeface="宋体" panose="02010600030101010101" pitchFamily="2" charset="-122"/>
              </a:rPr>
              <a:t>装修材料中的有害物质</a:t>
            </a:r>
            <a:r>
              <a:rPr lang="zh-CN" altLang="en-US" sz="2000">
                <a:solidFill>
                  <a:schemeClr val="bg2"/>
                </a:solidFill>
                <a:latin typeface="宋体" panose="02010600030101010101" pitchFamily="2" charset="-122"/>
              </a:rPr>
              <a:t>造成的室内污染，也可能是导致近年来婴幼儿白血病高发的一个重要诱因。婴幼儿出生时体重过重、感冒频繁，家庭装修污染大，母亲孕期有过有毒有害作业史 等，都是婴幼儿白血病的诱发因素。 </a:t>
            </a:r>
            <a:endParaRPr lang="zh-CN" altLang="en-US" sz="2000">
              <a:solidFill>
                <a:schemeClr val="bg2"/>
              </a:solidFill>
              <a:latin typeface="宋体" panose="02010600030101010101" pitchFamily="2" charset="-122"/>
            </a:endParaRPr>
          </a:p>
        </p:txBody>
      </p:sp>
      <p:sp>
        <p:nvSpPr>
          <p:cNvPr id="143369" name="Rectangle 9"/>
          <p:cNvSpPr>
            <a:spLocks noChangeArrowheads="1"/>
          </p:cNvSpPr>
          <p:nvPr/>
        </p:nvSpPr>
        <p:spPr bwMode="auto">
          <a:xfrm>
            <a:off x="574675" y="4486275"/>
            <a:ext cx="1001713" cy="366713"/>
          </a:xfrm>
          <a:prstGeom prst="rect">
            <a:avLst/>
          </a:prstGeom>
          <a:noFill/>
          <a:ln w="9525">
            <a:noFill/>
            <a:miter lim="800000"/>
          </a:ln>
          <a:effectLst/>
        </p:spPr>
        <p:txBody>
          <a:bodyPr wrap="none" anchor="ctr">
            <a:spAutoFit/>
          </a:bodyPr>
          <a:lstStyle/>
          <a:p>
            <a:r>
              <a:rPr lang="zh-CN" altLang="en-US" b="1">
                <a:solidFill>
                  <a:srgbClr val="2593C5"/>
                </a:solidFill>
              </a:rPr>
              <a:t>● 症状</a:t>
            </a:r>
            <a:r>
              <a:rPr lang="en-US" altLang="zh-CN" b="1">
                <a:solidFill>
                  <a:srgbClr val="2593C5"/>
                </a:solidFill>
              </a:rPr>
              <a:t> </a:t>
            </a:r>
            <a:endParaRPr lang="en-US" altLang="zh-CN" b="1">
              <a:solidFill>
                <a:srgbClr val="2593C5"/>
              </a:solidFill>
            </a:endParaRPr>
          </a:p>
        </p:txBody>
      </p:sp>
      <p:sp>
        <p:nvSpPr>
          <p:cNvPr id="143370" name="Rectangle 10"/>
          <p:cNvSpPr>
            <a:spLocks noChangeArrowheads="1"/>
          </p:cNvSpPr>
          <p:nvPr/>
        </p:nvSpPr>
        <p:spPr bwMode="auto">
          <a:xfrm>
            <a:off x="227013" y="4964113"/>
            <a:ext cx="9904412" cy="10064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婴幼儿急性白血病多起病急骤。常见的首发症状包括</a:t>
            </a:r>
            <a:r>
              <a:rPr lang="zh-CN" altLang="en-US" sz="2000">
                <a:solidFill>
                  <a:srgbClr val="E00202"/>
                </a:solidFill>
                <a:latin typeface="宋体" panose="02010600030101010101" pitchFamily="2" charset="-122"/>
              </a:rPr>
              <a:t>发热、进行性贫血、显著的出血倾 向或骨关节疼痛、周身酸痛乏力等。</a:t>
            </a:r>
            <a:r>
              <a:rPr lang="zh-CN" altLang="en-US" sz="2000">
                <a:solidFill>
                  <a:schemeClr val="bg2"/>
                </a:solidFill>
                <a:latin typeface="宋体" panose="02010600030101010101" pitchFamily="2" charset="-122"/>
              </a:rPr>
              <a:t>此外，少数患者以抽搐、失明、牙痛、牙龈肿胀、心包积液、双下肢截瘫等为首发症状。 </a:t>
            </a:r>
            <a:endParaRPr lang="zh-CN" altLang="en-US" sz="2000">
              <a:solidFill>
                <a:schemeClr val="bg2"/>
              </a:solidFill>
              <a:latin typeface="宋体" panose="02010600030101010101" pitchFamily="2" charset="-122"/>
            </a:endParaRPr>
          </a:p>
        </p:txBody>
      </p:sp>
      <p:sp>
        <p:nvSpPr>
          <p:cNvPr id="143371" name="AutoShape 11"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43372" name="AutoShape 12"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43373" name="AutoShape 13"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Tree>
  </p:cSld>
  <p:clrMapOvr>
    <a:masterClrMapping/>
  </p:clrMapOvr>
  <p:transition spd="slow" advClick="0" advTm="3000">
    <p:random/>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45411"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六、其他</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5415" name="Rectangle 7"/>
          <p:cNvSpPr>
            <a:spLocks noChangeArrowheads="1"/>
          </p:cNvSpPr>
          <p:nvPr/>
        </p:nvSpPr>
        <p:spPr bwMode="auto">
          <a:xfrm>
            <a:off x="520700" y="1379538"/>
            <a:ext cx="1462088" cy="366712"/>
          </a:xfrm>
          <a:prstGeom prst="rect">
            <a:avLst/>
          </a:prstGeom>
          <a:noFill/>
          <a:ln w="9525">
            <a:noFill/>
            <a:miter lim="800000"/>
          </a:ln>
          <a:effectLst/>
        </p:spPr>
        <p:txBody>
          <a:bodyPr wrap="none" anchor="ctr">
            <a:spAutoFit/>
          </a:bodyPr>
          <a:lstStyle/>
          <a:p>
            <a:r>
              <a:rPr lang="zh-CN" altLang="en-US" b="1">
                <a:solidFill>
                  <a:srgbClr val="2593C5"/>
                </a:solidFill>
              </a:rPr>
              <a:t>● 防治护理</a:t>
            </a:r>
            <a:r>
              <a:rPr lang="en-US" altLang="zh-CN" b="1">
                <a:solidFill>
                  <a:srgbClr val="2593C5"/>
                </a:solidFill>
              </a:rPr>
              <a:t> </a:t>
            </a:r>
            <a:endParaRPr lang="en-US" altLang="zh-CN" b="1">
              <a:solidFill>
                <a:srgbClr val="2593C5"/>
              </a:solidFill>
            </a:endParaRPr>
          </a:p>
        </p:txBody>
      </p:sp>
      <p:sp>
        <p:nvSpPr>
          <p:cNvPr id="145419" name="AutoShape 11"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45420" name="AutoShape 12"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45421" name="AutoShape 13"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45422" name="Rectangle 14"/>
          <p:cNvSpPr>
            <a:spLocks noChangeArrowheads="1"/>
          </p:cNvSpPr>
          <p:nvPr/>
        </p:nvSpPr>
        <p:spPr bwMode="auto">
          <a:xfrm>
            <a:off x="374650" y="2046288"/>
            <a:ext cx="11382375" cy="13112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白血病需要结合具体情况制订相应的治疗方案。目前主要的治疗方法有化学治疗、放射 治疗、靶向治疗、免疫治疗、干细胞移植等。 骨髓中干细胞最多，因此骨髓移植是治疗白血病的重要方法，但费用昂贵，且不易找到 合适的配型。通过合理的综合性治疗，多数患者可以获得治愈或者病情长期稳定，白血病是 “不治之症”的时代将会成为过去。 </a:t>
            </a:r>
            <a:endParaRPr lang="zh-CN" altLang="en-US" sz="2000">
              <a:solidFill>
                <a:schemeClr val="bg2"/>
              </a:solidFill>
              <a:latin typeface="宋体" panose="02010600030101010101" pitchFamily="2" charset="-122"/>
            </a:endParaRPr>
          </a:p>
        </p:txBody>
      </p:sp>
      <p:pic>
        <p:nvPicPr>
          <p:cNvPr id="145424" name="Picture 16" descr="201510271626323286"/>
          <p:cNvPicPr>
            <a:picLocks noChangeAspect="1" noChangeArrowheads="1"/>
          </p:cNvPicPr>
          <p:nvPr/>
        </p:nvPicPr>
        <p:blipFill>
          <a:blip r:embed="rId1"/>
          <a:srcRect/>
          <a:stretch>
            <a:fillRect/>
          </a:stretch>
        </p:blipFill>
        <p:spPr bwMode="auto">
          <a:xfrm>
            <a:off x="5999163" y="3767138"/>
            <a:ext cx="4427537" cy="2605087"/>
          </a:xfrm>
          <a:prstGeom prst="rect">
            <a:avLst/>
          </a:prstGeom>
          <a:noFill/>
        </p:spPr>
      </p:pic>
      <p:sp>
        <p:nvSpPr>
          <p:cNvPr id="145426" name="AutoShape 18" descr="u=623872991,885258995&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45428" name="AutoShape 20" descr="u=623872991,885258995&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45430" name="AutoShape 22" descr="u=623872991,885258995&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pic>
        <p:nvPicPr>
          <p:cNvPr id="145431" name="Picture 23"/>
          <p:cNvPicPr>
            <a:picLocks noChangeAspect="1" noChangeArrowheads="1"/>
          </p:cNvPicPr>
          <p:nvPr/>
        </p:nvPicPr>
        <p:blipFill>
          <a:blip r:embed="rId2"/>
          <a:srcRect/>
          <a:stretch>
            <a:fillRect/>
          </a:stretch>
        </p:blipFill>
        <p:spPr bwMode="auto">
          <a:xfrm>
            <a:off x="933450" y="3760788"/>
            <a:ext cx="4679950" cy="2687637"/>
          </a:xfrm>
          <a:prstGeom prst="rect">
            <a:avLst/>
          </a:prstGeom>
          <a:noFill/>
          <a:ln w="9525">
            <a:noFill/>
            <a:miter lim="800000"/>
            <a:headEnd/>
            <a:tailEnd/>
          </a:ln>
          <a:effectLst/>
        </p:spPr>
      </p:pic>
    </p:spTree>
  </p:cSld>
  <p:clrMapOvr>
    <a:masterClrMapping/>
  </p:clrMapOvr>
  <p:transition spd="slow" advClick="0" advTm="3000">
    <p:random/>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直角三角形 27"/>
          <p:cNvSpPr>
            <a:spLocks noChangeArrowheads="1"/>
          </p:cNvSpPr>
          <p:nvPr/>
        </p:nvSpPr>
        <p:spPr bwMode="auto">
          <a:xfrm flipV="1">
            <a:off x="0" y="0"/>
            <a:ext cx="11252200"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a:solidFill>
                <a:srgbClr val="FFFFFF"/>
              </a:solidFill>
              <a:latin typeface="Century Gothic"/>
              <a:ea typeface="幼圆"/>
            </a:endParaRPr>
          </a:p>
        </p:txBody>
      </p:sp>
      <p:sp>
        <p:nvSpPr>
          <p:cNvPr id="147459" name="文本框 28"/>
          <p:cNvSpPr txBox="1">
            <a:spLocks noChangeArrowheads="1"/>
          </p:cNvSpPr>
          <p:nvPr/>
        </p:nvSpPr>
        <p:spPr bwMode="auto">
          <a:xfrm>
            <a:off x="-60325" y="100013"/>
            <a:ext cx="6019800" cy="579437"/>
          </a:xfrm>
          <a:prstGeom prst="rect">
            <a:avLst/>
          </a:prstGeom>
          <a:noFill/>
          <a:ln w="9525">
            <a:noFill/>
            <a:miter lim="800000"/>
          </a:ln>
        </p:spPr>
        <p:txBody>
          <a:bodyPr>
            <a:spAutoFit/>
          </a:bodyPr>
          <a:lstStyle/>
          <a:p>
            <a:r>
              <a:rPr lang="zh-CN" altLang="en-US" sz="3200" b="1">
                <a:latin typeface="微软雅黑" panose="020B0503020204020204" pitchFamily="34" charset="-122"/>
                <a:ea typeface="微软雅黑" panose="020B0503020204020204" pitchFamily="34" charset="-122"/>
              </a:rPr>
              <a:t>六、其他</a:t>
            </a:r>
            <a:endParaRPr lang="zh-CN" altLang="en-US" sz="3200" b="1">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7461" name="文本框 1"/>
          <p:cNvSpPr txBox="1">
            <a:spLocks noChangeArrowheads="1"/>
          </p:cNvSpPr>
          <p:nvPr/>
        </p:nvSpPr>
        <p:spPr bwMode="auto">
          <a:xfrm>
            <a:off x="455613" y="1196975"/>
            <a:ext cx="10537825" cy="457200"/>
          </a:xfrm>
          <a:prstGeom prst="rect">
            <a:avLst/>
          </a:prstGeom>
          <a:noFill/>
          <a:ln w="9525">
            <a:noFill/>
            <a:miter lim="800000"/>
          </a:ln>
        </p:spPr>
        <p:txBody>
          <a:bodyPr>
            <a:spAutoFit/>
          </a:bodyPr>
          <a:lstStyle/>
          <a:p>
            <a:r>
              <a:rPr lang="en-US" altLang="zh-CN" sz="2400" b="1">
                <a:solidFill>
                  <a:schemeClr val="bg2"/>
                </a:solidFill>
                <a:latin typeface="宋体" panose="02010600030101010101" pitchFamily="2" charset="-122"/>
                <a:sym typeface="+mn-ea"/>
              </a:rPr>
              <a:t>2. </a:t>
            </a:r>
            <a:r>
              <a:rPr lang="zh-CN" altLang="en-US" sz="2400" b="1">
                <a:solidFill>
                  <a:schemeClr val="bg2"/>
                </a:solidFill>
                <a:latin typeface="宋体" panose="02010600030101010101" pitchFamily="2" charset="-122"/>
                <a:sym typeface="+mn-ea"/>
              </a:rPr>
              <a:t>铅中毒</a:t>
            </a:r>
            <a:endParaRPr lang="zh-CN" altLang="en-US" sz="2400" b="1">
              <a:solidFill>
                <a:schemeClr val="bg2"/>
              </a:solidFill>
              <a:latin typeface="宋体" panose="02010600030101010101" pitchFamily="2" charset="-122"/>
              <a:sym typeface="+mn-ea"/>
            </a:endParaRPr>
          </a:p>
        </p:txBody>
      </p:sp>
      <p:sp>
        <p:nvSpPr>
          <p:cNvPr id="147462" name="文本框 3"/>
          <p:cNvSpPr txBox="1">
            <a:spLocks noChangeArrowheads="1"/>
          </p:cNvSpPr>
          <p:nvPr/>
        </p:nvSpPr>
        <p:spPr bwMode="auto">
          <a:xfrm>
            <a:off x="414338" y="1743075"/>
            <a:ext cx="11363325" cy="1006475"/>
          </a:xfrm>
          <a:prstGeom prst="rect">
            <a:avLst/>
          </a:prstGeom>
          <a:noFill/>
          <a:ln w="9525">
            <a:noFill/>
            <a:miter lim="800000"/>
          </a:ln>
        </p:spPr>
        <p:txBody>
          <a:bodyPr>
            <a:spAutoFit/>
          </a:bodyPr>
          <a:lstStyle/>
          <a:p>
            <a:r>
              <a:rPr lang="zh-CN" altLang="en-US" sz="2000">
                <a:solidFill>
                  <a:schemeClr val="bg2"/>
                </a:solidFill>
                <a:latin typeface="宋体" panose="02010600030101010101" pitchFamily="2" charset="-122"/>
              </a:rPr>
              <a:t>    慢性铅中毒是一种由于</a:t>
            </a:r>
            <a:r>
              <a:rPr lang="zh-CN" altLang="en-US" sz="2000">
                <a:solidFill>
                  <a:srgbClr val="E00202"/>
                </a:solidFill>
                <a:latin typeface="宋体" panose="02010600030101010101" pitchFamily="2" charset="-122"/>
              </a:rPr>
              <a:t>铅的累积吸收而导致的非传染性慢性病</a:t>
            </a:r>
            <a:r>
              <a:rPr lang="zh-CN" altLang="en-US" sz="2000">
                <a:solidFill>
                  <a:schemeClr val="bg2"/>
                </a:solidFill>
                <a:latin typeface="宋体" panose="02010600030101010101" pitchFamily="2" charset="-122"/>
              </a:rPr>
              <a:t>。婴幼儿生长发育期的中枢神经系统对铅的毒性异常敏感。铅在大脑中引起的损害主要集 中在一些特殊的区域，</a:t>
            </a:r>
            <a:r>
              <a:rPr lang="zh-CN" altLang="en-US" sz="2000">
                <a:solidFill>
                  <a:srgbClr val="E00202"/>
                </a:solidFill>
                <a:latin typeface="宋体" panose="02010600030101010101" pitchFamily="2" charset="-122"/>
              </a:rPr>
              <a:t>如大脑皮层的额前区、海马回和小脑</a:t>
            </a:r>
            <a:r>
              <a:rPr lang="zh-CN" altLang="en-US" sz="2000">
                <a:solidFill>
                  <a:schemeClr val="bg2"/>
                </a:solidFill>
                <a:latin typeface="宋体" panose="02010600030101010101" pitchFamily="2" charset="-122"/>
              </a:rPr>
              <a:t>。铅中毒的一些特征性临床表现 正是与这种特殊部位的损害密切相关。  </a:t>
            </a:r>
            <a:endParaRPr lang="zh-CN" altLang="en-US" sz="2000">
              <a:solidFill>
                <a:schemeClr val="bg2"/>
              </a:solidFill>
              <a:latin typeface="宋体" panose="02010600030101010101" pitchFamily="2" charset="-122"/>
            </a:endParaRPr>
          </a:p>
        </p:txBody>
      </p:sp>
      <p:sp>
        <p:nvSpPr>
          <p:cNvPr id="147463" name="Rectangle 7"/>
          <p:cNvSpPr>
            <a:spLocks noChangeArrowheads="1"/>
          </p:cNvSpPr>
          <p:nvPr/>
        </p:nvSpPr>
        <p:spPr bwMode="auto">
          <a:xfrm>
            <a:off x="520700" y="2816225"/>
            <a:ext cx="1001713" cy="366713"/>
          </a:xfrm>
          <a:prstGeom prst="rect">
            <a:avLst/>
          </a:prstGeom>
          <a:noFill/>
          <a:ln w="9525">
            <a:noFill/>
            <a:miter lim="800000"/>
          </a:ln>
          <a:effectLst/>
        </p:spPr>
        <p:txBody>
          <a:bodyPr wrap="none" anchor="ctr">
            <a:spAutoFit/>
          </a:bodyPr>
          <a:lstStyle/>
          <a:p>
            <a:r>
              <a:rPr lang="zh-CN" altLang="en-US" b="1">
                <a:solidFill>
                  <a:srgbClr val="2593C5"/>
                </a:solidFill>
              </a:rPr>
              <a:t>● 病因</a:t>
            </a:r>
            <a:r>
              <a:rPr lang="en-US" altLang="zh-CN" b="1">
                <a:solidFill>
                  <a:srgbClr val="2593C5"/>
                </a:solidFill>
              </a:rPr>
              <a:t> </a:t>
            </a:r>
            <a:endParaRPr lang="en-US" altLang="zh-CN" b="1">
              <a:solidFill>
                <a:srgbClr val="2593C5"/>
              </a:solidFill>
            </a:endParaRPr>
          </a:p>
        </p:txBody>
      </p:sp>
      <p:sp>
        <p:nvSpPr>
          <p:cNvPr id="147464" name="Rectangle 8"/>
          <p:cNvSpPr>
            <a:spLocks noChangeArrowheads="1"/>
          </p:cNvSpPr>
          <p:nvPr/>
        </p:nvSpPr>
        <p:spPr bwMode="auto">
          <a:xfrm>
            <a:off x="425450" y="3294063"/>
            <a:ext cx="11317288" cy="10064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随着经济发展，电子垃圾的随意丢弃，造成重金属污染严重。铅暴露是一个全球关注的 幼儿健康问题，尤其是发展中国家，环境污染问题日益突出。暴露在空气中的铅，即使是低水平的铅暴露，通过呼吸道或消化道等多种途径进入婴幼儿体内，也会对婴幼儿生长发育造 成不可逆的损害。 </a:t>
            </a:r>
            <a:endParaRPr lang="zh-CN" altLang="en-US" sz="2000">
              <a:solidFill>
                <a:schemeClr val="bg2"/>
              </a:solidFill>
              <a:latin typeface="宋体" panose="02010600030101010101" pitchFamily="2" charset="-122"/>
            </a:endParaRPr>
          </a:p>
        </p:txBody>
      </p:sp>
      <p:sp>
        <p:nvSpPr>
          <p:cNvPr id="147465" name="Rectangle 9"/>
          <p:cNvSpPr>
            <a:spLocks noChangeArrowheads="1"/>
          </p:cNvSpPr>
          <p:nvPr/>
        </p:nvSpPr>
        <p:spPr bwMode="auto">
          <a:xfrm>
            <a:off x="574675" y="4457700"/>
            <a:ext cx="1001713" cy="366713"/>
          </a:xfrm>
          <a:prstGeom prst="rect">
            <a:avLst/>
          </a:prstGeom>
          <a:noFill/>
          <a:ln w="9525">
            <a:noFill/>
            <a:miter lim="800000"/>
          </a:ln>
          <a:effectLst/>
        </p:spPr>
        <p:txBody>
          <a:bodyPr wrap="none" anchor="ctr">
            <a:spAutoFit/>
          </a:bodyPr>
          <a:lstStyle/>
          <a:p>
            <a:r>
              <a:rPr lang="zh-CN" altLang="en-US" b="1">
                <a:solidFill>
                  <a:srgbClr val="2593C5"/>
                </a:solidFill>
              </a:rPr>
              <a:t>● 症状</a:t>
            </a:r>
            <a:r>
              <a:rPr lang="en-US" altLang="zh-CN" b="1">
                <a:solidFill>
                  <a:srgbClr val="2593C5"/>
                </a:solidFill>
              </a:rPr>
              <a:t> </a:t>
            </a:r>
            <a:endParaRPr lang="en-US" altLang="zh-CN" b="1">
              <a:solidFill>
                <a:srgbClr val="2593C5"/>
              </a:solidFill>
            </a:endParaRPr>
          </a:p>
        </p:txBody>
      </p:sp>
      <p:sp>
        <p:nvSpPr>
          <p:cNvPr id="147466" name="Rectangle 10"/>
          <p:cNvSpPr>
            <a:spLocks noChangeArrowheads="1"/>
          </p:cNvSpPr>
          <p:nvPr/>
        </p:nvSpPr>
        <p:spPr bwMode="auto">
          <a:xfrm>
            <a:off x="255588" y="4911725"/>
            <a:ext cx="9904412" cy="3968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主要表现为：</a:t>
            </a:r>
            <a:r>
              <a:rPr lang="zh-CN" altLang="en-US" sz="2000">
                <a:solidFill>
                  <a:srgbClr val="E00202"/>
                </a:solidFill>
                <a:latin typeface="宋体" panose="02010600030101010101" pitchFamily="2" charset="-122"/>
              </a:rPr>
              <a:t>多动、注意力不集中、脾气暴躁、有攻击性行为等，有时并无明显表症</a:t>
            </a:r>
            <a:r>
              <a:rPr lang="zh-CN" altLang="en-US" sz="2000">
                <a:solidFill>
                  <a:schemeClr val="bg2"/>
                </a:solidFill>
                <a:latin typeface="宋体" panose="02010600030101010101" pitchFamily="2" charset="-122"/>
              </a:rPr>
              <a:t>。 </a:t>
            </a:r>
            <a:endParaRPr lang="zh-CN" altLang="en-US" sz="2000">
              <a:solidFill>
                <a:schemeClr val="bg2"/>
              </a:solidFill>
              <a:latin typeface="宋体" panose="02010600030101010101" pitchFamily="2" charset="-122"/>
            </a:endParaRPr>
          </a:p>
        </p:txBody>
      </p:sp>
      <p:sp>
        <p:nvSpPr>
          <p:cNvPr id="147467" name="AutoShape 11"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47468" name="AutoShape 12"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47469" name="AutoShape 13" descr="u=3825244380,1872108386&amp;fm=214&amp;gp=0"/>
          <p:cNvSpPr>
            <a:spLocks noChangeAspect="1" noChangeArrowheads="1"/>
          </p:cNvSpPr>
          <p:nvPr/>
        </p:nvSpPr>
        <p:spPr bwMode="auto">
          <a:xfrm>
            <a:off x="5943600" y="3276600"/>
            <a:ext cx="304800" cy="304800"/>
          </a:xfrm>
          <a:prstGeom prst="rect">
            <a:avLst/>
          </a:prstGeom>
          <a:noFill/>
        </p:spPr>
        <p:txBody>
          <a:bodyPr/>
          <a:lstStyle/>
          <a:p>
            <a:endParaRPr lang="zh-CN" altLang="en-US"/>
          </a:p>
        </p:txBody>
      </p:sp>
      <p:sp>
        <p:nvSpPr>
          <p:cNvPr id="147470" name="Rectangle 14"/>
          <p:cNvSpPr>
            <a:spLocks noChangeArrowheads="1"/>
          </p:cNvSpPr>
          <p:nvPr/>
        </p:nvSpPr>
        <p:spPr bwMode="auto">
          <a:xfrm>
            <a:off x="573088" y="5502275"/>
            <a:ext cx="1462087" cy="366713"/>
          </a:xfrm>
          <a:prstGeom prst="rect">
            <a:avLst/>
          </a:prstGeom>
          <a:noFill/>
          <a:ln w="9525">
            <a:noFill/>
            <a:miter lim="800000"/>
          </a:ln>
          <a:effectLst/>
        </p:spPr>
        <p:txBody>
          <a:bodyPr wrap="none" anchor="ctr">
            <a:spAutoFit/>
          </a:bodyPr>
          <a:lstStyle/>
          <a:p>
            <a:r>
              <a:rPr lang="zh-CN" altLang="en-US" b="1">
                <a:solidFill>
                  <a:srgbClr val="2593C5"/>
                </a:solidFill>
              </a:rPr>
              <a:t>● 防治护理</a:t>
            </a:r>
            <a:r>
              <a:rPr lang="en-US" altLang="zh-CN" b="1">
                <a:solidFill>
                  <a:srgbClr val="2593C5"/>
                </a:solidFill>
              </a:rPr>
              <a:t> </a:t>
            </a:r>
            <a:endParaRPr lang="en-US" altLang="zh-CN" b="1">
              <a:solidFill>
                <a:srgbClr val="2593C5"/>
              </a:solidFill>
            </a:endParaRPr>
          </a:p>
        </p:txBody>
      </p:sp>
      <p:sp>
        <p:nvSpPr>
          <p:cNvPr id="147471" name="Rectangle 15"/>
          <p:cNvSpPr>
            <a:spLocks noChangeArrowheads="1"/>
          </p:cNvSpPr>
          <p:nvPr/>
        </p:nvSpPr>
        <p:spPr bwMode="auto">
          <a:xfrm>
            <a:off x="254000" y="5903913"/>
            <a:ext cx="9904413" cy="701675"/>
          </a:xfrm>
          <a:prstGeom prst="rect">
            <a:avLst/>
          </a:prstGeom>
          <a:noFill/>
          <a:ln w="9525">
            <a:noFill/>
            <a:miter lim="800000"/>
          </a:ln>
          <a:effectLst/>
        </p:spPr>
        <p:txBody>
          <a:bodyPr anchor="ctr">
            <a:spAutoFit/>
          </a:bodyPr>
          <a:lstStyle/>
          <a:p>
            <a:r>
              <a:rPr lang="zh-CN" altLang="en-US" sz="2000">
                <a:solidFill>
                  <a:schemeClr val="bg2"/>
                </a:solidFill>
                <a:latin typeface="宋体" panose="02010600030101010101" pitchFamily="2" charset="-122"/>
              </a:rPr>
              <a:t>    脱离污染源是防止铅中毒的关键措施之一，若仅仅针对铅中毒进行驱铅治疗，而并未明 确污染源，婴幼儿的血铅水平易反复或者进一步加重。 </a:t>
            </a:r>
            <a:endParaRPr lang="zh-CN" altLang="en-US" sz="2000">
              <a:solidFill>
                <a:schemeClr val="bg2"/>
              </a:solidFill>
              <a:latin typeface="宋体" panose="02010600030101010101" pitchFamily="2" charset="-122"/>
            </a:endParaRPr>
          </a:p>
        </p:txBody>
      </p:sp>
    </p:spTree>
  </p:cSld>
  <p:clrMapOvr>
    <a:masterClrMapping/>
  </p:clrMapOvr>
  <p:transition spd="slow" advClick="0" advTm="3000">
    <p:random/>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5" name="组合 3"/>
          <p:cNvGrpSpPr/>
          <p:nvPr/>
        </p:nvGrpSpPr>
        <p:grpSpPr bwMode="auto">
          <a:xfrm>
            <a:off x="-4763" y="-133350"/>
            <a:ext cx="8045451" cy="1114425"/>
            <a:chOff x="-4806" y="-132909"/>
            <a:chExt cx="8045022" cy="1113634"/>
          </a:xfrm>
        </p:grpSpPr>
        <p:sp>
          <p:nvSpPr>
            <p:cNvPr id="5" name="直角三角形 4"/>
            <p:cNvSpPr/>
            <p:nvPr/>
          </p:nvSpPr>
          <p:spPr>
            <a:xfrm flipV="1">
              <a:off x="-43" y="346"/>
              <a:ext cx="8040259" cy="980379"/>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41989" name="文本框 4"/>
            <p:cNvSpPr txBox="1">
              <a:spLocks noChangeArrowheads="1"/>
            </p:cNvSpPr>
            <p:nvPr/>
          </p:nvSpPr>
          <p:spPr bwMode="auto">
            <a:xfrm>
              <a:off x="-4806" y="-132909"/>
              <a:ext cx="4333644" cy="823328"/>
            </a:xfrm>
            <a:prstGeom prst="rect">
              <a:avLst/>
            </a:prstGeom>
            <a:noFill/>
            <a:ln w="9525">
              <a:noFill/>
              <a:miter lim="800000"/>
            </a:ln>
          </p:spPr>
          <p:txBody>
            <a:bodyPr>
              <a:spAutoFit/>
            </a:bodyPr>
            <a:lstStyle/>
            <a:p>
              <a:pPr>
                <a:lnSpc>
                  <a:spcPct val="150000"/>
                </a:lnSpc>
              </a:pPr>
              <a:r>
                <a:rPr lang="zh-CN" altLang="zh-CN" sz="3200" b="0">
                  <a:solidFill>
                    <a:srgbClr val="FF0000"/>
                  </a:solidFill>
                  <a:latin typeface="Century Gothic"/>
                  <a:ea typeface="新宋体" panose="02010609030101010101" pitchFamily="49" charset="-122"/>
                </a:rPr>
                <a:t> 小</a:t>
              </a:r>
              <a:r>
                <a:rPr lang="zh-CN" altLang="en-US" sz="3200" b="0">
                  <a:solidFill>
                    <a:srgbClr val="FF0000"/>
                  </a:solidFill>
                  <a:latin typeface="Century Gothic"/>
                  <a:ea typeface="新宋体" panose="02010609030101010101" pitchFamily="49" charset="-122"/>
                </a:rPr>
                <a:t>提问</a:t>
              </a:r>
              <a:r>
                <a:rPr lang="zh-CN" altLang="zh-CN" sz="3200" b="0">
                  <a:solidFill>
                    <a:srgbClr val="FF0000"/>
                  </a:solidFill>
                  <a:latin typeface="Century Gothic"/>
                  <a:ea typeface="新宋体" panose="02010609030101010101" pitchFamily="49" charset="-122"/>
                </a:rPr>
                <a:t>：</a:t>
              </a:r>
              <a:endParaRPr lang="zh-CN" altLang="zh-CN" sz="3200">
                <a:solidFill>
                  <a:srgbClr val="FF0000"/>
                </a:solidFill>
                <a:latin typeface="Century Gothic"/>
                <a:ea typeface="华文新魏"/>
                <a:cs typeface="华文新魏"/>
              </a:endParaRPr>
            </a:p>
          </p:txBody>
        </p:sp>
      </p:grpSp>
      <p:sp>
        <p:nvSpPr>
          <p:cNvPr id="41991" name="Rectangle 7"/>
          <p:cNvSpPr>
            <a:spLocks noChangeArrowheads="1"/>
          </p:cNvSpPr>
          <p:nvPr/>
        </p:nvSpPr>
        <p:spPr bwMode="auto">
          <a:xfrm>
            <a:off x="365125" y="1016000"/>
            <a:ext cx="8208963" cy="3140075"/>
          </a:xfrm>
          <a:prstGeom prst="rect">
            <a:avLst/>
          </a:prstGeom>
          <a:noFill/>
          <a:ln w="9525">
            <a:noFill/>
            <a:miter lim="800000"/>
          </a:ln>
          <a:effectLst/>
        </p:spPr>
        <p:txBody>
          <a:bodyPr>
            <a:spAutoFit/>
          </a:bodyPr>
          <a:lstStyle/>
          <a:p>
            <a:pPr>
              <a:lnSpc>
                <a:spcPct val="125000"/>
              </a:lnSpc>
            </a:pPr>
            <a:r>
              <a:rPr kumimoji="1" lang="zh-CN" altLang="en-US" sz="2800">
                <a:solidFill>
                  <a:srgbClr val="0000FF"/>
                </a:solidFill>
                <a:effectLst>
                  <a:outerShdw blurRad="38100" dist="38100" dir="2700000" algn="tl">
                    <a:srgbClr val="000000"/>
                  </a:outerShdw>
                </a:effectLst>
              </a:rPr>
              <a:t>        </a:t>
            </a:r>
            <a:r>
              <a:rPr lang="zh-CN" altLang="en-US" sz="3200" b="0">
                <a:solidFill>
                  <a:schemeClr val="bg1"/>
                </a:solidFill>
                <a:latin typeface="微软雅黑" panose="020B0503020204020204" pitchFamily="34" charset="-122"/>
                <a:ea typeface="微软雅黑" panose="020B0503020204020204" pitchFamily="34" charset="-122"/>
              </a:rPr>
              <a:t>小明平时十分的顽皮、好动，对周围事物有好奇心大、求知欲强。可是今天他却不和其他小朋友玩，且整个人看似没精神，反应能力差，且变得爱哭、烦躁不安。假如是你带班，你会有怎样的处理。</a:t>
            </a:r>
            <a:endParaRPr lang="zh-CN" altLang="en-US" sz="3200" b="0">
              <a:solidFill>
                <a:schemeClr val="bg1"/>
              </a:solidFill>
              <a:latin typeface="微软雅黑" panose="020B0503020204020204" pitchFamily="34" charset="-122"/>
              <a:ea typeface="微软雅黑" panose="020B0503020204020204" pitchFamily="34" charset="-122"/>
            </a:endParaRPr>
          </a:p>
        </p:txBody>
      </p:sp>
      <p:pic>
        <p:nvPicPr>
          <p:cNvPr id="41992" name="Picture 8"/>
          <p:cNvPicPr>
            <a:picLocks noChangeAspect="1" noChangeArrowheads="1"/>
          </p:cNvPicPr>
          <p:nvPr/>
        </p:nvPicPr>
        <p:blipFill>
          <a:blip r:embed="rId1"/>
          <a:srcRect/>
          <a:stretch>
            <a:fillRect/>
          </a:stretch>
        </p:blipFill>
        <p:spPr bwMode="auto">
          <a:xfrm>
            <a:off x="8680450" y="1036638"/>
            <a:ext cx="3094038" cy="3001962"/>
          </a:xfrm>
          <a:prstGeom prst="rect">
            <a:avLst/>
          </a:prstGeom>
          <a:noFill/>
        </p:spPr>
      </p:pic>
      <p:sp>
        <p:nvSpPr>
          <p:cNvPr id="41993" name="Text Box 9"/>
          <p:cNvSpPr txBox="1">
            <a:spLocks noChangeArrowheads="1"/>
          </p:cNvSpPr>
          <p:nvPr/>
        </p:nvSpPr>
        <p:spPr bwMode="auto">
          <a:xfrm>
            <a:off x="203200" y="4476750"/>
            <a:ext cx="5927725" cy="579438"/>
          </a:xfrm>
          <a:prstGeom prst="rect">
            <a:avLst/>
          </a:prstGeom>
          <a:noFill/>
          <a:ln w="9525">
            <a:noFill/>
            <a:miter lim="800000"/>
          </a:ln>
          <a:effectLst/>
        </p:spPr>
        <p:txBody>
          <a:bodyPr>
            <a:spAutoFit/>
          </a:bodyPr>
          <a:lstStyle/>
          <a:p>
            <a:pPr>
              <a:spcBef>
                <a:spcPct val="50000"/>
              </a:spcBef>
            </a:pPr>
            <a:r>
              <a:rPr lang="zh-CN" altLang="en-US" sz="3200">
                <a:solidFill>
                  <a:srgbClr val="FF0000"/>
                </a:solidFill>
                <a:effectLst>
                  <a:outerShdw blurRad="38100" dist="38100" dir="2700000" algn="tl">
                    <a:srgbClr val="000000"/>
                  </a:outerShdw>
                </a:effectLst>
              </a:rPr>
              <a:t>首先考虑：小明是否生病了？</a:t>
            </a:r>
            <a:endParaRPr lang="en-US" altLang="zh-CN" sz="3200">
              <a:solidFill>
                <a:srgbClr val="FF0000"/>
              </a:solidFill>
              <a:effectLst>
                <a:outerShdw blurRad="38100" dist="38100" dir="2700000" algn="tl">
                  <a:srgbClr val="000000"/>
                </a:outerShdw>
              </a:effectLst>
            </a:endParaRPr>
          </a:p>
        </p:txBody>
      </p:sp>
      <p:sp>
        <p:nvSpPr>
          <p:cNvPr id="41995" name="Text Box 11"/>
          <p:cNvSpPr txBox="1">
            <a:spLocks noChangeArrowheads="1"/>
          </p:cNvSpPr>
          <p:nvPr/>
        </p:nvSpPr>
        <p:spPr bwMode="auto">
          <a:xfrm>
            <a:off x="277813" y="5487988"/>
            <a:ext cx="8388350" cy="579437"/>
          </a:xfrm>
          <a:prstGeom prst="rect">
            <a:avLst/>
          </a:prstGeom>
          <a:noFill/>
          <a:ln w="9525">
            <a:noFill/>
            <a:miter lim="800000"/>
          </a:ln>
          <a:effectLst/>
        </p:spPr>
        <p:txBody>
          <a:bodyPr>
            <a:spAutoFit/>
          </a:bodyPr>
          <a:lstStyle/>
          <a:p>
            <a:pPr>
              <a:spcBef>
                <a:spcPct val="50000"/>
              </a:spcBef>
            </a:pPr>
            <a:r>
              <a:rPr lang="zh-CN" altLang="en-US" sz="3200">
                <a:solidFill>
                  <a:srgbClr val="990033"/>
                </a:solidFill>
                <a:effectLst>
                  <a:outerShdw blurRad="38100" dist="38100" dir="2700000" algn="tl">
                    <a:srgbClr val="000000"/>
                  </a:outerShdw>
                </a:effectLst>
              </a:rPr>
              <a:t>那你有哪些措施可以知道小明是否生病了？</a:t>
            </a:r>
            <a:endParaRPr lang="zh-CN" altLang="en-US" sz="3200">
              <a:solidFill>
                <a:srgbClr val="990033"/>
              </a:solidFill>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1000"/>
                                  </p:stCondLst>
                                  <p:childTnLst>
                                    <p:set>
                                      <p:cBhvr>
                                        <p:cTn id="6" dur="1" fill="hold">
                                          <p:stCondLst>
                                            <p:cond delay="0"/>
                                          </p:stCondLst>
                                        </p:cTn>
                                        <p:tgtEl>
                                          <p:spTgt spid="41995"/>
                                        </p:tgtEl>
                                        <p:attrNameLst>
                                          <p:attrName>style.visibility</p:attrName>
                                        </p:attrNameLst>
                                      </p:cBhvr>
                                      <p:to>
                                        <p:strVal val="visible"/>
                                      </p:to>
                                    </p:set>
                                    <p:animEffect transition="in" filter="checkerboard(across)">
                                      <p:cBhvr>
                                        <p:cTn id="7" dur="500"/>
                                        <p:tgtEl>
                                          <p:spTgt spid="419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5" grpId="0" bldLvl="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8" name="组合 26"/>
          <p:cNvGrpSpPr/>
          <p:nvPr/>
        </p:nvGrpSpPr>
        <p:grpSpPr bwMode="auto">
          <a:xfrm>
            <a:off x="-217488" y="0"/>
            <a:ext cx="11469688" cy="1135063"/>
            <a:chOff x="-217076" y="-8"/>
            <a:chExt cx="8257446" cy="1135380"/>
          </a:xfrm>
        </p:grpSpPr>
        <p:sp>
          <p:nvSpPr>
            <p:cNvPr id="28" name="直角三角形 27"/>
            <p:cNvSpPr/>
            <p:nvPr/>
          </p:nvSpPr>
          <p:spPr>
            <a:xfrm flipV="1">
              <a:off x="76" y="-8"/>
              <a:ext cx="8040294"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44040" name="文本框 28"/>
            <p:cNvSpPr txBox="1">
              <a:spLocks noChangeArrowheads="1"/>
            </p:cNvSpPr>
            <p:nvPr/>
          </p:nvSpPr>
          <p:spPr bwMode="auto">
            <a:xfrm>
              <a:off x="-217076" y="100032"/>
              <a:ext cx="4333873" cy="5796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探寻</a:t>
              </a:r>
              <a:r>
                <a:rPr lang="en-US" altLang="zh-CN" sz="3200">
                  <a:latin typeface="微软雅黑" panose="020B0503020204020204" pitchFamily="34" charset="-122"/>
                  <a:ea typeface="微软雅黑" panose="020B0503020204020204" pitchFamily="34" charset="-122"/>
                </a:rPr>
                <a:t>3 </a:t>
              </a:r>
              <a:r>
                <a:rPr lang="zh-CN" altLang="en-US" sz="3200">
                  <a:latin typeface="微软雅黑" panose="020B0503020204020204" pitchFamily="34" charset="-122"/>
                  <a:ea typeface="微软雅黑" panose="020B0503020204020204" pitchFamily="34" charset="-122"/>
                </a:rPr>
                <a:t>常用护理技术</a:t>
              </a:r>
              <a:endParaRPr lang="zh-CN" altLang="en-US" sz="3200">
                <a:latin typeface="微软雅黑" panose="020B0503020204020204" pitchFamily="34" charset="-122"/>
                <a:ea typeface="微软雅黑" panose="020B0503020204020204" pitchFamily="34" charset="-122"/>
              </a:endParaRPr>
            </a:p>
          </p:txBody>
        </p:sp>
      </p:grpSp>
      <p:sp>
        <p:nvSpPr>
          <p:cNvPr id="9" name="右箭头 8"/>
          <p:cNvSpPr/>
          <p:nvPr/>
        </p:nvSpPr>
        <p:spPr>
          <a:xfrm>
            <a:off x="4656138" y="1538288"/>
            <a:ext cx="2830512" cy="1108075"/>
          </a:xfrm>
          <a:prstGeom prst="rightArrow">
            <a:avLst>
              <a:gd name="adj1" fmla="val 66953"/>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spcBef>
                <a:spcPts val="0"/>
              </a:spcBef>
              <a:spcAft>
                <a:spcPts val="0"/>
              </a:spcAft>
              <a:defRPr/>
            </a:pPr>
            <a:endParaRPr lang="zh-CN" altLang="en-US" b="0"/>
          </a:p>
        </p:txBody>
      </p:sp>
      <p:sp>
        <p:nvSpPr>
          <p:cNvPr id="44043" name="右箭头 9"/>
          <p:cNvSpPr>
            <a:spLocks noChangeArrowheads="1"/>
          </p:cNvSpPr>
          <p:nvPr/>
        </p:nvSpPr>
        <p:spPr bwMode="auto">
          <a:xfrm rot="10800000">
            <a:off x="3836988" y="2595563"/>
            <a:ext cx="2832100" cy="1106487"/>
          </a:xfrm>
          <a:prstGeom prst="rightArrow">
            <a:avLst>
              <a:gd name="adj1" fmla="val 66954"/>
              <a:gd name="adj2" fmla="val 50077"/>
            </a:avLst>
          </a:prstGeom>
          <a:solidFill>
            <a:schemeClr val="accent1"/>
          </a:solidFill>
          <a:ln w="12700" algn="ctr">
            <a:noFill/>
            <a:miter lim="800000"/>
          </a:ln>
        </p:spPr>
        <p:txBody>
          <a:bodyPr rot="10800000" lIns="121917" tIns="60958" rIns="121917" bIns="60958" anchor="ctr"/>
          <a:lstStyle/>
          <a:p>
            <a:pPr algn="ctr"/>
            <a:endParaRPr lang="zh-CN" altLang="en-US" b="0">
              <a:solidFill>
                <a:srgbClr val="FFFFFF"/>
              </a:solidFill>
              <a:latin typeface="Calibri" panose="020F0502020204030204" pitchFamily="34" charset="0"/>
              <a:ea typeface="幼圆"/>
            </a:endParaRPr>
          </a:p>
        </p:txBody>
      </p:sp>
      <p:sp>
        <p:nvSpPr>
          <p:cNvPr id="11" name="右箭头 10"/>
          <p:cNvSpPr/>
          <p:nvPr/>
        </p:nvSpPr>
        <p:spPr>
          <a:xfrm>
            <a:off x="4767263" y="5483225"/>
            <a:ext cx="2830512" cy="1108075"/>
          </a:xfrm>
          <a:prstGeom prst="rightArrow">
            <a:avLst>
              <a:gd name="adj1" fmla="val 66953"/>
              <a:gd name="adj2"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spcBef>
                <a:spcPts val="0"/>
              </a:spcBef>
              <a:spcAft>
                <a:spcPts val="0"/>
              </a:spcAft>
              <a:defRPr/>
            </a:pPr>
            <a:endParaRPr lang="zh-CN" altLang="en-US" b="0"/>
          </a:p>
        </p:txBody>
      </p:sp>
      <p:sp>
        <p:nvSpPr>
          <p:cNvPr id="44045" name="右箭头 11"/>
          <p:cNvSpPr>
            <a:spLocks noChangeArrowheads="1"/>
          </p:cNvSpPr>
          <p:nvPr/>
        </p:nvSpPr>
        <p:spPr bwMode="auto">
          <a:xfrm rot="10800000">
            <a:off x="3836988" y="4535488"/>
            <a:ext cx="2832100" cy="1108075"/>
          </a:xfrm>
          <a:prstGeom prst="rightArrow">
            <a:avLst>
              <a:gd name="adj1" fmla="val 66954"/>
              <a:gd name="adj2" fmla="val 50005"/>
            </a:avLst>
          </a:prstGeom>
          <a:solidFill>
            <a:srgbClr val="92D050"/>
          </a:solidFill>
          <a:ln w="12700" algn="ctr">
            <a:noFill/>
            <a:miter lim="800000"/>
          </a:ln>
        </p:spPr>
        <p:txBody>
          <a:bodyPr rot="10800000" lIns="121917" tIns="60958" rIns="121917" bIns="60958" anchor="ctr"/>
          <a:lstStyle/>
          <a:p>
            <a:pPr algn="ctr"/>
            <a:endParaRPr lang="zh-CN" altLang="en-US" b="0">
              <a:solidFill>
                <a:srgbClr val="FFFFFF"/>
              </a:solidFill>
              <a:latin typeface="Calibri" panose="020F0502020204030204" pitchFamily="34" charset="0"/>
              <a:ea typeface="幼圆"/>
            </a:endParaRPr>
          </a:p>
        </p:txBody>
      </p:sp>
      <p:sp>
        <p:nvSpPr>
          <p:cNvPr id="13" name="TextBox 7"/>
          <p:cNvSpPr txBox="1">
            <a:spLocks noChangeArrowheads="1"/>
          </p:cNvSpPr>
          <p:nvPr/>
        </p:nvSpPr>
        <p:spPr bwMode="auto">
          <a:xfrm>
            <a:off x="5153025" y="1879600"/>
            <a:ext cx="2298700" cy="304800"/>
          </a:xfrm>
          <a:prstGeom prst="rect">
            <a:avLst/>
          </a:prstGeom>
          <a:noFill/>
          <a:ln w="9525">
            <a:noFill/>
            <a:miter lim="800000"/>
          </a:ln>
        </p:spPr>
        <p:txBody>
          <a:bodyPr lIns="0" tIns="0" rIns="0" bIns="0">
            <a:spAutoFit/>
          </a:bodyPr>
          <a:lstStyle/>
          <a:p>
            <a:pPr algn="ctr"/>
            <a:r>
              <a:rPr lang="zh-CN" altLang="en-US" sz="2000">
                <a:solidFill>
                  <a:schemeClr val="bg1"/>
                </a:solidFill>
                <a:latin typeface="微软雅黑" panose="020B0503020204020204" pitchFamily="34" charset="-122"/>
                <a:ea typeface="微软雅黑" panose="020B0503020204020204" pitchFamily="34" charset="-122"/>
              </a:rPr>
              <a:t>一、测体温</a:t>
            </a:r>
            <a:endParaRPr lang="en-US" altLang="zh-CN" sz="2000">
              <a:solidFill>
                <a:schemeClr val="bg1"/>
              </a:solidFill>
              <a:latin typeface="微软雅黑" panose="020B0503020204020204" pitchFamily="34" charset="-122"/>
              <a:ea typeface="微软雅黑" panose="020B0503020204020204" pitchFamily="34" charset="-122"/>
            </a:endParaRPr>
          </a:p>
        </p:txBody>
      </p:sp>
      <p:sp>
        <p:nvSpPr>
          <p:cNvPr id="14" name="TextBox 8"/>
          <p:cNvSpPr txBox="1"/>
          <p:nvPr/>
        </p:nvSpPr>
        <p:spPr>
          <a:xfrm>
            <a:off x="7824788" y="1822450"/>
            <a:ext cx="2784475" cy="412750"/>
          </a:xfrm>
          <a:prstGeom prst="rect">
            <a:avLst/>
          </a:prstGeom>
          <a:noFill/>
        </p:spPr>
        <p:txBody>
          <a:bodyPr lIns="0" tIns="0" rIns="0" bIns="0">
            <a:spAutoFit/>
          </a:bodyPr>
          <a:lstStyle/>
          <a:p>
            <a:pPr algn="just">
              <a:lnSpc>
                <a:spcPct val="150000"/>
              </a:lnSpc>
            </a:pPr>
            <a:r>
              <a:rPr lang="zh-CN" altLang="en-US" b="0">
                <a:solidFill>
                  <a:srgbClr val="474747"/>
                </a:solidFill>
                <a:latin typeface="微软雅黑" panose="020B0503020204020204" pitchFamily="34" charset="-122"/>
                <a:ea typeface="微软雅黑" panose="020B0503020204020204" pitchFamily="34" charset="-122"/>
              </a:rPr>
              <a:t>水银体温计、电子体温计</a:t>
            </a:r>
            <a:endParaRPr lang="zh-CN" altLang="en-US" b="0">
              <a:solidFill>
                <a:srgbClr val="474747"/>
              </a:solidFill>
              <a:latin typeface="微软雅黑" panose="020B0503020204020204" pitchFamily="34" charset="-122"/>
              <a:ea typeface="微软雅黑" panose="020B0503020204020204" pitchFamily="34" charset="-122"/>
            </a:endParaRPr>
          </a:p>
        </p:txBody>
      </p:sp>
      <p:sp>
        <p:nvSpPr>
          <p:cNvPr id="15" name="TextBox 9"/>
          <p:cNvSpPr txBox="1">
            <a:spLocks noChangeArrowheads="1"/>
          </p:cNvSpPr>
          <p:nvPr/>
        </p:nvSpPr>
        <p:spPr bwMode="auto">
          <a:xfrm>
            <a:off x="4584700" y="2963863"/>
            <a:ext cx="2297113" cy="304800"/>
          </a:xfrm>
          <a:prstGeom prst="rect">
            <a:avLst/>
          </a:prstGeom>
          <a:noFill/>
          <a:ln w="9525">
            <a:noFill/>
            <a:miter lim="800000"/>
          </a:ln>
        </p:spPr>
        <p:txBody>
          <a:bodyPr lIns="0" tIns="0" rIns="0" bIns="0">
            <a:spAutoFit/>
          </a:bodyPr>
          <a:lstStyle/>
          <a:p>
            <a:pPr algn="ctr"/>
            <a:r>
              <a:rPr lang="zh-CN" altLang="en-US" sz="2000">
                <a:latin typeface="微软雅黑" panose="020B0503020204020204" pitchFamily="34" charset="-122"/>
                <a:ea typeface="微软雅黑" panose="020B0503020204020204" pitchFamily="34" charset="-122"/>
              </a:rPr>
              <a:t>二、测脉搏</a:t>
            </a:r>
            <a:endParaRPr lang="zh-CN" altLang="en-US" sz="2000">
              <a:latin typeface="微软雅黑" panose="020B0503020204020204" pitchFamily="34" charset="-122"/>
              <a:ea typeface="微软雅黑" panose="020B0503020204020204" pitchFamily="34" charset="-122"/>
            </a:endParaRPr>
          </a:p>
        </p:txBody>
      </p:sp>
      <p:sp>
        <p:nvSpPr>
          <p:cNvPr id="16" name="TextBox 10"/>
          <p:cNvSpPr txBox="1">
            <a:spLocks noChangeArrowheads="1"/>
          </p:cNvSpPr>
          <p:nvPr/>
        </p:nvSpPr>
        <p:spPr bwMode="auto">
          <a:xfrm>
            <a:off x="5067300" y="4106863"/>
            <a:ext cx="2298700" cy="306387"/>
          </a:xfrm>
          <a:prstGeom prst="rect">
            <a:avLst/>
          </a:prstGeom>
          <a:noFill/>
          <a:ln w="9525">
            <a:noFill/>
            <a:miter lim="800000"/>
          </a:ln>
        </p:spPr>
        <p:txBody>
          <a:bodyPr lIns="0" tIns="0" rIns="0" bIns="0">
            <a:spAutoFit/>
          </a:bodyPr>
          <a:lstStyle/>
          <a:p>
            <a:pPr algn="ctr"/>
            <a:r>
              <a:rPr lang="zh-CN" altLang="en-US" sz="2000">
                <a:solidFill>
                  <a:schemeClr val="bg1"/>
                </a:solidFill>
                <a:latin typeface="微软雅黑" panose="020B0503020204020204" pitchFamily="34" charset="-122"/>
                <a:ea typeface="微软雅黑" panose="020B0503020204020204" pitchFamily="34" charset="-122"/>
              </a:rPr>
              <a:t>输入标题</a:t>
            </a: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7" name="TextBox 11"/>
          <p:cNvSpPr txBox="1">
            <a:spLocks noChangeArrowheads="1"/>
          </p:cNvSpPr>
          <p:nvPr/>
        </p:nvSpPr>
        <p:spPr bwMode="auto">
          <a:xfrm>
            <a:off x="4170363" y="4919663"/>
            <a:ext cx="2297112" cy="304800"/>
          </a:xfrm>
          <a:prstGeom prst="rect">
            <a:avLst/>
          </a:prstGeom>
          <a:noFill/>
          <a:ln w="9525">
            <a:noFill/>
            <a:miter lim="800000"/>
          </a:ln>
        </p:spPr>
        <p:txBody>
          <a:bodyPr lIns="0" tIns="0" rIns="0" bIns="0">
            <a:spAutoFit/>
          </a:bodyPr>
          <a:lstStyle/>
          <a:p>
            <a:pPr algn="ctr"/>
            <a:r>
              <a:rPr lang="zh-CN" altLang="en-US" sz="2000">
                <a:solidFill>
                  <a:schemeClr val="bg1"/>
                </a:solidFill>
                <a:latin typeface="微软雅黑" panose="020B0503020204020204" pitchFamily="34" charset="-122"/>
                <a:ea typeface="微软雅黑" panose="020B0503020204020204" pitchFamily="34" charset="-122"/>
              </a:rPr>
              <a:t>四、冷敷</a:t>
            </a: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44051" name="TextBox 12"/>
          <p:cNvSpPr txBox="1">
            <a:spLocks noChangeArrowheads="1"/>
          </p:cNvSpPr>
          <p:nvPr/>
        </p:nvSpPr>
        <p:spPr bwMode="auto">
          <a:xfrm>
            <a:off x="1317625" y="2808288"/>
            <a:ext cx="2290763" cy="412750"/>
          </a:xfrm>
          <a:prstGeom prst="rect">
            <a:avLst/>
          </a:prstGeom>
          <a:noFill/>
          <a:ln w="9525">
            <a:noFill/>
            <a:miter lim="800000"/>
          </a:ln>
        </p:spPr>
        <p:txBody>
          <a:bodyPr lIns="0" tIns="0" rIns="0" bIns="0">
            <a:spAutoFit/>
          </a:bodyPr>
          <a:lstStyle/>
          <a:p>
            <a:pPr algn="just">
              <a:lnSpc>
                <a:spcPct val="150000"/>
              </a:lnSpc>
            </a:pPr>
            <a:r>
              <a:rPr lang="zh-CN" altLang="en-US" b="0">
                <a:solidFill>
                  <a:srgbClr val="474747"/>
                </a:solidFill>
                <a:latin typeface="微软雅黑" panose="020B0503020204020204" pitchFamily="34" charset="-122"/>
                <a:ea typeface="微软雅黑" panose="020B0503020204020204" pitchFamily="34" charset="-122"/>
              </a:rPr>
              <a:t>动脉按压、仪器测量</a:t>
            </a:r>
            <a:endParaRPr lang="en-US" altLang="zh-CN" b="0">
              <a:solidFill>
                <a:srgbClr val="474747"/>
              </a:solidFill>
              <a:latin typeface="微软雅黑" panose="020B0503020204020204" pitchFamily="34" charset="-122"/>
              <a:ea typeface="微软雅黑" panose="020B0503020204020204" pitchFamily="34" charset="-122"/>
            </a:endParaRPr>
          </a:p>
        </p:txBody>
      </p:sp>
      <p:sp>
        <p:nvSpPr>
          <p:cNvPr id="44052" name="TextBox 13"/>
          <p:cNvSpPr txBox="1">
            <a:spLocks noChangeArrowheads="1"/>
          </p:cNvSpPr>
          <p:nvPr/>
        </p:nvSpPr>
        <p:spPr bwMode="auto">
          <a:xfrm>
            <a:off x="7912100" y="3910013"/>
            <a:ext cx="3582988" cy="412750"/>
          </a:xfrm>
          <a:prstGeom prst="rect">
            <a:avLst/>
          </a:prstGeom>
          <a:noFill/>
          <a:ln w="9525">
            <a:noFill/>
            <a:miter lim="800000"/>
          </a:ln>
        </p:spPr>
        <p:txBody>
          <a:bodyPr lIns="0" tIns="0" rIns="0" bIns="0">
            <a:spAutoFit/>
          </a:bodyPr>
          <a:lstStyle/>
          <a:p>
            <a:pPr algn="just">
              <a:lnSpc>
                <a:spcPct val="150000"/>
              </a:lnSpc>
            </a:pPr>
            <a:r>
              <a:rPr lang="zh-CN" altLang="en-US" b="0">
                <a:solidFill>
                  <a:srgbClr val="474747"/>
                </a:solidFill>
                <a:latin typeface="微软雅黑" panose="020B0503020204020204" pitchFamily="34" charset="-122"/>
                <a:ea typeface="微软雅黑" panose="020B0503020204020204" pitchFamily="34" charset="-122"/>
              </a:rPr>
              <a:t>口服药、点眼药、滴鼻药、滴耳药</a:t>
            </a:r>
            <a:endParaRPr lang="en-US" altLang="zh-CN" b="0">
              <a:solidFill>
                <a:srgbClr val="474747"/>
              </a:solidFill>
              <a:latin typeface="微软雅黑" panose="020B0503020204020204" pitchFamily="34" charset="-122"/>
              <a:ea typeface="微软雅黑" panose="020B0503020204020204" pitchFamily="34" charset="-122"/>
            </a:endParaRPr>
          </a:p>
        </p:txBody>
      </p:sp>
      <p:sp>
        <p:nvSpPr>
          <p:cNvPr id="20" name="TextBox 14"/>
          <p:cNvSpPr txBox="1"/>
          <p:nvPr/>
        </p:nvSpPr>
        <p:spPr>
          <a:xfrm>
            <a:off x="911225" y="4979988"/>
            <a:ext cx="2784475" cy="412750"/>
          </a:xfrm>
          <a:prstGeom prst="rect">
            <a:avLst/>
          </a:prstGeom>
          <a:noFill/>
        </p:spPr>
        <p:txBody>
          <a:bodyPr lIns="0" tIns="0" rIns="0" bIns="0">
            <a:spAutoFit/>
          </a:bodyPr>
          <a:lstStyle/>
          <a:p>
            <a:pPr algn="just">
              <a:lnSpc>
                <a:spcPct val="150000"/>
              </a:lnSpc>
            </a:pPr>
            <a:r>
              <a:rPr lang="zh-CN" altLang="en-US" b="0">
                <a:solidFill>
                  <a:srgbClr val="474747"/>
                </a:solidFill>
                <a:latin typeface="微软雅黑" panose="020B0503020204020204" pitchFamily="34" charset="-122"/>
                <a:ea typeface="微软雅黑" panose="020B0503020204020204" pitchFamily="34" charset="-122"/>
              </a:rPr>
              <a:t>冷敷贴、冷敷袋、自制冰袋</a:t>
            </a:r>
            <a:endParaRPr lang="en-US" altLang="zh-CN" b="0">
              <a:solidFill>
                <a:srgbClr val="474747"/>
              </a:solidFill>
              <a:latin typeface="微软雅黑" panose="020B0503020204020204" pitchFamily="34" charset="-122"/>
              <a:ea typeface="微软雅黑" panose="020B0503020204020204" pitchFamily="34" charset="-122"/>
            </a:endParaRPr>
          </a:p>
        </p:txBody>
      </p:sp>
      <p:sp>
        <p:nvSpPr>
          <p:cNvPr id="2" name="右箭头 10"/>
          <p:cNvSpPr/>
          <p:nvPr/>
        </p:nvSpPr>
        <p:spPr>
          <a:xfrm>
            <a:off x="4872038" y="3552825"/>
            <a:ext cx="2830512" cy="1108075"/>
          </a:xfrm>
          <a:prstGeom prst="rightArrow">
            <a:avLst>
              <a:gd name="adj1" fmla="val 66953"/>
              <a:gd name="adj2"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spcBef>
                <a:spcPts val="0"/>
              </a:spcBef>
              <a:spcAft>
                <a:spcPts val="0"/>
              </a:spcAft>
              <a:defRPr/>
            </a:pPr>
            <a:endParaRPr lang="zh-CN" altLang="en-US" b="0"/>
          </a:p>
        </p:txBody>
      </p:sp>
      <p:sp>
        <p:nvSpPr>
          <p:cNvPr id="3" name="TextBox 10"/>
          <p:cNvSpPr txBox="1">
            <a:spLocks noChangeArrowheads="1"/>
          </p:cNvSpPr>
          <p:nvPr/>
        </p:nvSpPr>
        <p:spPr bwMode="auto">
          <a:xfrm>
            <a:off x="5183188" y="3965575"/>
            <a:ext cx="2298700" cy="306388"/>
          </a:xfrm>
          <a:prstGeom prst="rect">
            <a:avLst/>
          </a:prstGeom>
          <a:noFill/>
          <a:ln w="9525">
            <a:noFill/>
            <a:miter lim="800000"/>
          </a:ln>
        </p:spPr>
        <p:txBody>
          <a:bodyPr lIns="0" tIns="0" rIns="0" bIns="0">
            <a:spAutoFit/>
          </a:bodyPr>
          <a:lstStyle/>
          <a:p>
            <a:pPr algn="ctr"/>
            <a:r>
              <a:rPr lang="zh-CN" altLang="en-US" sz="2000">
                <a:latin typeface="微软雅黑" panose="020B0503020204020204" pitchFamily="34" charset="-122"/>
                <a:ea typeface="微软雅黑" panose="020B0503020204020204" pitchFamily="34" charset="-122"/>
              </a:rPr>
              <a:t>三、喂药</a:t>
            </a:r>
            <a:endParaRPr lang="zh-CN" altLang="en-US" sz="2000">
              <a:latin typeface="微软雅黑" panose="020B0503020204020204" pitchFamily="34" charset="-122"/>
              <a:ea typeface="微软雅黑" panose="020B0503020204020204" pitchFamily="34" charset="-122"/>
            </a:endParaRPr>
          </a:p>
        </p:txBody>
      </p:sp>
      <p:sp>
        <p:nvSpPr>
          <p:cNvPr id="4" name="TextBox 7"/>
          <p:cNvSpPr txBox="1">
            <a:spLocks noChangeArrowheads="1"/>
          </p:cNvSpPr>
          <p:nvPr/>
        </p:nvSpPr>
        <p:spPr bwMode="auto">
          <a:xfrm>
            <a:off x="5378450" y="5902325"/>
            <a:ext cx="1844675" cy="304800"/>
          </a:xfrm>
          <a:prstGeom prst="rect">
            <a:avLst/>
          </a:prstGeom>
          <a:noFill/>
          <a:ln w="9525">
            <a:noFill/>
            <a:miter lim="800000"/>
          </a:ln>
        </p:spPr>
        <p:txBody>
          <a:bodyPr lIns="0" tIns="0" rIns="0" bIns="0">
            <a:spAutoFit/>
          </a:bodyPr>
          <a:lstStyle/>
          <a:p>
            <a:pPr algn="ctr"/>
            <a:r>
              <a:rPr lang="zh-CN" altLang="en-US" sz="2000">
                <a:solidFill>
                  <a:schemeClr val="bg1"/>
                </a:solidFill>
                <a:latin typeface="微软雅黑" panose="020B0503020204020204" pitchFamily="34" charset="-122"/>
                <a:ea typeface="微软雅黑" panose="020B0503020204020204" pitchFamily="34" charset="-122"/>
              </a:rPr>
              <a:t>五、热敷</a:t>
            </a: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44060" name="TextBox 13"/>
          <p:cNvSpPr txBox="1">
            <a:spLocks noChangeArrowheads="1"/>
          </p:cNvSpPr>
          <p:nvPr/>
        </p:nvSpPr>
        <p:spPr bwMode="auto">
          <a:xfrm>
            <a:off x="7735888" y="5824538"/>
            <a:ext cx="2320925" cy="412750"/>
          </a:xfrm>
          <a:prstGeom prst="rect">
            <a:avLst/>
          </a:prstGeom>
          <a:noFill/>
          <a:ln w="9525">
            <a:noFill/>
            <a:miter lim="800000"/>
          </a:ln>
        </p:spPr>
        <p:txBody>
          <a:bodyPr lIns="0" tIns="0" rIns="0" bIns="0">
            <a:spAutoFit/>
          </a:bodyPr>
          <a:lstStyle/>
          <a:p>
            <a:pPr algn="just">
              <a:lnSpc>
                <a:spcPct val="150000"/>
              </a:lnSpc>
            </a:pPr>
            <a:r>
              <a:rPr lang="zh-CN" altLang="en-US" b="0">
                <a:solidFill>
                  <a:srgbClr val="474747"/>
                </a:solidFill>
                <a:latin typeface="微软雅黑" panose="020B0503020204020204" pitchFamily="34" charset="-122"/>
                <a:ea typeface="微软雅黑" panose="020B0503020204020204" pitchFamily="34" charset="-122"/>
              </a:rPr>
              <a:t>热敷贴、自制热水袋</a:t>
            </a:r>
            <a:endParaRPr lang="en-US" altLang="zh-CN" b="0">
              <a:solidFill>
                <a:srgbClr val="474747"/>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043"/>
                                        </p:tgtEl>
                                        <p:attrNameLst>
                                          <p:attrName>style.visibility</p:attrName>
                                        </p:attrNameLst>
                                      </p:cBhvr>
                                      <p:to>
                                        <p:strVal val="visible"/>
                                      </p:to>
                                    </p:set>
                                    <p:anim calcmode="lin" valueType="num">
                                      <p:cBhvr additive="base">
                                        <p:cTn id="7" dur="500" fill="hold"/>
                                        <p:tgtEl>
                                          <p:spTgt spid="44043"/>
                                        </p:tgtEl>
                                        <p:attrNameLst>
                                          <p:attrName>ppt_x</p:attrName>
                                        </p:attrNameLst>
                                      </p:cBhvr>
                                      <p:tavLst>
                                        <p:tav tm="0">
                                          <p:val>
                                            <p:strVal val="1+#ppt_w/2"/>
                                          </p:val>
                                        </p:tav>
                                        <p:tav tm="100000">
                                          <p:val>
                                            <p:strVal val="#ppt_x"/>
                                          </p:val>
                                        </p:tav>
                                      </p:tavLst>
                                    </p:anim>
                                    <p:anim calcmode="lin" valueType="num">
                                      <p:cBhvr additive="base">
                                        <p:cTn id="8" dur="500" fill="hold"/>
                                        <p:tgtEl>
                                          <p:spTgt spid="4404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44051"/>
                                        </p:tgtEl>
                                        <p:attrNameLst>
                                          <p:attrName>style.visibility</p:attrName>
                                        </p:attrNameLst>
                                      </p:cBhvr>
                                      <p:to>
                                        <p:strVal val="visible"/>
                                      </p:to>
                                    </p:set>
                                    <p:animEffect transition="in" filter="wipe(right)">
                                      <p:cBhvr>
                                        <p:cTn id="31" dur="500"/>
                                        <p:tgtEl>
                                          <p:spTgt spid="44051"/>
                                        </p:tgtEl>
                                      </p:cBhvr>
                                    </p:animEffect>
                                  </p:childTnLst>
                                </p:cTn>
                              </p:par>
                            </p:childTnLst>
                          </p:cTn>
                        </p:par>
                        <p:par>
                          <p:cTn id="32" fill="hold">
                            <p:stCondLst>
                              <p:cond delay="2000"/>
                            </p:stCondLst>
                            <p:childTnLst>
                              <p:par>
                                <p:cTn id="33" presetID="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4045"/>
                                        </p:tgtEl>
                                        <p:attrNameLst>
                                          <p:attrName>style.visibility</p:attrName>
                                        </p:attrNameLst>
                                      </p:cBhvr>
                                      <p:to>
                                        <p:strVal val="visible"/>
                                      </p:to>
                                    </p:set>
                                    <p:anim calcmode="lin" valueType="num">
                                      <p:cBhvr additive="base">
                                        <p:cTn id="39" dur="500" fill="hold"/>
                                        <p:tgtEl>
                                          <p:spTgt spid="44045"/>
                                        </p:tgtEl>
                                        <p:attrNameLst>
                                          <p:attrName>ppt_x</p:attrName>
                                        </p:attrNameLst>
                                      </p:cBhvr>
                                      <p:tavLst>
                                        <p:tav tm="0">
                                          <p:val>
                                            <p:strVal val="1+#ppt_w/2"/>
                                          </p:val>
                                        </p:tav>
                                        <p:tav tm="100000">
                                          <p:val>
                                            <p:strVal val="#ppt_x"/>
                                          </p:val>
                                        </p:tav>
                                      </p:tavLst>
                                    </p:anim>
                                    <p:anim calcmode="lin" valueType="num">
                                      <p:cBhvr additive="base">
                                        <p:cTn id="40" dur="500" fill="hold"/>
                                        <p:tgtEl>
                                          <p:spTgt spid="44045"/>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53" presetClass="entr" presetSubtype="16"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animEffect transition="in" filter="fade">
                                      <p:cBhvr>
                                        <p:cTn id="46" dur="500"/>
                                        <p:tgtEl>
                                          <p:spTgt spid="16"/>
                                        </p:tgtEl>
                                      </p:cBhvr>
                                    </p:animEffect>
                                  </p:childTnLst>
                                </p:cTn>
                              </p:par>
                            </p:childTnLst>
                          </p:cTn>
                        </p:par>
                        <p:par>
                          <p:cTn id="47" fill="hold">
                            <p:stCondLst>
                              <p:cond delay="3000"/>
                            </p:stCondLst>
                            <p:childTnLst>
                              <p:par>
                                <p:cTn id="48" presetID="53" presetClass="entr" presetSubtype="16"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childTnLst>
                          </p:cTn>
                        </p:par>
                        <p:par>
                          <p:cTn id="53" fill="hold">
                            <p:stCondLst>
                              <p:cond delay="3500"/>
                            </p:stCondLst>
                            <p:childTnLst>
                              <p:par>
                                <p:cTn id="54" presetID="22" presetClass="entr" presetSubtype="8" fill="hold" grpId="0" nodeType="afterEffect">
                                  <p:stCondLst>
                                    <p:cond delay="0"/>
                                  </p:stCondLst>
                                  <p:childTnLst>
                                    <p:set>
                                      <p:cBhvr>
                                        <p:cTn id="55" dur="1" fill="hold">
                                          <p:stCondLst>
                                            <p:cond delay="0"/>
                                          </p:stCondLst>
                                        </p:cTn>
                                        <p:tgtEl>
                                          <p:spTgt spid="44052"/>
                                        </p:tgtEl>
                                        <p:attrNameLst>
                                          <p:attrName>style.visibility</p:attrName>
                                        </p:attrNameLst>
                                      </p:cBhvr>
                                      <p:to>
                                        <p:strVal val="visible"/>
                                      </p:to>
                                    </p:set>
                                    <p:animEffect transition="in" filter="wipe(left)">
                                      <p:cBhvr>
                                        <p:cTn id="56" dur="500"/>
                                        <p:tgtEl>
                                          <p:spTgt spid="44052"/>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right)">
                                      <p:cBhvr>
                                        <p:cTn id="59" dur="500"/>
                                        <p:tgtEl>
                                          <p:spTgt spid="20"/>
                                        </p:tgtEl>
                                      </p:cBhvr>
                                    </p:animEffect>
                                  </p:childTnLst>
                                </p:cTn>
                              </p:par>
                            </p:childTnLst>
                          </p:cTn>
                        </p:par>
                        <p:par>
                          <p:cTn id="60" fill="hold">
                            <p:stCondLst>
                              <p:cond delay="4000"/>
                            </p:stCondLst>
                            <p:childTnLst>
                              <p:par>
                                <p:cTn id="61" presetID="2" presetClass="entr" presetSubtype="8" fill="hold" grpId="0" nodeType="afterEffect">
                                  <p:stCondLst>
                                    <p:cond delay="0"/>
                                  </p:stCondLst>
                                  <p:childTnLst>
                                    <p:set>
                                      <p:cBhvr>
                                        <p:cTn id="62" dur="1" fill="hold">
                                          <p:stCondLst>
                                            <p:cond delay="0"/>
                                          </p:stCondLst>
                                        </p:cTn>
                                        <p:tgtEl>
                                          <p:spTgt spid="2"/>
                                        </p:tgtEl>
                                        <p:attrNameLst>
                                          <p:attrName>style.visibility</p:attrName>
                                        </p:attrNameLst>
                                      </p:cBhvr>
                                      <p:to>
                                        <p:strVal val="visible"/>
                                      </p:to>
                                    </p:set>
                                    <p:anim calcmode="lin" valueType="num">
                                      <p:cBhvr additive="base">
                                        <p:cTn id="63" dur="500" fill="hold"/>
                                        <p:tgtEl>
                                          <p:spTgt spid="2"/>
                                        </p:tgtEl>
                                        <p:attrNameLst>
                                          <p:attrName>ppt_x</p:attrName>
                                        </p:attrNameLst>
                                      </p:cBhvr>
                                      <p:tavLst>
                                        <p:tav tm="0">
                                          <p:val>
                                            <p:strVal val="0-#ppt_w/2"/>
                                          </p:val>
                                        </p:tav>
                                        <p:tav tm="100000">
                                          <p:val>
                                            <p:strVal val="#ppt_x"/>
                                          </p:val>
                                        </p:tav>
                                      </p:tavLst>
                                    </p:anim>
                                    <p:anim calcmode="lin" valueType="num">
                                      <p:cBhvr additive="base">
                                        <p:cTn id="64" dur="500" fill="hold"/>
                                        <p:tgtEl>
                                          <p:spTgt spid="2"/>
                                        </p:tgtEl>
                                        <p:attrNameLst>
                                          <p:attrName>ppt_y</p:attrName>
                                        </p:attrNameLst>
                                      </p:cBhvr>
                                      <p:tavLst>
                                        <p:tav tm="0">
                                          <p:val>
                                            <p:strVal val="#ppt_y"/>
                                          </p:val>
                                        </p:tav>
                                        <p:tav tm="100000">
                                          <p:val>
                                            <p:strVal val="#ppt_y"/>
                                          </p:val>
                                        </p:tav>
                                      </p:tavLst>
                                    </p:anim>
                                  </p:childTnLst>
                                </p:cTn>
                              </p:par>
                            </p:childTnLst>
                          </p:cTn>
                        </p:par>
                        <p:par>
                          <p:cTn id="65" fill="hold">
                            <p:stCondLst>
                              <p:cond delay="4500"/>
                            </p:stCondLst>
                            <p:childTnLst>
                              <p:par>
                                <p:cTn id="66" presetID="53" presetClass="entr" presetSubtype="16" fill="hold" grpId="0" nodeType="afterEffect">
                                  <p:stCondLst>
                                    <p:cond delay="0"/>
                                  </p:stCondLst>
                                  <p:childTnLst>
                                    <p:set>
                                      <p:cBhvr>
                                        <p:cTn id="67" dur="1" fill="hold">
                                          <p:stCondLst>
                                            <p:cond delay="0"/>
                                          </p:stCondLst>
                                        </p:cTn>
                                        <p:tgtEl>
                                          <p:spTgt spid="3"/>
                                        </p:tgtEl>
                                        <p:attrNameLst>
                                          <p:attrName>style.visibility</p:attrName>
                                        </p:attrNameLst>
                                      </p:cBhvr>
                                      <p:to>
                                        <p:strVal val="visible"/>
                                      </p:to>
                                    </p:set>
                                    <p:anim calcmode="lin" valueType="num">
                                      <p:cBhvr>
                                        <p:cTn id="68" dur="500" fill="hold"/>
                                        <p:tgtEl>
                                          <p:spTgt spid="3"/>
                                        </p:tgtEl>
                                        <p:attrNameLst>
                                          <p:attrName>ppt_w</p:attrName>
                                        </p:attrNameLst>
                                      </p:cBhvr>
                                      <p:tavLst>
                                        <p:tav tm="0">
                                          <p:val>
                                            <p:fltVal val="0"/>
                                          </p:val>
                                        </p:tav>
                                        <p:tav tm="100000">
                                          <p:val>
                                            <p:strVal val="#ppt_w"/>
                                          </p:val>
                                        </p:tav>
                                      </p:tavLst>
                                    </p:anim>
                                    <p:anim calcmode="lin" valueType="num">
                                      <p:cBhvr>
                                        <p:cTn id="69" dur="500" fill="hold"/>
                                        <p:tgtEl>
                                          <p:spTgt spid="3"/>
                                        </p:tgtEl>
                                        <p:attrNameLst>
                                          <p:attrName>ppt_h</p:attrName>
                                        </p:attrNameLst>
                                      </p:cBhvr>
                                      <p:tavLst>
                                        <p:tav tm="0">
                                          <p:val>
                                            <p:fltVal val="0"/>
                                          </p:val>
                                        </p:tav>
                                        <p:tav tm="100000">
                                          <p:val>
                                            <p:strVal val="#ppt_h"/>
                                          </p:val>
                                        </p:tav>
                                      </p:tavLst>
                                    </p:anim>
                                    <p:animEffect transition="in" filter="fade">
                                      <p:cBhvr>
                                        <p:cTn id="70" dur="500"/>
                                        <p:tgtEl>
                                          <p:spTgt spid="3"/>
                                        </p:tgtEl>
                                      </p:cBhvr>
                                    </p:animEffect>
                                  </p:childTnLst>
                                </p:cTn>
                              </p:par>
                            </p:childTnLst>
                          </p:cTn>
                        </p:par>
                        <p:par>
                          <p:cTn id="71" fill="hold">
                            <p:stCondLst>
                              <p:cond delay="5000"/>
                            </p:stCondLst>
                            <p:childTnLst>
                              <p:par>
                                <p:cTn id="72" presetID="53" presetClass="entr" presetSubtype="16" fill="hold" grpId="0" nodeType="afterEffect">
                                  <p:stCondLst>
                                    <p:cond delay="0"/>
                                  </p:stCondLst>
                                  <p:childTnLst>
                                    <p:set>
                                      <p:cBhvr>
                                        <p:cTn id="73" dur="1" fill="hold">
                                          <p:stCondLst>
                                            <p:cond delay="0"/>
                                          </p:stCondLst>
                                        </p:cTn>
                                        <p:tgtEl>
                                          <p:spTgt spid="4"/>
                                        </p:tgtEl>
                                        <p:attrNameLst>
                                          <p:attrName>style.visibility</p:attrName>
                                        </p:attrNameLst>
                                      </p:cBhvr>
                                      <p:to>
                                        <p:strVal val="visible"/>
                                      </p:to>
                                    </p:set>
                                    <p:anim calcmode="lin" valueType="num">
                                      <p:cBhvr>
                                        <p:cTn id="74" dur="500" fill="hold"/>
                                        <p:tgtEl>
                                          <p:spTgt spid="4"/>
                                        </p:tgtEl>
                                        <p:attrNameLst>
                                          <p:attrName>ppt_w</p:attrName>
                                        </p:attrNameLst>
                                      </p:cBhvr>
                                      <p:tavLst>
                                        <p:tav tm="0">
                                          <p:val>
                                            <p:fltVal val="0"/>
                                          </p:val>
                                        </p:tav>
                                        <p:tav tm="100000">
                                          <p:val>
                                            <p:strVal val="#ppt_w"/>
                                          </p:val>
                                        </p:tav>
                                      </p:tavLst>
                                    </p:anim>
                                    <p:anim calcmode="lin" valueType="num">
                                      <p:cBhvr>
                                        <p:cTn id="75" dur="500" fill="hold"/>
                                        <p:tgtEl>
                                          <p:spTgt spid="4"/>
                                        </p:tgtEl>
                                        <p:attrNameLst>
                                          <p:attrName>ppt_h</p:attrName>
                                        </p:attrNameLst>
                                      </p:cBhvr>
                                      <p:tavLst>
                                        <p:tav tm="0">
                                          <p:val>
                                            <p:fltVal val="0"/>
                                          </p:val>
                                        </p:tav>
                                        <p:tav tm="100000">
                                          <p:val>
                                            <p:strVal val="#ppt_h"/>
                                          </p:val>
                                        </p:tav>
                                      </p:tavLst>
                                    </p:anim>
                                    <p:animEffect transition="in" filter="fade">
                                      <p:cBhvr>
                                        <p:cTn id="76" dur="500"/>
                                        <p:tgtEl>
                                          <p:spTgt spid="4"/>
                                        </p:tgtEl>
                                      </p:cBhvr>
                                    </p:animEffect>
                                  </p:childTnLst>
                                </p:cTn>
                              </p:par>
                            </p:childTnLst>
                          </p:cTn>
                        </p:par>
                        <p:par>
                          <p:cTn id="77" fill="hold">
                            <p:stCondLst>
                              <p:cond delay="5500"/>
                            </p:stCondLst>
                            <p:childTnLst>
                              <p:par>
                                <p:cTn id="78" presetID="22" presetClass="entr" presetSubtype="8" fill="hold" grpId="0" nodeType="afterEffect">
                                  <p:stCondLst>
                                    <p:cond delay="0"/>
                                  </p:stCondLst>
                                  <p:childTnLst>
                                    <p:set>
                                      <p:cBhvr>
                                        <p:cTn id="79" dur="1" fill="hold">
                                          <p:stCondLst>
                                            <p:cond delay="0"/>
                                          </p:stCondLst>
                                        </p:cTn>
                                        <p:tgtEl>
                                          <p:spTgt spid="44060"/>
                                        </p:tgtEl>
                                        <p:attrNameLst>
                                          <p:attrName>style.visibility</p:attrName>
                                        </p:attrNameLst>
                                      </p:cBhvr>
                                      <p:to>
                                        <p:strVal val="visible"/>
                                      </p:to>
                                    </p:set>
                                    <p:animEffect transition="in" filter="wipe(left)">
                                      <p:cBhvr>
                                        <p:cTn id="80" dur="500"/>
                                        <p:tgtEl>
                                          <p:spTgt spid="44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44043" grpId="0" bldLvl="0" animBg="1"/>
      <p:bldP spid="11" grpId="0" bldLvl="0" animBg="1"/>
      <p:bldP spid="44045" grpId="0" bldLvl="0" animBg="1"/>
      <p:bldP spid="13" grpId="0"/>
      <p:bldP spid="14" grpId="0"/>
      <p:bldP spid="15" grpId="0"/>
      <p:bldP spid="16" grpId="0"/>
      <p:bldP spid="17" grpId="0"/>
      <p:bldP spid="44051" grpId="0"/>
      <p:bldP spid="44052" grpId="0"/>
      <p:bldP spid="20" grpId="0"/>
      <p:bldP spid="2" grpId="0" bldLvl="0" animBg="1"/>
      <p:bldP spid="3" grpId="0"/>
      <p:bldP spid="4" grpId="0"/>
      <p:bldP spid="4406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1" name="组合 26"/>
          <p:cNvGrpSpPr/>
          <p:nvPr/>
        </p:nvGrpSpPr>
        <p:grpSpPr bwMode="auto">
          <a:xfrm>
            <a:off x="-217488" y="0"/>
            <a:ext cx="11469688" cy="1135063"/>
            <a:chOff x="-217076" y="-8"/>
            <a:chExt cx="8257446" cy="1135380"/>
          </a:xfrm>
        </p:grpSpPr>
        <p:sp>
          <p:nvSpPr>
            <p:cNvPr id="28" name="直角三角形 27"/>
            <p:cNvSpPr/>
            <p:nvPr/>
          </p:nvSpPr>
          <p:spPr>
            <a:xfrm flipV="1">
              <a:off x="76" y="-8"/>
              <a:ext cx="8040294"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46088" name="文本框 28"/>
            <p:cNvSpPr txBox="1">
              <a:spLocks noChangeArrowheads="1"/>
            </p:cNvSpPr>
            <p:nvPr/>
          </p:nvSpPr>
          <p:spPr bwMode="auto">
            <a:xfrm>
              <a:off x="-217076" y="100032"/>
              <a:ext cx="4333873" cy="5796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一、测体温</a:t>
              </a:r>
              <a:endParaRPr lang="zh-CN" altLang="en-US" sz="3200">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46084" name="文本框 3"/>
          <p:cNvSpPr txBox="1">
            <a:spLocks noChangeArrowheads="1"/>
          </p:cNvSpPr>
          <p:nvPr/>
        </p:nvSpPr>
        <p:spPr bwMode="auto">
          <a:xfrm>
            <a:off x="455613" y="1069975"/>
            <a:ext cx="8431212" cy="2282825"/>
          </a:xfrm>
          <a:prstGeom prst="rect">
            <a:avLst/>
          </a:prstGeom>
          <a:noFill/>
          <a:ln w="9525">
            <a:noFill/>
            <a:miter lim="800000"/>
          </a:ln>
        </p:spPr>
        <p:txBody>
          <a:bodyPr>
            <a:spAutoFit/>
          </a:bodyPr>
          <a:lstStyle/>
          <a:p>
            <a:r>
              <a:rPr lang="zh-CN" altLang="en-US" sz="2400" b="0">
                <a:solidFill>
                  <a:schemeClr val="bg2"/>
                </a:solidFill>
                <a:latin typeface="宋体" panose="02010600030101010101" pitchFamily="2" charset="-122"/>
              </a:rPr>
              <a:t>    测量体温用的体温表有多种类型，包括腋温表、口温表、肛 温表、耳温表等。温度计不同，测量的体温和衡量的标准也不同。生活中最常用的测量方法 是腋温法，婴幼儿的体温偏高，正常腋温标准为 </a:t>
            </a:r>
            <a:r>
              <a:rPr lang="en-US" altLang="zh-CN" sz="2400" b="0">
                <a:solidFill>
                  <a:schemeClr val="bg2"/>
                </a:solidFill>
                <a:latin typeface="宋体" panose="02010600030101010101" pitchFamily="2" charset="-122"/>
              </a:rPr>
              <a:t>36℃</a:t>
            </a:r>
            <a:r>
              <a:rPr lang="zh-CN" altLang="en-US" sz="2400" b="0">
                <a:solidFill>
                  <a:schemeClr val="bg2"/>
                </a:solidFill>
                <a:latin typeface="宋体" panose="02010600030101010101" pitchFamily="2" charset="-122"/>
              </a:rPr>
              <a:t>～</a:t>
            </a:r>
            <a:r>
              <a:rPr lang="en-US" altLang="zh-CN" sz="2400" b="0">
                <a:solidFill>
                  <a:schemeClr val="bg2"/>
                </a:solidFill>
                <a:latin typeface="宋体" panose="02010600030101010101" pitchFamily="2" charset="-122"/>
              </a:rPr>
              <a:t>37.4℃</a:t>
            </a:r>
            <a:r>
              <a:rPr lang="zh-CN" altLang="en-US" sz="2400" b="0">
                <a:solidFill>
                  <a:schemeClr val="bg2"/>
                </a:solidFill>
                <a:latin typeface="宋体" panose="02010600030101010101" pitchFamily="2" charset="-122"/>
              </a:rPr>
              <a:t>。同一天的不同时段，婴幼儿 的体温也不同，下午和夜晚的温度相对偏高。除了腋温法外，还可采用口温法、肛温法、耳 温法等测量体温。</a:t>
            </a:r>
            <a:endParaRPr lang="zh-CN" altLang="en-US" sz="2400" b="0">
              <a:solidFill>
                <a:schemeClr val="bg2"/>
              </a:solidFill>
              <a:latin typeface="宋体" panose="02010600030101010101" pitchFamily="2" charset="-122"/>
            </a:endParaRPr>
          </a:p>
        </p:txBody>
      </p:sp>
      <p:sp>
        <p:nvSpPr>
          <p:cNvPr id="46085" name="文本框 32"/>
          <p:cNvSpPr txBox="1">
            <a:spLocks noChangeArrowheads="1"/>
          </p:cNvSpPr>
          <p:nvPr/>
        </p:nvSpPr>
        <p:spPr bwMode="auto">
          <a:xfrm>
            <a:off x="403225" y="5895975"/>
            <a:ext cx="8870950" cy="641350"/>
          </a:xfrm>
          <a:prstGeom prst="rect">
            <a:avLst/>
          </a:prstGeom>
          <a:noFill/>
          <a:ln w="9525">
            <a:noFill/>
            <a:miter lim="800000"/>
          </a:ln>
        </p:spPr>
        <p:txBody>
          <a:bodyPr>
            <a:spAutoFit/>
          </a:bodyPr>
          <a:lstStyle/>
          <a:p>
            <a:r>
              <a:rPr lang="zh-CN" altLang="en-US" b="0">
                <a:solidFill>
                  <a:srgbClr val="CC3300"/>
                </a:solidFill>
              </a:rPr>
              <a:t>注意：测量时间太短或太长都会影响温度计最终读数的准确性；测量婴幼儿体温不能选 在吃奶、吃饭、哭闹时，可待婴幼儿安静 </a:t>
            </a:r>
            <a:r>
              <a:rPr lang="en-US" altLang="zh-CN" b="0">
                <a:solidFill>
                  <a:srgbClr val="CC3300"/>
                </a:solidFill>
              </a:rPr>
              <a:t>15</a:t>
            </a:r>
            <a:r>
              <a:rPr lang="zh-CN" altLang="en-US" b="0">
                <a:solidFill>
                  <a:srgbClr val="CC3300"/>
                </a:solidFill>
              </a:rPr>
              <a:t>～</a:t>
            </a:r>
            <a:r>
              <a:rPr lang="en-US" altLang="zh-CN" b="0">
                <a:solidFill>
                  <a:srgbClr val="CC3300"/>
                </a:solidFill>
              </a:rPr>
              <a:t>20 </a:t>
            </a:r>
            <a:r>
              <a:rPr lang="zh-CN" altLang="en-US" b="0">
                <a:solidFill>
                  <a:srgbClr val="CC3300"/>
                </a:solidFill>
              </a:rPr>
              <a:t>分钟后进行。</a:t>
            </a:r>
            <a:r>
              <a:rPr lang="zh-CN" altLang="en-US">
                <a:solidFill>
                  <a:srgbClr val="CC3300"/>
                </a:solidFill>
              </a:rPr>
              <a:t> </a:t>
            </a:r>
            <a:endParaRPr lang="zh-CN" altLang="en-US">
              <a:solidFill>
                <a:srgbClr val="CC3300"/>
              </a:solidFill>
            </a:endParaRPr>
          </a:p>
        </p:txBody>
      </p:sp>
      <p:sp>
        <p:nvSpPr>
          <p:cNvPr id="46089" name="Rectangle 9"/>
          <p:cNvSpPr>
            <a:spLocks noChangeArrowheads="1"/>
          </p:cNvSpPr>
          <p:nvPr/>
        </p:nvSpPr>
        <p:spPr bwMode="auto">
          <a:xfrm>
            <a:off x="452438" y="4054475"/>
            <a:ext cx="10882312" cy="1187450"/>
          </a:xfrm>
          <a:prstGeom prst="rect">
            <a:avLst/>
          </a:prstGeom>
          <a:noFill/>
          <a:ln w="9525">
            <a:noFill/>
            <a:miter lim="800000"/>
          </a:ln>
          <a:effectLst/>
        </p:spPr>
        <p:txBody>
          <a:bodyPr anchor="ctr">
            <a:spAutoFit/>
          </a:bodyPr>
          <a:lstStyle/>
          <a:p>
            <a:r>
              <a:rPr lang="zh-CN" altLang="en-US" sz="2400">
                <a:solidFill>
                  <a:srgbClr val="99CC00"/>
                </a:solidFill>
              </a:rPr>
              <a:t>婴幼儿取卧位或坐位→操作者先拭去腋窝的汗液→将水银温度计水平读数调低于 </a:t>
            </a:r>
            <a:r>
              <a:rPr lang="en-US" altLang="zh-CN" sz="2400">
                <a:solidFill>
                  <a:srgbClr val="99CC00"/>
                </a:solidFill>
              </a:rPr>
              <a:t>35℃ →</a:t>
            </a:r>
            <a:r>
              <a:rPr lang="zh-CN" altLang="en-US" sz="2400">
                <a:solidFill>
                  <a:srgbClr val="99CC00"/>
                </a:solidFill>
              </a:rPr>
              <a:t>将温度计的水银球一端放在婴幼儿腋窝正中→ </a:t>
            </a:r>
            <a:r>
              <a:rPr lang="en-US" altLang="zh-CN" sz="2400">
                <a:solidFill>
                  <a:srgbClr val="99CC00"/>
                </a:solidFill>
              </a:rPr>
              <a:t>5</a:t>
            </a:r>
            <a:r>
              <a:rPr lang="zh-CN" altLang="en-US" sz="2400">
                <a:solidFill>
                  <a:srgbClr val="99CC00"/>
                </a:solidFill>
              </a:rPr>
              <a:t>～</a:t>
            </a:r>
            <a:r>
              <a:rPr lang="en-US" altLang="zh-CN" sz="2400">
                <a:solidFill>
                  <a:srgbClr val="99CC00"/>
                </a:solidFill>
              </a:rPr>
              <a:t>10 </a:t>
            </a:r>
            <a:r>
              <a:rPr lang="zh-CN" altLang="en-US" sz="2400">
                <a:solidFill>
                  <a:srgbClr val="99CC00"/>
                </a:solidFill>
              </a:rPr>
              <a:t>分钟后，取出温度计读数 </a:t>
            </a:r>
            <a:endParaRPr lang="zh-CN" altLang="en-US" sz="2400">
              <a:solidFill>
                <a:srgbClr val="99CC00"/>
              </a:solidFill>
            </a:endParaRPr>
          </a:p>
        </p:txBody>
      </p:sp>
      <p:grpSp>
        <p:nvGrpSpPr>
          <p:cNvPr id="45" name="组合 15"/>
          <p:cNvGrpSpPr/>
          <p:nvPr/>
        </p:nvGrpSpPr>
        <p:grpSpPr bwMode="auto">
          <a:xfrm>
            <a:off x="0" y="3475038"/>
            <a:ext cx="2478088" cy="525462"/>
            <a:chOff x="6168776" y="1221671"/>
            <a:chExt cx="4455682" cy="606624"/>
          </a:xfrm>
        </p:grpSpPr>
        <p:sp>
          <p:nvSpPr>
            <p:cNvPr id="46" name="圆角矩形 45"/>
            <p:cNvSpPr/>
            <p:nvPr/>
          </p:nvSpPr>
          <p:spPr>
            <a:xfrm>
              <a:off x="6168776" y="1221671"/>
              <a:ext cx="4455682" cy="606624"/>
            </a:xfrm>
            <a:prstGeom prst="roundRect">
              <a:avLst>
                <a:gd name="adj" fmla="val 50000"/>
              </a:avLst>
            </a:prstGeom>
            <a:solidFill>
              <a:srgbClr val="FFFFFF"/>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b="0">
                <a:solidFill>
                  <a:srgbClr val="3F7B33"/>
                </a:solidFill>
                <a:latin typeface="等线" panose="020F0502020204030204"/>
                <a:ea typeface="等线" panose="02010600030101010101" pitchFamily="2" charset="-122"/>
              </a:endParaRPr>
            </a:p>
          </p:txBody>
        </p:sp>
        <p:sp>
          <p:nvSpPr>
            <p:cNvPr id="46093" name="文本框 13"/>
            <p:cNvSpPr txBox="1">
              <a:spLocks noChangeArrowheads="1"/>
            </p:cNvSpPr>
            <p:nvPr/>
          </p:nvSpPr>
          <p:spPr bwMode="auto">
            <a:xfrm>
              <a:off x="6834004" y="1232667"/>
              <a:ext cx="3620208" cy="527818"/>
            </a:xfrm>
            <a:prstGeom prst="rect">
              <a:avLst/>
            </a:prstGeom>
            <a:noFill/>
            <a:ln w="9525">
              <a:noFill/>
              <a:miter lim="800000"/>
            </a:ln>
          </p:spPr>
          <p:txBody>
            <a:bodyPr wrap="none">
              <a:spAutoFit/>
            </a:bodyPr>
            <a:lstStyle/>
            <a:p>
              <a:r>
                <a:rPr lang="zh-CN" altLang="en-US" sz="2400">
                  <a:solidFill>
                    <a:srgbClr val="92D050"/>
                  </a:solidFill>
                  <a:latin typeface="微软雅黑" panose="020B0503020204020204" pitchFamily="34" charset="-122"/>
                  <a:ea typeface="幼圆"/>
                </a:rPr>
                <a:t>腋温测量方法</a:t>
              </a:r>
              <a:endParaRPr lang="zh-CN" altLang="en-US" sz="2400">
                <a:solidFill>
                  <a:srgbClr val="92D050"/>
                </a:solidFill>
                <a:latin typeface="微软雅黑" panose="020B0503020204020204" pitchFamily="34" charset="-122"/>
                <a:ea typeface="幼圆"/>
              </a:endParaRPr>
            </a:p>
          </p:txBody>
        </p:sp>
      </p:grpSp>
      <p:pic>
        <p:nvPicPr>
          <p:cNvPr id="46094" name="Picture 14" descr="132133758878lifestyle_photo"/>
          <p:cNvPicPr>
            <a:picLocks noChangeAspect="1" noChangeArrowheads="1"/>
          </p:cNvPicPr>
          <p:nvPr/>
        </p:nvPicPr>
        <p:blipFill>
          <a:blip r:embed="rId1"/>
          <a:srcRect/>
          <a:stretch>
            <a:fillRect/>
          </a:stretch>
        </p:blipFill>
        <p:spPr bwMode="auto">
          <a:xfrm>
            <a:off x="8969375" y="522288"/>
            <a:ext cx="2511425" cy="3349625"/>
          </a:xfrm>
          <a:prstGeom prst="rect">
            <a:avLst/>
          </a:prstGeom>
          <a:noFill/>
        </p:spPr>
      </p:pic>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6094"/>
                                        </p:tgtEl>
                                        <p:attrNameLst>
                                          <p:attrName>style.visibility</p:attrName>
                                        </p:attrNameLst>
                                      </p:cBhvr>
                                      <p:to>
                                        <p:strVal val="visible"/>
                                      </p:to>
                                    </p:set>
                                    <p:anim calcmode="lin" valueType="num">
                                      <p:cBhvr additive="base">
                                        <p:cTn id="11" dur="500" fill="hold"/>
                                        <p:tgtEl>
                                          <p:spTgt spid="46094"/>
                                        </p:tgtEl>
                                        <p:attrNameLst>
                                          <p:attrName>ppt_x</p:attrName>
                                        </p:attrNameLst>
                                      </p:cBhvr>
                                      <p:tavLst>
                                        <p:tav tm="0">
                                          <p:val>
                                            <p:strVal val="#ppt_x"/>
                                          </p:val>
                                        </p:tav>
                                        <p:tav tm="100000">
                                          <p:val>
                                            <p:strVal val="#ppt_x"/>
                                          </p:val>
                                        </p:tav>
                                      </p:tavLst>
                                    </p:anim>
                                    <p:anim calcmode="lin" valueType="num">
                                      <p:cBhvr additive="base">
                                        <p:cTn id="12" dur="500" fill="hold"/>
                                        <p:tgtEl>
                                          <p:spTgt spid="460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690" name="组合 26"/>
          <p:cNvGrpSpPr/>
          <p:nvPr/>
        </p:nvGrpSpPr>
        <p:grpSpPr bwMode="auto">
          <a:xfrm>
            <a:off x="-217488" y="0"/>
            <a:ext cx="11469688" cy="1135063"/>
            <a:chOff x="-217076" y="-8"/>
            <a:chExt cx="8257446" cy="1135380"/>
          </a:xfrm>
        </p:grpSpPr>
        <p:sp>
          <p:nvSpPr>
            <p:cNvPr id="28" name="直角三角形 27"/>
            <p:cNvSpPr/>
            <p:nvPr/>
          </p:nvSpPr>
          <p:spPr>
            <a:xfrm flipV="1">
              <a:off x="76" y="-8"/>
              <a:ext cx="8040294"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114692" name="文本框 28"/>
            <p:cNvSpPr txBox="1">
              <a:spLocks noChangeArrowheads="1"/>
            </p:cNvSpPr>
            <p:nvPr/>
          </p:nvSpPr>
          <p:spPr bwMode="auto">
            <a:xfrm>
              <a:off x="-217076" y="100032"/>
              <a:ext cx="4333873" cy="5796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一、测体温</a:t>
              </a:r>
              <a:endParaRPr lang="zh-CN" altLang="en-US" sz="3200">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grpSp>
        <p:nvGrpSpPr>
          <p:cNvPr id="45" name="组合 15"/>
          <p:cNvGrpSpPr/>
          <p:nvPr/>
        </p:nvGrpSpPr>
        <p:grpSpPr bwMode="auto">
          <a:xfrm>
            <a:off x="0" y="1225550"/>
            <a:ext cx="2478088" cy="525463"/>
            <a:chOff x="6168776" y="1221671"/>
            <a:chExt cx="4455682" cy="606624"/>
          </a:xfrm>
        </p:grpSpPr>
        <p:sp>
          <p:nvSpPr>
            <p:cNvPr id="46" name="圆角矩形 45"/>
            <p:cNvSpPr/>
            <p:nvPr/>
          </p:nvSpPr>
          <p:spPr>
            <a:xfrm>
              <a:off x="6168776" y="1221671"/>
              <a:ext cx="4455682" cy="606624"/>
            </a:xfrm>
            <a:prstGeom prst="roundRect">
              <a:avLst>
                <a:gd name="adj" fmla="val 50000"/>
              </a:avLst>
            </a:prstGeom>
            <a:solidFill>
              <a:srgbClr val="FFFFFF"/>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b="0">
                <a:solidFill>
                  <a:srgbClr val="3F7B33"/>
                </a:solidFill>
                <a:latin typeface="等线" panose="020F0502020204030204"/>
                <a:ea typeface="等线" panose="02010600030101010101" pitchFamily="2" charset="-122"/>
              </a:endParaRPr>
            </a:p>
          </p:txBody>
        </p:sp>
        <p:sp>
          <p:nvSpPr>
            <p:cNvPr id="114699" name="文本框 13"/>
            <p:cNvSpPr txBox="1">
              <a:spLocks noChangeArrowheads="1"/>
            </p:cNvSpPr>
            <p:nvPr/>
          </p:nvSpPr>
          <p:spPr bwMode="auto">
            <a:xfrm>
              <a:off x="6833846" y="1232667"/>
              <a:ext cx="3619349" cy="527818"/>
            </a:xfrm>
            <a:prstGeom prst="rect">
              <a:avLst/>
            </a:prstGeom>
            <a:noFill/>
            <a:ln w="9525">
              <a:noFill/>
              <a:miter lim="800000"/>
            </a:ln>
          </p:spPr>
          <p:txBody>
            <a:bodyPr wrap="none">
              <a:spAutoFit/>
            </a:bodyPr>
            <a:lstStyle/>
            <a:p>
              <a:r>
                <a:rPr lang="zh-CN" altLang="en-US" sz="2400">
                  <a:solidFill>
                    <a:srgbClr val="92D050"/>
                  </a:solidFill>
                  <a:latin typeface="微软雅黑" panose="020B0503020204020204" pitchFamily="34" charset="-122"/>
                  <a:ea typeface="幼圆"/>
                </a:rPr>
                <a:t>其他测量方法</a:t>
              </a:r>
              <a:endParaRPr lang="zh-CN" altLang="en-US" sz="2400">
                <a:solidFill>
                  <a:srgbClr val="92D050"/>
                </a:solidFill>
                <a:latin typeface="微软雅黑" panose="020B0503020204020204" pitchFamily="34" charset="-122"/>
                <a:ea typeface="幼圆"/>
              </a:endParaRPr>
            </a:p>
          </p:txBody>
        </p:sp>
      </p:grpSp>
      <p:sp>
        <p:nvSpPr>
          <p:cNvPr id="114701" name="Rectangle 13"/>
          <p:cNvSpPr>
            <a:spLocks noChangeArrowheads="1"/>
          </p:cNvSpPr>
          <p:nvPr/>
        </p:nvSpPr>
        <p:spPr bwMode="auto">
          <a:xfrm>
            <a:off x="550863" y="1974850"/>
            <a:ext cx="10958512" cy="3013075"/>
          </a:xfrm>
          <a:prstGeom prst="rect">
            <a:avLst/>
          </a:prstGeom>
          <a:noFill/>
          <a:ln w="9525">
            <a:noFill/>
            <a:miter lim="800000"/>
          </a:ln>
          <a:effectLst/>
        </p:spPr>
        <p:txBody>
          <a:bodyPr>
            <a:spAutoFit/>
          </a:bodyPr>
          <a:lstStyle/>
          <a:p>
            <a:r>
              <a:rPr lang="zh-CN" altLang="en-US" sz="2400">
                <a:solidFill>
                  <a:srgbClr val="99CC00"/>
                </a:solidFill>
              </a:rPr>
              <a:t>①肛门测量法：三分钟后取出，把所测得的体温减去</a:t>
            </a:r>
            <a:r>
              <a:rPr lang="en-US" altLang="zh-CN" sz="2400">
                <a:solidFill>
                  <a:srgbClr val="99CC00"/>
                </a:solidFill>
              </a:rPr>
              <a:t>0.5℃</a:t>
            </a:r>
            <a:r>
              <a:rPr lang="zh-CN" altLang="en-US" sz="2400">
                <a:solidFill>
                  <a:srgbClr val="99CC00"/>
                </a:solidFill>
              </a:rPr>
              <a:t>即得小儿体温数。</a:t>
            </a:r>
            <a:endParaRPr lang="zh-CN" altLang="en-US" sz="2400">
              <a:solidFill>
                <a:srgbClr val="99CC00"/>
              </a:solidFill>
            </a:endParaRPr>
          </a:p>
          <a:p>
            <a:r>
              <a:rPr lang="zh-CN" altLang="en-US" sz="2400">
                <a:solidFill>
                  <a:srgbClr val="99CC00"/>
                </a:solidFill>
              </a:rPr>
              <a:t>这种方法一般用于２岁以下的小儿量体温。</a:t>
            </a:r>
            <a:endParaRPr lang="zh-CN" altLang="en-US" sz="2400">
              <a:solidFill>
                <a:srgbClr val="99CC00"/>
              </a:solidFill>
            </a:endParaRPr>
          </a:p>
          <a:p>
            <a:r>
              <a:rPr lang="zh-CN" altLang="en-US" sz="2400">
                <a:solidFill>
                  <a:srgbClr val="99CC00"/>
                </a:solidFill>
              </a:rPr>
              <a:t>②腋下测量法：把体温表的头部约１／３的部分紧挟在孩子的腋窝里，五分钟后取出，当小孩刚刚出过汗或在晒太阳后，应先擦干汗液，稍停一会儿再量，否则量出来的体温就不一定准确。这种方法一般用于２岁以上的儿童测量体温。这种方法最为常用。</a:t>
            </a:r>
            <a:endParaRPr lang="zh-CN" altLang="en-US" sz="2400">
              <a:solidFill>
                <a:srgbClr val="99CC00"/>
              </a:solidFill>
            </a:endParaRPr>
          </a:p>
          <a:p>
            <a:r>
              <a:rPr lang="zh-CN" altLang="en-US" sz="2400">
                <a:solidFill>
                  <a:srgbClr val="99CC00"/>
                </a:solidFill>
              </a:rPr>
              <a:t>③口腔测量法。</a:t>
            </a:r>
            <a:endParaRPr lang="zh-CN" altLang="en-US" sz="2400">
              <a:solidFill>
                <a:srgbClr val="99CC00"/>
              </a:solidFill>
            </a:endParaRPr>
          </a:p>
          <a:p>
            <a:endParaRPr lang="zh-CN" altLang="en-US" sz="2400">
              <a:solidFill>
                <a:srgbClr val="99CC00"/>
              </a:solidFill>
            </a:endParaRPr>
          </a:p>
        </p:txBody>
      </p:sp>
      <p:pic>
        <p:nvPicPr>
          <p:cNvPr id="114702" name="Picture 14" descr="20100921104408657"/>
          <p:cNvPicPr>
            <a:picLocks noChangeAspect="1" noChangeArrowheads="1"/>
          </p:cNvPicPr>
          <p:nvPr/>
        </p:nvPicPr>
        <p:blipFill>
          <a:blip r:embed="rId1"/>
          <a:srcRect/>
          <a:stretch>
            <a:fillRect/>
          </a:stretch>
        </p:blipFill>
        <p:spPr bwMode="auto">
          <a:xfrm>
            <a:off x="2774950" y="4313238"/>
            <a:ext cx="3271838" cy="2339975"/>
          </a:xfrm>
          <a:prstGeom prst="rect">
            <a:avLst/>
          </a:prstGeom>
          <a:noFill/>
        </p:spPr>
      </p:pic>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738" name="组合 26"/>
          <p:cNvGrpSpPr/>
          <p:nvPr/>
        </p:nvGrpSpPr>
        <p:grpSpPr bwMode="auto">
          <a:xfrm>
            <a:off x="-217488" y="0"/>
            <a:ext cx="11469688" cy="1135063"/>
            <a:chOff x="-217076" y="-8"/>
            <a:chExt cx="8257446" cy="1135380"/>
          </a:xfrm>
        </p:grpSpPr>
        <p:sp>
          <p:nvSpPr>
            <p:cNvPr id="28" name="直角三角形 27"/>
            <p:cNvSpPr/>
            <p:nvPr/>
          </p:nvSpPr>
          <p:spPr>
            <a:xfrm flipV="1">
              <a:off x="76" y="-8"/>
              <a:ext cx="8040294"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116740" name="文本框 28"/>
            <p:cNvSpPr txBox="1">
              <a:spLocks noChangeArrowheads="1"/>
            </p:cNvSpPr>
            <p:nvPr/>
          </p:nvSpPr>
          <p:spPr bwMode="auto">
            <a:xfrm>
              <a:off x="-217076" y="100032"/>
              <a:ext cx="4333873" cy="5796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二、测脉搏</a:t>
              </a:r>
              <a:endParaRPr lang="zh-CN" altLang="en-US" sz="3200">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116742" name="文本框 3"/>
          <p:cNvSpPr txBox="1">
            <a:spLocks noChangeArrowheads="1"/>
          </p:cNvSpPr>
          <p:nvPr/>
        </p:nvSpPr>
        <p:spPr bwMode="auto">
          <a:xfrm>
            <a:off x="455613" y="1069975"/>
            <a:ext cx="6864350" cy="1917700"/>
          </a:xfrm>
          <a:prstGeom prst="rect">
            <a:avLst/>
          </a:prstGeom>
          <a:noFill/>
          <a:ln w="9525">
            <a:noFill/>
            <a:miter lim="800000"/>
          </a:ln>
        </p:spPr>
        <p:txBody>
          <a:bodyPr>
            <a:spAutoFit/>
          </a:bodyPr>
          <a:lstStyle/>
          <a:p>
            <a:r>
              <a:rPr lang="zh-CN" altLang="en-US" sz="2400" b="0">
                <a:solidFill>
                  <a:schemeClr val="bg2"/>
                </a:solidFill>
                <a:latin typeface="宋体" panose="02010600030101010101" pitchFamily="2" charset="-122"/>
              </a:rPr>
              <a:t>    通常，脉搏的计算次数可代表</a:t>
            </a:r>
            <a:r>
              <a:rPr lang="zh-CN" altLang="en-US" sz="2400" b="0">
                <a:solidFill>
                  <a:srgbClr val="CC3300"/>
                </a:solidFill>
                <a:latin typeface="宋体" panose="02010600030101010101" pitchFamily="2" charset="-122"/>
              </a:rPr>
              <a:t>心率</a:t>
            </a:r>
            <a:r>
              <a:rPr lang="zh-CN" altLang="en-US" sz="2400" b="0">
                <a:solidFill>
                  <a:schemeClr val="bg2"/>
                </a:solidFill>
                <a:latin typeface="宋体" panose="02010600030101010101" pitchFamily="2" charset="-122"/>
              </a:rPr>
              <a:t>。因脉搏或心率会受活动、情绪等影响，故测量脉搏宜选在</a:t>
            </a:r>
            <a:r>
              <a:rPr lang="zh-CN" altLang="en-US" sz="2400" b="0">
                <a:solidFill>
                  <a:srgbClr val="CC3300"/>
                </a:solidFill>
                <a:latin typeface="宋体" panose="02010600030101010101" pitchFamily="2" charset="-122"/>
              </a:rPr>
              <a:t>婴幼儿安静 </a:t>
            </a:r>
            <a:r>
              <a:rPr lang="en-US" altLang="zh-CN" sz="2400" b="0">
                <a:solidFill>
                  <a:srgbClr val="CC3300"/>
                </a:solidFill>
                <a:latin typeface="宋体" panose="02010600030101010101" pitchFamily="2" charset="-122"/>
              </a:rPr>
              <a:t>15</a:t>
            </a:r>
            <a:r>
              <a:rPr lang="zh-CN" altLang="en-US" sz="2400" b="0">
                <a:solidFill>
                  <a:srgbClr val="CC3300"/>
                </a:solidFill>
                <a:latin typeface="宋体" panose="02010600030101010101" pitchFamily="2" charset="-122"/>
              </a:rPr>
              <a:t>～</a:t>
            </a:r>
            <a:r>
              <a:rPr lang="en-US" altLang="zh-CN" sz="2400" b="0">
                <a:solidFill>
                  <a:srgbClr val="CC3300"/>
                </a:solidFill>
                <a:latin typeface="宋体" panose="02010600030101010101" pitchFamily="2" charset="-122"/>
              </a:rPr>
              <a:t>20 </a:t>
            </a:r>
            <a:r>
              <a:rPr lang="zh-CN" altLang="en-US" sz="2400" b="0">
                <a:solidFill>
                  <a:srgbClr val="CC3300"/>
                </a:solidFill>
                <a:latin typeface="宋体" panose="02010600030101010101" pitchFamily="2" charset="-122"/>
              </a:rPr>
              <a:t>分钟后进行</a:t>
            </a:r>
            <a:r>
              <a:rPr lang="zh-CN" altLang="en-US" sz="2400" b="0">
                <a:solidFill>
                  <a:schemeClr val="bg2"/>
                </a:solidFill>
                <a:latin typeface="宋体" panose="02010600030101010101" pitchFamily="2" charset="-122"/>
              </a:rPr>
              <a:t>。 测量脉搏一般选用较表浅的动脉，</a:t>
            </a:r>
            <a:r>
              <a:rPr lang="zh-CN" altLang="en-US" sz="2400" b="0">
                <a:solidFill>
                  <a:srgbClr val="CC3300"/>
                </a:solidFill>
                <a:latin typeface="宋体" panose="02010600030101010101" pitchFamily="2" charset="-122"/>
              </a:rPr>
              <a:t>桡动脉</a:t>
            </a:r>
            <a:r>
              <a:rPr lang="zh-CN" altLang="en-US" sz="2400" b="0">
                <a:solidFill>
                  <a:schemeClr val="bg2"/>
                </a:solidFill>
                <a:latin typeface="宋体" panose="02010600030101010101" pitchFamily="2" charset="-122"/>
              </a:rPr>
              <a:t>处是最常选用的部位。</a:t>
            </a:r>
            <a:endParaRPr lang="zh-CN" altLang="en-US" sz="2400" b="0">
              <a:solidFill>
                <a:schemeClr val="bg2"/>
              </a:solidFill>
              <a:latin typeface="宋体" panose="02010600030101010101" pitchFamily="2" charset="-122"/>
            </a:endParaRPr>
          </a:p>
        </p:txBody>
      </p:sp>
      <p:sp>
        <p:nvSpPr>
          <p:cNvPr id="116743" name="文本框 32"/>
          <p:cNvSpPr txBox="1">
            <a:spLocks noChangeArrowheads="1"/>
          </p:cNvSpPr>
          <p:nvPr/>
        </p:nvSpPr>
        <p:spPr bwMode="auto">
          <a:xfrm>
            <a:off x="373063" y="5475288"/>
            <a:ext cx="8870950" cy="915987"/>
          </a:xfrm>
          <a:prstGeom prst="rect">
            <a:avLst/>
          </a:prstGeom>
          <a:noFill/>
          <a:ln w="9525">
            <a:noFill/>
            <a:miter lim="800000"/>
          </a:ln>
        </p:spPr>
        <p:txBody>
          <a:bodyPr>
            <a:spAutoFit/>
          </a:bodyPr>
          <a:lstStyle/>
          <a:p>
            <a:r>
              <a:rPr lang="zh-CN" altLang="en-US" b="0">
                <a:solidFill>
                  <a:srgbClr val="CC3300"/>
                </a:solidFill>
              </a:rPr>
              <a:t>注意：正常成人脉搏在 </a:t>
            </a:r>
            <a:r>
              <a:rPr lang="en-US" altLang="zh-CN" b="0">
                <a:solidFill>
                  <a:srgbClr val="CC3300"/>
                </a:solidFill>
              </a:rPr>
              <a:t>60 </a:t>
            </a:r>
            <a:r>
              <a:rPr lang="zh-CN" altLang="en-US" b="0">
                <a:solidFill>
                  <a:srgbClr val="CC3300"/>
                </a:solidFill>
              </a:rPr>
              <a:t>次 </a:t>
            </a:r>
            <a:r>
              <a:rPr lang="en-US" altLang="zh-CN" b="0">
                <a:solidFill>
                  <a:srgbClr val="CC3300"/>
                </a:solidFill>
              </a:rPr>
              <a:t>/ </a:t>
            </a:r>
            <a:r>
              <a:rPr lang="zh-CN" altLang="en-US" b="0">
                <a:solidFill>
                  <a:srgbClr val="CC3300"/>
                </a:solidFill>
              </a:rPr>
              <a:t>分钟至 </a:t>
            </a:r>
            <a:r>
              <a:rPr lang="en-US" altLang="zh-CN" b="0">
                <a:solidFill>
                  <a:srgbClr val="CC3300"/>
                </a:solidFill>
              </a:rPr>
              <a:t>100 </a:t>
            </a:r>
            <a:r>
              <a:rPr lang="zh-CN" altLang="en-US" b="0">
                <a:solidFill>
                  <a:srgbClr val="CC3300"/>
                </a:solidFill>
              </a:rPr>
              <a:t>次</a:t>
            </a:r>
            <a:r>
              <a:rPr lang="en-US" altLang="zh-CN" b="0">
                <a:solidFill>
                  <a:srgbClr val="CC3300"/>
                </a:solidFill>
              </a:rPr>
              <a:t>/</a:t>
            </a:r>
            <a:r>
              <a:rPr lang="zh-CN" altLang="en-US" b="0">
                <a:solidFill>
                  <a:srgbClr val="CC3300"/>
                </a:solidFill>
              </a:rPr>
              <a:t>分钟。婴幼儿脉搏相对成人较快，新生儿脉搏 在 </a:t>
            </a:r>
            <a:r>
              <a:rPr lang="en-US" altLang="zh-CN" b="0">
                <a:solidFill>
                  <a:srgbClr val="CC3300"/>
                </a:solidFill>
              </a:rPr>
              <a:t>120 </a:t>
            </a:r>
            <a:r>
              <a:rPr lang="zh-CN" altLang="en-US" b="0">
                <a:solidFill>
                  <a:srgbClr val="CC3300"/>
                </a:solidFill>
              </a:rPr>
              <a:t>次 </a:t>
            </a:r>
            <a:r>
              <a:rPr lang="en-US" altLang="zh-CN" b="0">
                <a:solidFill>
                  <a:srgbClr val="CC3300"/>
                </a:solidFill>
              </a:rPr>
              <a:t>/ </a:t>
            </a:r>
            <a:r>
              <a:rPr lang="zh-CN" altLang="en-US" b="0">
                <a:solidFill>
                  <a:srgbClr val="CC3300"/>
                </a:solidFill>
              </a:rPr>
              <a:t>分钟至 </a:t>
            </a:r>
            <a:r>
              <a:rPr lang="en-US" altLang="zh-CN" b="0">
                <a:solidFill>
                  <a:srgbClr val="CC3300"/>
                </a:solidFill>
              </a:rPr>
              <a:t>140 </a:t>
            </a:r>
            <a:r>
              <a:rPr lang="zh-CN" altLang="en-US" b="0">
                <a:solidFill>
                  <a:srgbClr val="CC3300"/>
                </a:solidFill>
              </a:rPr>
              <a:t>次 </a:t>
            </a:r>
            <a:r>
              <a:rPr lang="en-US" altLang="zh-CN" b="0">
                <a:solidFill>
                  <a:srgbClr val="CC3300"/>
                </a:solidFill>
              </a:rPr>
              <a:t>/ </a:t>
            </a:r>
            <a:r>
              <a:rPr lang="zh-CN" altLang="en-US" b="0">
                <a:solidFill>
                  <a:srgbClr val="CC3300"/>
                </a:solidFill>
              </a:rPr>
              <a:t>分钟，</a:t>
            </a:r>
            <a:r>
              <a:rPr lang="en-US" altLang="zh-CN" b="0">
                <a:solidFill>
                  <a:srgbClr val="CC3300"/>
                </a:solidFill>
              </a:rPr>
              <a:t>1</a:t>
            </a:r>
            <a:r>
              <a:rPr lang="zh-CN" altLang="en-US" b="0">
                <a:solidFill>
                  <a:srgbClr val="CC3300"/>
                </a:solidFill>
              </a:rPr>
              <a:t>～</a:t>
            </a:r>
            <a:r>
              <a:rPr lang="en-US" altLang="zh-CN" b="0">
                <a:solidFill>
                  <a:srgbClr val="CC3300"/>
                </a:solidFill>
              </a:rPr>
              <a:t>5 </a:t>
            </a:r>
            <a:r>
              <a:rPr lang="zh-CN" altLang="en-US" b="0">
                <a:solidFill>
                  <a:srgbClr val="CC3300"/>
                </a:solidFill>
              </a:rPr>
              <a:t>岁幼儿脉搏在 </a:t>
            </a:r>
            <a:r>
              <a:rPr lang="en-US" altLang="zh-CN" b="0">
                <a:solidFill>
                  <a:srgbClr val="CC3300"/>
                </a:solidFill>
              </a:rPr>
              <a:t>90 </a:t>
            </a:r>
            <a:r>
              <a:rPr lang="zh-CN" altLang="en-US" b="0">
                <a:solidFill>
                  <a:srgbClr val="CC3300"/>
                </a:solidFill>
              </a:rPr>
              <a:t>次 </a:t>
            </a:r>
            <a:r>
              <a:rPr lang="en-US" altLang="zh-CN" b="0">
                <a:solidFill>
                  <a:srgbClr val="CC3300"/>
                </a:solidFill>
              </a:rPr>
              <a:t>/ </a:t>
            </a:r>
            <a:r>
              <a:rPr lang="zh-CN" altLang="en-US" b="0">
                <a:solidFill>
                  <a:srgbClr val="CC3300"/>
                </a:solidFill>
              </a:rPr>
              <a:t>分钟至 </a:t>
            </a:r>
            <a:r>
              <a:rPr lang="en-US" altLang="zh-CN" b="0">
                <a:solidFill>
                  <a:srgbClr val="CC3300"/>
                </a:solidFill>
              </a:rPr>
              <a:t>120 </a:t>
            </a:r>
            <a:r>
              <a:rPr lang="zh-CN" altLang="en-US" b="0">
                <a:solidFill>
                  <a:srgbClr val="CC3300"/>
                </a:solidFill>
              </a:rPr>
              <a:t>次 </a:t>
            </a:r>
            <a:r>
              <a:rPr lang="en-US" altLang="zh-CN" b="0">
                <a:solidFill>
                  <a:srgbClr val="CC3300"/>
                </a:solidFill>
              </a:rPr>
              <a:t>/ </a:t>
            </a:r>
            <a:r>
              <a:rPr lang="zh-CN" altLang="en-US" b="0">
                <a:solidFill>
                  <a:srgbClr val="CC3300"/>
                </a:solidFill>
              </a:rPr>
              <a:t>分钟，</a:t>
            </a:r>
            <a:r>
              <a:rPr lang="en-US" altLang="zh-CN" b="0">
                <a:solidFill>
                  <a:srgbClr val="CC3300"/>
                </a:solidFill>
              </a:rPr>
              <a:t>6</a:t>
            </a:r>
            <a:r>
              <a:rPr lang="zh-CN" altLang="en-US" b="0">
                <a:solidFill>
                  <a:srgbClr val="CC3300"/>
                </a:solidFill>
              </a:rPr>
              <a:t>～</a:t>
            </a:r>
            <a:r>
              <a:rPr lang="en-US" altLang="zh-CN" b="0">
                <a:solidFill>
                  <a:srgbClr val="CC3300"/>
                </a:solidFill>
              </a:rPr>
              <a:t>9 </a:t>
            </a:r>
            <a:r>
              <a:rPr lang="zh-CN" altLang="en-US" b="0">
                <a:solidFill>
                  <a:srgbClr val="CC3300"/>
                </a:solidFill>
              </a:rPr>
              <a:t>岁在 </a:t>
            </a:r>
            <a:r>
              <a:rPr lang="en-US" altLang="zh-CN" b="0">
                <a:solidFill>
                  <a:srgbClr val="CC3300"/>
                </a:solidFill>
              </a:rPr>
              <a:t>80 </a:t>
            </a:r>
            <a:r>
              <a:rPr lang="zh-CN" altLang="en-US" b="0">
                <a:solidFill>
                  <a:srgbClr val="CC3300"/>
                </a:solidFill>
              </a:rPr>
              <a:t>次 </a:t>
            </a:r>
            <a:r>
              <a:rPr lang="en-US" altLang="zh-CN" b="0">
                <a:solidFill>
                  <a:srgbClr val="CC3300"/>
                </a:solidFill>
              </a:rPr>
              <a:t>/ </a:t>
            </a:r>
            <a:r>
              <a:rPr lang="zh-CN" altLang="en-US" b="0">
                <a:solidFill>
                  <a:srgbClr val="CC3300"/>
                </a:solidFill>
              </a:rPr>
              <a:t>分钟至 </a:t>
            </a:r>
            <a:r>
              <a:rPr lang="en-US" altLang="zh-CN" b="0">
                <a:solidFill>
                  <a:srgbClr val="CC3300"/>
                </a:solidFill>
              </a:rPr>
              <a:t>100 </a:t>
            </a:r>
            <a:r>
              <a:rPr lang="zh-CN" altLang="en-US" b="0">
                <a:solidFill>
                  <a:srgbClr val="CC3300"/>
                </a:solidFill>
              </a:rPr>
              <a:t>次 </a:t>
            </a:r>
            <a:r>
              <a:rPr lang="en-US" altLang="zh-CN" b="0">
                <a:solidFill>
                  <a:srgbClr val="CC3300"/>
                </a:solidFill>
              </a:rPr>
              <a:t>/ </a:t>
            </a:r>
            <a:r>
              <a:rPr lang="zh-CN" altLang="en-US" b="0">
                <a:solidFill>
                  <a:srgbClr val="CC3300"/>
                </a:solidFill>
              </a:rPr>
              <a:t>分钟。 </a:t>
            </a:r>
            <a:endParaRPr lang="zh-CN" altLang="en-US" b="0">
              <a:solidFill>
                <a:srgbClr val="CC3300"/>
              </a:solidFill>
            </a:endParaRPr>
          </a:p>
        </p:txBody>
      </p:sp>
      <p:sp>
        <p:nvSpPr>
          <p:cNvPr id="116744" name="Rectangle 8"/>
          <p:cNvSpPr>
            <a:spLocks noChangeArrowheads="1"/>
          </p:cNvSpPr>
          <p:nvPr/>
        </p:nvSpPr>
        <p:spPr bwMode="auto">
          <a:xfrm>
            <a:off x="452438" y="3846513"/>
            <a:ext cx="10882312" cy="822325"/>
          </a:xfrm>
          <a:prstGeom prst="rect">
            <a:avLst/>
          </a:prstGeom>
          <a:noFill/>
          <a:ln w="9525">
            <a:noFill/>
            <a:miter lim="800000"/>
          </a:ln>
          <a:effectLst/>
        </p:spPr>
        <p:txBody>
          <a:bodyPr anchor="ctr">
            <a:spAutoFit/>
          </a:bodyPr>
          <a:lstStyle/>
          <a:p>
            <a:r>
              <a:rPr lang="zh-CN" altLang="en-US" sz="2400">
                <a:solidFill>
                  <a:srgbClr val="99CC00"/>
                </a:solidFill>
              </a:rPr>
              <a:t>婴幼儿可取卧位或坐位→操作者将右手食指、中指和无名指置于婴幼儿桡动脉处→ 测量一分钟脉搏搏动次数即可，可多次测量取其平均值。</a:t>
            </a:r>
            <a:endParaRPr lang="zh-CN" altLang="en-US" sz="2400">
              <a:solidFill>
                <a:srgbClr val="99CC00"/>
              </a:solidFill>
            </a:endParaRPr>
          </a:p>
        </p:txBody>
      </p:sp>
      <p:grpSp>
        <p:nvGrpSpPr>
          <p:cNvPr id="45" name="组合 15"/>
          <p:cNvGrpSpPr/>
          <p:nvPr/>
        </p:nvGrpSpPr>
        <p:grpSpPr bwMode="auto">
          <a:xfrm>
            <a:off x="0" y="3117850"/>
            <a:ext cx="2478088" cy="525463"/>
            <a:chOff x="6168776" y="1221671"/>
            <a:chExt cx="4455682" cy="606624"/>
          </a:xfrm>
        </p:grpSpPr>
        <p:sp>
          <p:nvSpPr>
            <p:cNvPr id="46" name="圆角矩形 45"/>
            <p:cNvSpPr/>
            <p:nvPr/>
          </p:nvSpPr>
          <p:spPr>
            <a:xfrm>
              <a:off x="6168776" y="1221671"/>
              <a:ext cx="4455682" cy="606624"/>
            </a:xfrm>
            <a:prstGeom prst="roundRect">
              <a:avLst>
                <a:gd name="adj" fmla="val 50000"/>
              </a:avLst>
            </a:prstGeom>
            <a:solidFill>
              <a:srgbClr val="FFFFFF"/>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b="0">
                <a:solidFill>
                  <a:srgbClr val="3F7B33"/>
                </a:solidFill>
                <a:latin typeface="等线" panose="020F0502020204030204"/>
                <a:ea typeface="等线" panose="02010600030101010101" pitchFamily="2" charset="-122"/>
              </a:endParaRPr>
            </a:p>
          </p:txBody>
        </p:sp>
        <p:sp>
          <p:nvSpPr>
            <p:cNvPr id="116747" name="文本框 13"/>
            <p:cNvSpPr txBox="1">
              <a:spLocks noChangeArrowheads="1"/>
            </p:cNvSpPr>
            <p:nvPr/>
          </p:nvSpPr>
          <p:spPr bwMode="auto">
            <a:xfrm>
              <a:off x="6833846" y="1232667"/>
              <a:ext cx="3619349" cy="527818"/>
            </a:xfrm>
            <a:prstGeom prst="rect">
              <a:avLst/>
            </a:prstGeom>
            <a:noFill/>
            <a:ln w="9525">
              <a:noFill/>
              <a:miter lim="800000"/>
            </a:ln>
          </p:spPr>
          <p:txBody>
            <a:bodyPr wrap="none">
              <a:spAutoFit/>
            </a:bodyPr>
            <a:lstStyle/>
            <a:p>
              <a:r>
                <a:rPr lang="zh-CN" altLang="en-US" sz="2400">
                  <a:solidFill>
                    <a:srgbClr val="92D050"/>
                  </a:solidFill>
                  <a:latin typeface="微软雅黑" panose="020B0503020204020204" pitchFamily="34" charset="-122"/>
                  <a:ea typeface="幼圆"/>
                </a:rPr>
                <a:t>脉搏测量方法</a:t>
              </a:r>
              <a:endParaRPr lang="zh-CN" altLang="en-US" sz="2400">
                <a:solidFill>
                  <a:srgbClr val="92D050"/>
                </a:solidFill>
                <a:latin typeface="微软雅黑" panose="020B0503020204020204" pitchFamily="34" charset="-122"/>
                <a:ea typeface="幼圆"/>
              </a:endParaRPr>
            </a:p>
          </p:txBody>
        </p:sp>
      </p:grpSp>
      <p:pic>
        <p:nvPicPr>
          <p:cNvPr id="116749" name="Picture 13"/>
          <p:cNvPicPr>
            <a:picLocks noChangeAspect="1" noChangeArrowheads="1"/>
          </p:cNvPicPr>
          <p:nvPr/>
        </p:nvPicPr>
        <p:blipFill>
          <a:blip r:embed="rId1"/>
          <a:srcRect/>
          <a:stretch>
            <a:fillRect/>
          </a:stretch>
        </p:blipFill>
        <p:spPr bwMode="auto">
          <a:xfrm>
            <a:off x="7596188" y="588963"/>
            <a:ext cx="4306887" cy="2779712"/>
          </a:xfrm>
          <a:prstGeom prst="rect">
            <a:avLst/>
          </a:prstGeom>
          <a:noFill/>
          <a:ln w="9525">
            <a:noFill/>
            <a:miter lim="800000"/>
            <a:headEnd/>
            <a:tailEnd/>
          </a:ln>
          <a:effectLst/>
        </p:spPr>
      </p:pic>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直角三角形 27"/>
          <p:cNvSpPr>
            <a:spLocks noChangeArrowheads="1"/>
          </p:cNvSpPr>
          <p:nvPr/>
        </p:nvSpPr>
        <p:spPr bwMode="auto">
          <a:xfrm flipV="1">
            <a:off x="84138" y="0"/>
            <a:ext cx="11168062"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b="0">
              <a:solidFill>
                <a:srgbClr val="FFFFFF"/>
              </a:solidFill>
              <a:latin typeface="Century Gothic"/>
              <a:ea typeface="幼圆"/>
            </a:endParaRPr>
          </a:p>
        </p:txBody>
      </p:sp>
      <p:sp>
        <p:nvSpPr>
          <p:cNvPr id="118788" name="文本框 28"/>
          <p:cNvSpPr txBox="1">
            <a:spLocks noChangeArrowheads="1"/>
          </p:cNvSpPr>
          <p:nvPr/>
        </p:nvSpPr>
        <p:spPr bwMode="auto">
          <a:xfrm>
            <a:off x="-46038" y="100013"/>
            <a:ext cx="6019801" cy="579437"/>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三、喂药</a:t>
            </a:r>
            <a:r>
              <a:rPr lang="en-US" altLang="zh-CN" sz="2400">
                <a:latin typeface="微软雅黑" panose="020B0503020204020204" pitchFamily="34" charset="-122"/>
                <a:ea typeface="微软雅黑" panose="020B0503020204020204" pitchFamily="34" charset="-122"/>
              </a:rPr>
              <a:t>——</a:t>
            </a:r>
            <a:r>
              <a:rPr lang="zh-CN" altLang="en-US" sz="2400">
                <a:latin typeface="微软雅黑" panose="020B0503020204020204" pitchFamily="34" charset="-122"/>
                <a:ea typeface="微软雅黑" panose="020B0503020204020204" pitchFamily="34" charset="-122"/>
              </a:rPr>
              <a:t>口服药</a:t>
            </a:r>
            <a:endParaRPr lang="zh-CN" altLang="en-US" sz="2400">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118790" name="文本框 3"/>
          <p:cNvSpPr txBox="1">
            <a:spLocks noChangeArrowheads="1"/>
          </p:cNvSpPr>
          <p:nvPr/>
        </p:nvSpPr>
        <p:spPr bwMode="auto">
          <a:xfrm>
            <a:off x="427038" y="1200150"/>
            <a:ext cx="6864350" cy="1187450"/>
          </a:xfrm>
          <a:prstGeom prst="rect">
            <a:avLst/>
          </a:prstGeom>
          <a:noFill/>
          <a:ln w="9525">
            <a:noFill/>
            <a:miter lim="800000"/>
          </a:ln>
        </p:spPr>
        <p:txBody>
          <a:bodyPr>
            <a:spAutoFit/>
          </a:bodyPr>
          <a:lstStyle/>
          <a:p>
            <a:r>
              <a:rPr lang="zh-CN" altLang="en-US" sz="2400" b="0">
                <a:solidFill>
                  <a:schemeClr val="bg2"/>
                </a:solidFill>
                <a:latin typeface="宋体" panose="02010600030101010101" pitchFamily="2" charset="-122"/>
              </a:rPr>
              <a:t>    婴幼儿的口服药应该选用儿童专用药。制剂或药粉要优于药丸， 也可将</a:t>
            </a:r>
            <a:r>
              <a:rPr lang="zh-CN" altLang="en-US" sz="2400" b="0">
                <a:solidFill>
                  <a:srgbClr val="CC3300"/>
                </a:solidFill>
                <a:latin typeface="宋体" panose="02010600030101010101" pitchFamily="2" charset="-122"/>
              </a:rPr>
              <a:t>药丸研磨成粉末</a:t>
            </a:r>
            <a:r>
              <a:rPr lang="zh-CN" altLang="en-US" sz="2400" b="0">
                <a:solidFill>
                  <a:schemeClr val="bg2"/>
                </a:solidFill>
                <a:latin typeface="宋体" panose="02010600030101010101" pitchFamily="2" charset="-122"/>
              </a:rPr>
              <a:t>，溶于温开水（可冲调成甜味）中喂服。</a:t>
            </a:r>
            <a:endParaRPr lang="zh-CN" altLang="en-US" sz="2400" b="0">
              <a:solidFill>
                <a:schemeClr val="bg2"/>
              </a:solidFill>
              <a:latin typeface="宋体" panose="02010600030101010101" pitchFamily="2" charset="-122"/>
            </a:endParaRPr>
          </a:p>
        </p:txBody>
      </p:sp>
      <p:sp>
        <p:nvSpPr>
          <p:cNvPr id="118791" name="文本框 32"/>
          <p:cNvSpPr txBox="1">
            <a:spLocks noChangeArrowheads="1"/>
          </p:cNvSpPr>
          <p:nvPr/>
        </p:nvSpPr>
        <p:spPr bwMode="auto">
          <a:xfrm>
            <a:off x="373063" y="5475288"/>
            <a:ext cx="8870950" cy="641350"/>
          </a:xfrm>
          <a:prstGeom prst="rect">
            <a:avLst/>
          </a:prstGeom>
          <a:noFill/>
          <a:ln w="9525">
            <a:noFill/>
            <a:miter lim="800000"/>
          </a:ln>
        </p:spPr>
        <p:txBody>
          <a:bodyPr>
            <a:spAutoFit/>
          </a:bodyPr>
          <a:lstStyle/>
          <a:p>
            <a:r>
              <a:rPr lang="zh-CN" altLang="en-US" b="0">
                <a:solidFill>
                  <a:srgbClr val="CC3300"/>
                </a:solidFill>
              </a:rPr>
              <a:t>注意：对于较小的婴儿，喂药往往采取灌服方法。对于年龄较大的幼儿，应鼓励其自己吃药，不宜采用灌服的方法。 </a:t>
            </a:r>
            <a:endParaRPr lang="zh-CN" altLang="en-US" b="0">
              <a:solidFill>
                <a:srgbClr val="CC3300"/>
              </a:solidFill>
            </a:endParaRPr>
          </a:p>
        </p:txBody>
      </p:sp>
      <p:sp>
        <p:nvSpPr>
          <p:cNvPr id="118792" name="Rectangle 8"/>
          <p:cNvSpPr>
            <a:spLocks noChangeArrowheads="1"/>
          </p:cNvSpPr>
          <p:nvPr/>
        </p:nvSpPr>
        <p:spPr bwMode="auto">
          <a:xfrm>
            <a:off x="452438" y="3565525"/>
            <a:ext cx="10882312" cy="1187450"/>
          </a:xfrm>
          <a:prstGeom prst="rect">
            <a:avLst/>
          </a:prstGeom>
          <a:noFill/>
          <a:ln w="9525">
            <a:noFill/>
            <a:miter lim="800000"/>
          </a:ln>
          <a:effectLst/>
        </p:spPr>
        <p:txBody>
          <a:bodyPr anchor="ctr">
            <a:spAutoFit/>
          </a:bodyPr>
          <a:lstStyle/>
          <a:p>
            <a:r>
              <a:rPr lang="zh-CN" altLang="en-US" sz="2400">
                <a:solidFill>
                  <a:srgbClr val="99CC00"/>
                </a:solidFill>
              </a:rPr>
              <a:t>        操作者将研磨的粉末溶液或制剂放在小勺内或者市售喂药器内→固定婴儿的头 部，使头偏向一侧→左手捏住婴儿下巴，右手将勺尖或者喂药器头紧贴婴儿嘴角将药 送服下→待婴儿将药咽下后，松开左手。</a:t>
            </a:r>
            <a:endParaRPr lang="zh-CN" altLang="en-US" sz="2400">
              <a:solidFill>
                <a:srgbClr val="99CC00"/>
              </a:solidFill>
            </a:endParaRPr>
          </a:p>
        </p:txBody>
      </p:sp>
      <p:grpSp>
        <p:nvGrpSpPr>
          <p:cNvPr id="45" name="组合 15"/>
          <p:cNvGrpSpPr/>
          <p:nvPr/>
        </p:nvGrpSpPr>
        <p:grpSpPr bwMode="auto">
          <a:xfrm>
            <a:off x="28575" y="2803525"/>
            <a:ext cx="2724150" cy="525463"/>
            <a:chOff x="6168776" y="1221671"/>
            <a:chExt cx="4455682" cy="606624"/>
          </a:xfrm>
        </p:grpSpPr>
        <p:sp>
          <p:nvSpPr>
            <p:cNvPr id="46" name="圆角矩形 45"/>
            <p:cNvSpPr/>
            <p:nvPr/>
          </p:nvSpPr>
          <p:spPr>
            <a:xfrm>
              <a:off x="6168776" y="1221671"/>
              <a:ext cx="4455682" cy="606624"/>
            </a:xfrm>
            <a:prstGeom prst="roundRect">
              <a:avLst>
                <a:gd name="adj" fmla="val 50000"/>
              </a:avLst>
            </a:prstGeom>
            <a:solidFill>
              <a:srgbClr val="FFFFFF"/>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b="0">
                <a:solidFill>
                  <a:srgbClr val="3F7B33"/>
                </a:solidFill>
                <a:latin typeface="等线" panose="020F0502020204030204"/>
                <a:ea typeface="等线" panose="02010600030101010101" pitchFamily="2" charset="-122"/>
              </a:endParaRPr>
            </a:p>
          </p:txBody>
        </p:sp>
        <p:sp>
          <p:nvSpPr>
            <p:cNvPr id="118795" name="文本框 13"/>
            <p:cNvSpPr txBox="1">
              <a:spLocks noChangeArrowheads="1"/>
            </p:cNvSpPr>
            <p:nvPr/>
          </p:nvSpPr>
          <p:spPr bwMode="auto">
            <a:xfrm>
              <a:off x="6833493" y="1232667"/>
              <a:ext cx="2521251" cy="527818"/>
            </a:xfrm>
            <a:prstGeom prst="rect">
              <a:avLst/>
            </a:prstGeom>
            <a:noFill/>
            <a:ln w="9525">
              <a:noFill/>
              <a:miter lim="800000"/>
            </a:ln>
          </p:spPr>
          <p:txBody>
            <a:bodyPr>
              <a:spAutoFit/>
            </a:bodyPr>
            <a:lstStyle/>
            <a:p>
              <a:r>
                <a:rPr lang="zh-CN" altLang="en-US" sz="2400">
                  <a:solidFill>
                    <a:srgbClr val="92D050"/>
                  </a:solidFill>
                  <a:latin typeface="微软雅黑" panose="020B0503020204020204" pitchFamily="34" charset="-122"/>
                  <a:ea typeface="幼圆"/>
                </a:rPr>
                <a:t>喂药方法</a:t>
              </a:r>
              <a:endParaRPr lang="zh-CN" altLang="en-US" sz="2400">
                <a:solidFill>
                  <a:srgbClr val="92D050"/>
                </a:solidFill>
                <a:latin typeface="微软雅黑" panose="020B0503020204020204" pitchFamily="34" charset="-122"/>
                <a:ea typeface="幼圆"/>
              </a:endParaRPr>
            </a:p>
          </p:txBody>
        </p:sp>
      </p:grpSp>
      <p:pic>
        <p:nvPicPr>
          <p:cNvPr id="118797" name="Picture 13"/>
          <p:cNvPicPr>
            <a:picLocks noChangeAspect="1" noChangeArrowheads="1"/>
          </p:cNvPicPr>
          <p:nvPr/>
        </p:nvPicPr>
        <p:blipFill>
          <a:blip r:embed="rId1"/>
          <a:srcRect/>
          <a:stretch>
            <a:fillRect/>
          </a:stretch>
        </p:blipFill>
        <p:spPr bwMode="auto">
          <a:xfrm>
            <a:off x="8162925" y="414338"/>
            <a:ext cx="3819525" cy="2924175"/>
          </a:xfrm>
          <a:prstGeom prst="rect">
            <a:avLst/>
          </a:prstGeom>
          <a:noFill/>
          <a:ln w="9525">
            <a:noFill/>
            <a:miter lim="800000"/>
            <a:headEnd/>
            <a:tailEnd/>
          </a:ln>
          <a:effectLst/>
        </p:spPr>
      </p:pic>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直角三角形 27"/>
          <p:cNvSpPr>
            <a:spLocks noChangeArrowheads="1"/>
          </p:cNvSpPr>
          <p:nvPr/>
        </p:nvSpPr>
        <p:spPr bwMode="auto">
          <a:xfrm flipV="1">
            <a:off x="84138" y="0"/>
            <a:ext cx="11168062"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b="0">
              <a:solidFill>
                <a:srgbClr val="FFFFFF"/>
              </a:solidFill>
              <a:latin typeface="Century Gothic"/>
              <a:ea typeface="幼圆"/>
            </a:endParaRPr>
          </a:p>
        </p:txBody>
      </p:sp>
      <p:sp>
        <p:nvSpPr>
          <p:cNvPr id="120835" name="文本框 28"/>
          <p:cNvSpPr txBox="1">
            <a:spLocks noChangeArrowheads="1"/>
          </p:cNvSpPr>
          <p:nvPr/>
        </p:nvSpPr>
        <p:spPr bwMode="auto">
          <a:xfrm>
            <a:off x="-46038" y="100013"/>
            <a:ext cx="6019801" cy="579437"/>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三、喂药</a:t>
            </a:r>
            <a:r>
              <a:rPr lang="en-US" altLang="zh-CN" sz="2400">
                <a:latin typeface="微软雅黑" panose="020B0503020204020204" pitchFamily="34" charset="-122"/>
                <a:ea typeface="微软雅黑" panose="020B0503020204020204" pitchFamily="34" charset="-122"/>
              </a:rPr>
              <a:t>——</a:t>
            </a:r>
            <a:r>
              <a:rPr lang="zh-CN" altLang="en-US" sz="2400">
                <a:latin typeface="微软雅黑" panose="020B0503020204020204" pitchFamily="34" charset="-122"/>
                <a:ea typeface="微软雅黑" panose="020B0503020204020204" pitchFamily="34" charset="-122"/>
              </a:rPr>
              <a:t>滴眼药</a:t>
            </a:r>
            <a:endParaRPr lang="zh-CN" altLang="en-US" sz="2400">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120837" name="文本框 3"/>
          <p:cNvSpPr txBox="1">
            <a:spLocks noChangeArrowheads="1"/>
          </p:cNvSpPr>
          <p:nvPr/>
        </p:nvSpPr>
        <p:spPr bwMode="auto">
          <a:xfrm>
            <a:off x="469900" y="1357313"/>
            <a:ext cx="6864350" cy="822325"/>
          </a:xfrm>
          <a:prstGeom prst="rect">
            <a:avLst/>
          </a:prstGeom>
          <a:noFill/>
          <a:ln w="9525">
            <a:noFill/>
            <a:miter lim="800000"/>
          </a:ln>
        </p:spPr>
        <p:txBody>
          <a:bodyPr>
            <a:spAutoFit/>
          </a:bodyPr>
          <a:lstStyle/>
          <a:p>
            <a:r>
              <a:rPr lang="zh-CN" altLang="en-US" sz="2400" b="0">
                <a:solidFill>
                  <a:schemeClr val="bg2"/>
                </a:solidFill>
                <a:latin typeface="宋体" panose="02010600030101010101" pitchFamily="2" charset="-122"/>
              </a:rPr>
              <a:t>    遇到一些眼部疾病（如红眼病、结膜炎等）时，需要给婴幼儿点眼药水或者眼药膏进行 治疗。</a:t>
            </a:r>
            <a:endParaRPr lang="zh-CN" altLang="en-US" sz="2400" b="0">
              <a:solidFill>
                <a:schemeClr val="bg2"/>
              </a:solidFill>
              <a:latin typeface="宋体" panose="02010600030101010101" pitchFamily="2" charset="-122"/>
            </a:endParaRPr>
          </a:p>
        </p:txBody>
      </p:sp>
      <p:sp>
        <p:nvSpPr>
          <p:cNvPr id="120838" name="文本框 32"/>
          <p:cNvSpPr txBox="1">
            <a:spLocks noChangeArrowheads="1"/>
          </p:cNvSpPr>
          <p:nvPr/>
        </p:nvSpPr>
        <p:spPr bwMode="auto">
          <a:xfrm>
            <a:off x="373063" y="5718175"/>
            <a:ext cx="9145587" cy="915988"/>
          </a:xfrm>
          <a:prstGeom prst="rect">
            <a:avLst/>
          </a:prstGeom>
          <a:noFill/>
          <a:ln w="9525">
            <a:noFill/>
            <a:miter lim="800000"/>
          </a:ln>
        </p:spPr>
        <p:txBody>
          <a:bodyPr>
            <a:spAutoFit/>
          </a:bodyPr>
          <a:lstStyle/>
          <a:p>
            <a:r>
              <a:rPr lang="zh-CN" altLang="en-US" b="0">
                <a:solidFill>
                  <a:srgbClr val="CC3300"/>
                </a:solidFill>
              </a:rPr>
              <a:t>注意：常用的眼药膏一般装在软管中，点眼药膏的准备工作和眼药水相同，操作者分开婴幼儿 上下眼睑后，直接将药膏挤入结膜囊内（可用玻璃棒蘸取少量软膏），用药后，让婴幼儿轻 轻闭上眼睛，用手指轻轻揉匀即可。 </a:t>
            </a:r>
            <a:endParaRPr lang="zh-CN" altLang="en-US" b="0">
              <a:solidFill>
                <a:srgbClr val="CC3300"/>
              </a:solidFill>
            </a:endParaRPr>
          </a:p>
        </p:txBody>
      </p:sp>
      <p:sp>
        <p:nvSpPr>
          <p:cNvPr id="120839" name="Rectangle 7"/>
          <p:cNvSpPr>
            <a:spLocks noChangeArrowheads="1"/>
          </p:cNvSpPr>
          <p:nvPr/>
        </p:nvSpPr>
        <p:spPr bwMode="auto">
          <a:xfrm>
            <a:off x="352425" y="3273425"/>
            <a:ext cx="10882313" cy="1917700"/>
          </a:xfrm>
          <a:prstGeom prst="rect">
            <a:avLst/>
          </a:prstGeom>
          <a:noFill/>
          <a:ln w="9525">
            <a:noFill/>
            <a:miter lim="800000"/>
          </a:ln>
          <a:effectLst/>
        </p:spPr>
        <p:txBody>
          <a:bodyPr anchor="ctr">
            <a:spAutoFit/>
          </a:bodyPr>
          <a:lstStyle/>
          <a:p>
            <a:r>
              <a:rPr lang="zh-CN" altLang="en-US" sz="2400">
                <a:solidFill>
                  <a:srgbClr val="99CC00"/>
                </a:solidFill>
              </a:rPr>
              <a:t>        操作者将手清洗干净→检查婴幼儿眼部有无分泌物（如有</a:t>
            </a:r>
            <a:endParaRPr lang="zh-CN" altLang="en-US" sz="2400">
              <a:solidFill>
                <a:srgbClr val="99CC00"/>
              </a:solidFill>
            </a:endParaRPr>
          </a:p>
          <a:p>
            <a:r>
              <a:rPr lang="zh-CN" altLang="en-US" sz="2400">
                <a:solidFill>
                  <a:srgbClr val="99CC00"/>
                </a:solidFill>
              </a:rPr>
              <a:t>分泌物应先用干净毛巾或 者纱布擦拭干净）→婴幼儿取仰卧位</a:t>
            </a:r>
            <a:endParaRPr lang="zh-CN" altLang="en-US" sz="2400">
              <a:solidFill>
                <a:srgbClr val="99CC00"/>
              </a:solidFill>
            </a:endParaRPr>
          </a:p>
          <a:p>
            <a:r>
              <a:rPr lang="zh-CN" altLang="en-US" sz="2400">
                <a:solidFill>
                  <a:srgbClr val="99CC00"/>
                </a:solidFill>
              </a:rPr>
              <a:t>或坐位→操作者用左手食指和拇指将婴幼儿上下 眼睑分开→操作者右手持药水瓶，轻轻将眼药水滴入下眼皮内，每次</a:t>
            </a:r>
            <a:r>
              <a:rPr lang="en-US" altLang="zh-CN" sz="2400">
                <a:solidFill>
                  <a:srgbClr val="99CC00"/>
                </a:solidFill>
              </a:rPr>
              <a:t>1</a:t>
            </a:r>
            <a:r>
              <a:rPr lang="zh-CN" altLang="en-US" sz="2400">
                <a:solidFill>
                  <a:srgbClr val="99CC00"/>
                </a:solidFill>
              </a:rPr>
              <a:t>～</a:t>
            </a:r>
            <a:r>
              <a:rPr lang="en-US" altLang="zh-CN" sz="2400">
                <a:solidFill>
                  <a:srgbClr val="99CC00"/>
                </a:solidFill>
              </a:rPr>
              <a:t>2</a:t>
            </a:r>
            <a:r>
              <a:rPr lang="zh-CN" altLang="en-US" sz="2400">
                <a:solidFill>
                  <a:srgbClr val="99CC00"/>
                </a:solidFill>
              </a:rPr>
              <a:t>滴即可→滴药 时，让婴幼儿头部尽量后倾，眼睛向上看→滴完药后压迫患者泪囊几分钟。</a:t>
            </a:r>
            <a:endParaRPr lang="zh-CN" altLang="en-US" sz="2400">
              <a:solidFill>
                <a:srgbClr val="99CC00"/>
              </a:solidFill>
            </a:endParaRPr>
          </a:p>
        </p:txBody>
      </p:sp>
      <p:grpSp>
        <p:nvGrpSpPr>
          <p:cNvPr id="45" name="组合 15"/>
          <p:cNvGrpSpPr/>
          <p:nvPr/>
        </p:nvGrpSpPr>
        <p:grpSpPr bwMode="auto">
          <a:xfrm>
            <a:off x="28575" y="2589213"/>
            <a:ext cx="2724150" cy="525462"/>
            <a:chOff x="6168776" y="1221671"/>
            <a:chExt cx="4455682" cy="606624"/>
          </a:xfrm>
        </p:grpSpPr>
        <p:sp>
          <p:nvSpPr>
            <p:cNvPr id="46" name="圆角矩形 45"/>
            <p:cNvSpPr/>
            <p:nvPr/>
          </p:nvSpPr>
          <p:spPr>
            <a:xfrm>
              <a:off x="6168776" y="1221671"/>
              <a:ext cx="4455682" cy="606624"/>
            </a:xfrm>
            <a:prstGeom prst="roundRect">
              <a:avLst>
                <a:gd name="adj" fmla="val 50000"/>
              </a:avLst>
            </a:prstGeom>
            <a:solidFill>
              <a:srgbClr val="FFFFFF"/>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b="0">
                <a:solidFill>
                  <a:srgbClr val="3F7B33"/>
                </a:solidFill>
                <a:latin typeface="等线" panose="020F0502020204030204"/>
                <a:ea typeface="等线" panose="02010600030101010101" pitchFamily="2" charset="-122"/>
              </a:endParaRPr>
            </a:p>
          </p:txBody>
        </p:sp>
        <p:sp>
          <p:nvSpPr>
            <p:cNvPr id="120842" name="文本框 13"/>
            <p:cNvSpPr txBox="1">
              <a:spLocks noChangeArrowheads="1"/>
            </p:cNvSpPr>
            <p:nvPr/>
          </p:nvSpPr>
          <p:spPr bwMode="auto">
            <a:xfrm>
              <a:off x="6833493" y="1232667"/>
              <a:ext cx="2521251" cy="527818"/>
            </a:xfrm>
            <a:prstGeom prst="rect">
              <a:avLst/>
            </a:prstGeom>
            <a:noFill/>
            <a:ln w="9525">
              <a:noFill/>
              <a:miter lim="800000"/>
            </a:ln>
          </p:spPr>
          <p:txBody>
            <a:bodyPr>
              <a:spAutoFit/>
            </a:bodyPr>
            <a:lstStyle/>
            <a:p>
              <a:r>
                <a:rPr lang="zh-CN" altLang="en-US" sz="2400">
                  <a:solidFill>
                    <a:srgbClr val="92D050"/>
                  </a:solidFill>
                  <a:latin typeface="微软雅黑" panose="020B0503020204020204" pitchFamily="34" charset="-122"/>
                  <a:ea typeface="幼圆"/>
                </a:rPr>
                <a:t>滴药方法</a:t>
              </a:r>
              <a:endParaRPr lang="zh-CN" altLang="en-US" sz="2400">
                <a:solidFill>
                  <a:srgbClr val="92D050"/>
                </a:solidFill>
                <a:latin typeface="微软雅黑" panose="020B0503020204020204" pitchFamily="34" charset="-122"/>
                <a:ea typeface="幼圆"/>
              </a:endParaRPr>
            </a:p>
          </p:txBody>
        </p:sp>
      </p:grpSp>
      <p:pic>
        <p:nvPicPr>
          <p:cNvPr id="120844" name="Picture 12"/>
          <p:cNvPicPr>
            <a:picLocks noChangeAspect="1" noChangeArrowheads="1"/>
          </p:cNvPicPr>
          <p:nvPr/>
        </p:nvPicPr>
        <p:blipFill>
          <a:blip r:embed="rId1"/>
          <a:srcRect/>
          <a:stretch>
            <a:fillRect/>
          </a:stretch>
        </p:blipFill>
        <p:spPr bwMode="auto">
          <a:xfrm>
            <a:off x="8893175" y="333375"/>
            <a:ext cx="3013075" cy="3344863"/>
          </a:xfrm>
          <a:prstGeom prst="rect">
            <a:avLst/>
          </a:prstGeom>
          <a:noFill/>
          <a:ln w="9525">
            <a:noFill/>
            <a:miter lim="800000"/>
            <a:headEnd/>
            <a:tailEnd/>
          </a:ln>
          <a:effectLst/>
        </p:spPr>
      </p:pic>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直角三角形 27"/>
          <p:cNvSpPr>
            <a:spLocks noChangeArrowheads="1"/>
          </p:cNvSpPr>
          <p:nvPr/>
        </p:nvSpPr>
        <p:spPr bwMode="auto">
          <a:xfrm flipV="1">
            <a:off x="84138" y="0"/>
            <a:ext cx="11168062"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b="0">
              <a:solidFill>
                <a:srgbClr val="FFFFFF"/>
              </a:solidFill>
              <a:latin typeface="Century Gothic"/>
              <a:ea typeface="幼圆"/>
            </a:endParaRPr>
          </a:p>
        </p:txBody>
      </p:sp>
      <p:sp>
        <p:nvSpPr>
          <p:cNvPr id="122883" name="文本框 28"/>
          <p:cNvSpPr txBox="1">
            <a:spLocks noChangeArrowheads="1"/>
          </p:cNvSpPr>
          <p:nvPr/>
        </p:nvSpPr>
        <p:spPr bwMode="auto">
          <a:xfrm>
            <a:off x="-46038" y="100013"/>
            <a:ext cx="6019801" cy="579437"/>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三、喂药</a:t>
            </a:r>
            <a:r>
              <a:rPr lang="en-US" altLang="zh-CN" sz="2400">
                <a:latin typeface="微软雅黑" panose="020B0503020204020204" pitchFamily="34" charset="-122"/>
                <a:ea typeface="微软雅黑" panose="020B0503020204020204" pitchFamily="34" charset="-122"/>
              </a:rPr>
              <a:t>——</a:t>
            </a:r>
            <a:r>
              <a:rPr lang="zh-CN" altLang="en-US" sz="2400">
                <a:latin typeface="微软雅黑" panose="020B0503020204020204" pitchFamily="34" charset="-122"/>
                <a:ea typeface="微软雅黑" panose="020B0503020204020204" pitchFamily="34" charset="-122"/>
              </a:rPr>
              <a:t>滴鼻药</a:t>
            </a:r>
            <a:endParaRPr lang="zh-CN" altLang="en-US" sz="2400">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122885" name="文本框 3"/>
          <p:cNvSpPr txBox="1">
            <a:spLocks noChangeArrowheads="1"/>
          </p:cNvSpPr>
          <p:nvPr/>
        </p:nvSpPr>
        <p:spPr bwMode="auto">
          <a:xfrm>
            <a:off x="469900" y="1296988"/>
            <a:ext cx="7835900" cy="1187450"/>
          </a:xfrm>
          <a:prstGeom prst="rect">
            <a:avLst/>
          </a:prstGeom>
          <a:noFill/>
          <a:ln w="9525">
            <a:noFill/>
            <a:miter lim="800000"/>
          </a:ln>
        </p:spPr>
        <p:txBody>
          <a:bodyPr>
            <a:spAutoFit/>
          </a:bodyPr>
          <a:lstStyle/>
          <a:p>
            <a:r>
              <a:rPr lang="zh-CN" altLang="en-US" sz="2400" b="0">
                <a:solidFill>
                  <a:schemeClr val="bg2"/>
                </a:solidFill>
                <a:latin typeface="宋体" panose="02010600030101010101" pitchFamily="2" charset="-122"/>
              </a:rPr>
              <a:t>    当婴幼儿患各种鼻炎、鼻窦炎以及因上呼吸道感染引起鼻塞等症状时，应及时使用医生 指定的鼻药，以达到杀菌、消炎、通气的目的。</a:t>
            </a:r>
            <a:endParaRPr lang="zh-CN" altLang="en-US" sz="2400" b="0">
              <a:solidFill>
                <a:schemeClr val="bg2"/>
              </a:solidFill>
              <a:latin typeface="宋体" panose="02010600030101010101" pitchFamily="2" charset="-122"/>
            </a:endParaRPr>
          </a:p>
        </p:txBody>
      </p:sp>
      <p:sp>
        <p:nvSpPr>
          <p:cNvPr id="122887" name="Rectangle 7"/>
          <p:cNvSpPr>
            <a:spLocks noChangeArrowheads="1"/>
          </p:cNvSpPr>
          <p:nvPr/>
        </p:nvSpPr>
        <p:spPr bwMode="auto">
          <a:xfrm>
            <a:off x="280988" y="3590925"/>
            <a:ext cx="9358312" cy="2282825"/>
          </a:xfrm>
          <a:prstGeom prst="rect">
            <a:avLst/>
          </a:prstGeom>
          <a:noFill/>
          <a:ln w="9525">
            <a:noFill/>
            <a:miter lim="800000"/>
          </a:ln>
          <a:effectLst/>
        </p:spPr>
        <p:txBody>
          <a:bodyPr anchor="ctr">
            <a:spAutoFit/>
          </a:bodyPr>
          <a:lstStyle/>
          <a:p>
            <a:r>
              <a:rPr lang="zh-CN" altLang="en-US" sz="2400">
                <a:solidFill>
                  <a:srgbClr val="99CC00"/>
                </a:solidFill>
              </a:rPr>
              <a:t>       滴鼻药前，操作者将婴幼儿鼻涕擤干净，如果鼻腔内有干</a:t>
            </a:r>
            <a:endParaRPr lang="zh-CN" altLang="en-US" sz="2400">
              <a:solidFill>
                <a:srgbClr val="99CC00"/>
              </a:solidFill>
            </a:endParaRPr>
          </a:p>
          <a:p>
            <a:r>
              <a:rPr lang="zh-CN" altLang="en-US" sz="2400">
                <a:solidFill>
                  <a:srgbClr val="99CC00"/>
                </a:solidFill>
              </a:rPr>
              <a:t>痂，可用温盐水清洗，待 干痂变软后取出→滴鼻药时，婴幼儿</a:t>
            </a:r>
            <a:endParaRPr lang="zh-CN" altLang="en-US" sz="2400">
              <a:solidFill>
                <a:srgbClr val="99CC00"/>
              </a:solidFill>
            </a:endParaRPr>
          </a:p>
          <a:p>
            <a:r>
              <a:rPr lang="zh-CN" altLang="en-US" sz="2400">
                <a:solidFill>
                  <a:srgbClr val="99CC00"/>
                </a:solidFill>
              </a:rPr>
              <a:t>取卧位，垫高其肩部，使其头后仰，或让婴幼儿坐 在椅子上，背靠椅背，头部向后倾→操作者右手持药瓶，在距离婴幼儿鼻孔 </a:t>
            </a:r>
            <a:r>
              <a:rPr lang="en-US" altLang="zh-CN" sz="2400">
                <a:solidFill>
                  <a:srgbClr val="99CC00"/>
                </a:solidFill>
              </a:rPr>
              <a:t>2</a:t>
            </a:r>
            <a:r>
              <a:rPr lang="zh-CN" altLang="en-US" sz="2400">
                <a:solidFill>
                  <a:srgbClr val="99CC00"/>
                </a:solidFill>
              </a:rPr>
              <a:t>～</a:t>
            </a:r>
            <a:r>
              <a:rPr lang="en-US" altLang="zh-CN" sz="2400">
                <a:solidFill>
                  <a:srgbClr val="99CC00"/>
                </a:solidFill>
              </a:rPr>
              <a:t>3 cm </a:t>
            </a:r>
            <a:r>
              <a:rPr lang="zh-CN" altLang="en-US" sz="2400">
                <a:solidFill>
                  <a:srgbClr val="99CC00"/>
                </a:solidFill>
              </a:rPr>
              <a:t>处 将药液滴进鼻孔，每侧 </a:t>
            </a:r>
            <a:r>
              <a:rPr lang="en-US" altLang="zh-CN" sz="2400">
                <a:solidFill>
                  <a:srgbClr val="99CC00"/>
                </a:solidFill>
              </a:rPr>
              <a:t>2</a:t>
            </a:r>
            <a:r>
              <a:rPr lang="zh-CN" altLang="en-US" sz="2400">
                <a:solidFill>
                  <a:srgbClr val="99CC00"/>
                </a:solidFill>
              </a:rPr>
              <a:t>～</a:t>
            </a:r>
            <a:r>
              <a:rPr lang="en-US" altLang="zh-CN" sz="2400">
                <a:solidFill>
                  <a:srgbClr val="99CC00"/>
                </a:solidFill>
              </a:rPr>
              <a:t>3 </a:t>
            </a:r>
            <a:r>
              <a:rPr lang="zh-CN" altLang="en-US" sz="2400">
                <a:solidFill>
                  <a:srgbClr val="99CC00"/>
                </a:solidFill>
              </a:rPr>
              <a:t>滴→滴药后，保持原姿势 </a:t>
            </a:r>
            <a:r>
              <a:rPr lang="en-US" altLang="zh-CN" sz="2400">
                <a:solidFill>
                  <a:srgbClr val="99CC00"/>
                </a:solidFill>
              </a:rPr>
              <a:t>5</a:t>
            </a:r>
            <a:r>
              <a:rPr lang="zh-CN" altLang="en-US" sz="2400">
                <a:solidFill>
                  <a:srgbClr val="99CC00"/>
                </a:solidFill>
              </a:rPr>
              <a:t>～</a:t>
            </a:r>
            <a:r>
              <a:rPr lang="en-US" altLang="zh-CN" sz="2400">
                <a:solidFill>
                  <a:srgbClr val="99CC00"/>
                </a:solidFill>
              </a:rPr>
              <a:t>10 </a:t>
            </a:r>
            <a:r>
              <a:rPr lang="zh-CN" altLang="en-US" sz="2400">
                <a:solidFill>
                  <a:srgbClr val="99CC00"/>
                </a:solidFill>
              </a:rPr>
              <a:t>分钟，便于药物吸收，发挥效果。</a:t>
            </a:r>
            <a:endParaRPr lang="zh-CN" altLang="en-US" sz="2400">
              <a:solidFill>
                <a:srgbClr val="99CC00"/>
              </a:solidFill>
            </a:endParaRPr>
          </a:p>
        </p:txBody>
      </p:sp>
      <p:grpSp>
        <p:nvGrpSpPr>
          <p:cNvPr id="45" name="组合 15"/>
          <p:cNvGrpSpPr/>
          <p:nvPr/>
        </p:nvGrpSpPr>
        <p:grpSpPr bwMode="auto">
          <a:xfrm>
            <a:off x="28575" y="2960688"/>
            <a:ext cx="2724150" cy="525462"/>
            <a:chOff x="6168776" y="1221671"/>
            <a:chExt cx="4455682" cy="606624"/>
          </a:xfrm>
        </p:grpSpPr>
        <p:sp>
          <p:nvSpPr>
            <p:cNvPr id="46" name="圆角矩形 45"/>
            <p:cNvSpPr/>
            <p:nvPr/>
          </p:nvSpPr>
          <p:spPr>
            <a:xfrm>
              <a:off x="6168776" y="1221671"/>
              <a:ext cx="4455682" cy="606624"/>
            </a:xfrm>
            <a:prstGeom prst="roundRect">
              <a:avLst>
                <a:gd name="adj" fmla="val 50000"/>
              </a:avLst>
            </a:prstGeom>
            <a:solidFill>
              <a:srgbClr val="FFFFFF"/>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b="0">
                <a:solidFill>
                  <a:srgbClr val="3F7B33"/>
                </a:solidFill>
                <a:latin typeface="等线" panose="020F0502020204030204"/>
                <a:ea typeface="等线" panose="02010600030101010101" pitchFamily="2" charset="-122"/>
              </a:endParaRPr>
            </a:p>
          </p:txBody>
        </p:sp>
        <p:sp>
          <p:nvSpPr>
            <p:cNvPr id="122890" name="文本框 13"/>
            <p:cNvSpPr txBox="1">
              <a:spLocks noChangeArrowheads="1"/>
            </p:cNvSpPr>
            <p:nvPr/>
          </p:nvSpPr>
          <p:spPr bwMode="auto">
            <a:xfrm>
              <a:off x="6833493" y="1232667"/>
              <a:ext cx="2521251" cy="527818"/>
            </a:xfrm>
            <a:prstGeom prst="rect">
              <a:avLst/>
            </a:prstGeom>
            <a:noFill/>
            <a:ln w="9525">
              <a:noFill/>
              <a:miter lim="800000"/>
            </a:ln>
          </p:spPr>
          <p:txBody>
            <a:bodyPr>
              <a:spAutoFit/>
            </a:bodyPr>
            <a:lstStyle/>
            <a:p>
              <a:r>
                <a:rPr lang="zh-CN" altLang="en-US" sz="2400">
                  <a:solidFill>
                    <a:srgbClr val="92D050"/>
                  </a:solidFill>
                  <a:latin typeface="微软雅黑" panose="020B0503020204020204" pitchFamily="34" charset="-122"/>
                  <a:ea typeface="幼圆"/>
                </a:rPr>
                <a:t>滴药方法</a:t>
              </a:r>
              <a:endParaRPr lang="zh-CN" altLang="en-US" sz="2400">
                <a:solidFill>
                  <a:srgbClr val="92D050"/>
                </a:solidFill>
                <a:latin typeface="微软雅黑" panose="020B0503020204020204" pitchFamily="34" charset="-122"/>
                <a:ea typeface="幼圆"/>
              </a:endParaRPr>
            </a:p>
          </p:txBody>
        </p:sp>
      </p:grpSp>
      <p:pic>
        <p:nvPicPr>
          <p:cNvPr id="122892" name="Picture 12" descr="10217031_996854"/>
          <p:cNvPicPr>
            <a:picLocks noChangeAspect="1" noChangeArrowheads="1"/>
          </p:cNvPicPr>
          <p:nvPr/>
        </p:nvPicPr>
        <p:blipFill>
          <a:blip r:embed="rId1"/>
          <a:srcRect/>
          <a:stretch>
            <a:fillRect/>
          </a:stretch>
        </p:blipFill>
        <p:spPr bwMode="auto">
          <a:xfrm>
            <a:off x="8801100" y="233363"/>
            <a:ext cx="3390900" cy="3328987"/>
          </a:xfrm>
          <a:prstGeom prst="rect">
            <a:avLst/>
          </a:prstGeom>
          <a:noFill/>
        </p:spPr>
      </p:pic>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2892"/>
                                        </p:tgtEl>
                                        <p:attrNameLst>
                                          <p:attrName>style.visibility</p:attrName>
                                        </p:attrNameLst>
                                      </p:cBhvr>
                                      <p:to>
                                        <p:strVal val="visible"/>
                                      </p:to>
                                    </p:set>
                                    <p:anim calcmode="lin" valueType="num">
                                      <p:cBhvr additive="base">
                                        <p:cTn id="11" dur="500" fill="hold"/>
                                        <p:tgtEl>
                                          <p:spTgt spid="122892"/>
                                        </p:tgtEl>
                                        <p:attrNameLst>
                                          <p:attrName>ppt_x</p:attrName>
                                        </p:attrNameLst>
                                      </p:cBhvr>
                                      <p:tavLst>
                                        <p:tav tm="0">
                                          <p:val>
                                            <p:strVal val="#ppt_x"/>
                                          </p:val>
                                        </p:tav>
                                        <p:tav tm="100000">
                                          <p:val>
                                            <p:strVal val="#ppt_x"/>
                                          </p:val>
                                        </p:tav>
                                      </p:tavLst>
                                    </p:anim>
                                    <p:anim calcmode="lin" valueType="num">
                                      <p:cBhvr additive="base">
                                        <p:cTn id="12" dur="500" fill="hold"/>
                                        <p:tgtEl>
                                          <p:spTgt spid="1228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直角三角形 27"/>
          <p:cNvSpPr>
            <a:spLocks noChangeArrowheads="1"/>
          </p:cNvSpPr>
          <p:nvPr/>
        </p:nvSpPr>
        <p:spPr bwMode="auto">
          <a:xfrm flipV="1">
            <a:off x="84138" y="0"/>
            <a:ext cx="11168062" cy="1135063"/>
          </a:xfrm>
          <a:prstGeom prst="rtTriangle">
            <a:avLst/>
          </a:prstGeom>
          <a:solidFill>
            <a:srgbClr val="404040"/>
          </a:solidFill>
          <a:ln w="15875" cap="rnd" algn="ctr">
            <a:solidFill>
              <a:srgbClr val="032E45"/>
            </a:solidFill>
            <a:miter lim="800000"/>
          </a:ln>
        </p:spPr>
        <p:txBody>
          <a:bodyPr rot="10800000" anchor="ctr"/>
          <a:lstStyle/>
          <a:p>
            <a:pPr algn="ctr"/>
            <a:endParaRPr lang="zh-CN" altLang="en-US" b="0">
              <a:solidFill>
                <a:srgbClr val="FFFFFF"/>
              </a:solidFill>
              <a:latin typeface="Century Gothic"/>
              <a:ea typeface="幼圆"/>
            </a:endParaRPr>
          </a:p>
        </p:txBody>
      </p:sp>
      <p:sp>
        <p:nvSpPr>
          <p:cNvPr id="124931" name="文本框 28"/>
          <p:cNvSpPr txBox="1">
            <a:spLocks noChangeArrowheads="1"/>
          </p:cNvSpPr>
          <p:nvPr/>
        </p:nvSpPr>
        <p:spPr bwMode="auto">
          <a:xfrm>
            <a:off x="-46038" y="100013"/>
            <a:ext cx="6019801" cy="579437"/>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三、喂药</a:t>
            </a:r>
            <a:r>
              <a:rPr lang="en-US" altLang="zh-CN" sz="2400">
                <a:latin typeface="微软雅黑" panose="020B0503020204020204" pitchFamily="34" charset="-122"/>
                <a:ea typeface="微软雅黑" panose="020B0503020204020204" pitchFamily="34" charset="-122"/>
              </a:rPr>
              <a:t>——</a:t>
            </a:r>
            <a:r>
              <a:rPr lang="zh-CN" altLang="en-US" sz="2400">
                <a:latin typeface="微软雅黑" panose="020B0503020204020204" pitchFamily="34" charset="-122"/>
                <a:ea typeface="微软雅黑" panose="020B0503020204020204" pitchFamily="34" charset="-122"/>
              </a:rPr>
              <a:t>滴耳药</a:t>
            </a:r>
            <a:endParaRPr lang="zh-CN" altLang="en-US" sz="2400">
              <a:latin typeface="微软雅黑" panose="020B0503020204020204" pitchFamily="34" charset="-122"/>
              <a:ea typeface="微软雅黑" panose="020B0503020204020204" pitchFamily="34" charset="-122"/>
            </a:endParaRPr>
          </a:p>
        </p:txBody>
      </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124933" name="文本框 3"/>
          <p:cNvSpPr txBox="1">
            <a:spLocks noChangeArrowheads="1"/>
          </p:cNvSpPr>
          <p:nvPr/>
        </p:nvSpPr>
        <p:spPr bwMode="auto">
          <a:xfrm>
            <a:off x="427038" y="1200150"/>
            <a:ext cx="7415212" cy="1187450"/>
          </a:xfrm>
          <a:prstGeom prst="rect">
            <a:avLst/>
          </a:prstGeom>
          <a:noFill/>
          <a:ln w="9525">
            <a:noFill/>
            <a:miter lim="800000"/>
          </a:ln>
        </p:spPr>
        <p:txBody>
          <a:bodyPr>
            <a:spAutoFit/>
          </a:bodyPr>
          <a:lstStyle/>
          <a:p>
            <a:r>
              <a:rPr lang="zh-CN" altLang="en-US" sz="2400" b="0">
                <a:solidFill>
                  <a:schemeClr val="bg2"/>
                </a:solidFill>
                <a:latin typeface="宋体" panose="02010600030101010101" pitchFamily="2" charset="-122"/>
              </a:rPr>
              <a:t>    滴耳液的温度最好与婴幼儿的体温保持一致，避免刺激内耳前庭器官。操作者可将滴耳液放入 </a:t>
            </a:r>
            <a:r>
              <a:rPr lang="en-US" altLang="zh-CN" sz="2400" b="0">
                <a:solidFill>
                  <a:srgbClr val="CC3300"/>
                </a:solidFill>
                <a:latin typeface="宋体" panose="02010600030101010101" pitchFamily="2" charset="-122"/>
              </a:rPr>
              <a:t>40℃</a:t>
            </a:r>
            <a:r>
              <a:rPr lang="en-US" altLang="zh-CN" sz="2400" b="0">
                <a:solidFill>
                  <a:schemeClr val="bg2"/>
                </a:solidFill>
                <a:latin typeface="宋体" panose="02010600030101010101" pitchFamily="2" charset="-122"/>
              </a:rPr>
              <a:t> </a:t>
            </a:r>
            <a:r>
              <a:rPr lang="zh-CN" altLang="en-US" sz="2400" b="0">
                <a:solidFill>
                  <a:schemeClr val="bg2"/>
                </a:solidFill>
                <a:latin typeface="宋体" panose="02010600030101010101" pitchFamily="2" charset="-122"/>
              </a:rPr>
              <a:t>左右的温水中加热片刻或放在手心握一会。</a:t>
            </a:r>
            <a:endParaRPr lang="zh-CN" altLang="en-US" sz="2400" b="0">
              <a:solidFill>
                <a:schemeClr val="bg2"/>
              </a:solidFill>
              <a:latin typeface="宋体" panose="02010600030101010101" pitchFamily="2" charset="-122"/>
            </a:endParaRPr>
          </a:p>
        </p:txBody>
      </p:sp>
      <p:sp>
        <p:nvSpPr>
          <p:cNvPr id="124934" name="文本框 32"/>
          <p:cNvSpPr txBox="1">
            <a:spLocks noChangeArrowheads="1"/>
          </p:cNvSpPr>
          <p:nvPr/>
        </p:nvSpPr>
        <p:spPr bwMode="auto">
          <a:xfrm>
            <a:off x="373063" y="5475288"/>
            <a:ext cx="8870950" cy="366712"/>
          </a:xfrm>
          <a:prstGeom prst="rect">
            <a:avLst/>
          </a:prstGeom>
          <a:noFill/>
          <a:ln w="9525">
            <a:noFill/>
            <a:miter lim="800000"/>
          </a:ln>
        </p:spPr>
        <p:txBody>
          <a:bodyPr>
            <a:spAutoFit/>
          </a:bodyPr>
          <a:lstStyle/>
          <a:p>
            <a:r>
              <a:rPr lang="zh-CN" altLang="en-US" b="0">
                <a:solidFill>
                  <a:srgbClr val="CC3300"/>
                </a:solidFill>
              </a:rPr>
              <a:t>注意：中耳炎是婴幼儿常见病之一，当耳朵有炎症时，常常需要给患处滴药</a:t>
            </a:r>
            <a:r>
              <a:rPr lang="zh-CN" altLang="en-US"/>
              <a:t> </a:t>
            </a:r>
            <a:r>
              <a:rPr lang="zh-CN" altLang="en-US" b="0">
                <a:solidFill>
                  <a:srgbClr val="CC3300"/>
                </a:solidFill>
              </a:rPr>
              <a:t>。 </a:t>
            </a:r>
            <a:endParaRPr lang="zh-CN" altLang="en-US" b="0">
              <a:solidFill>
                <a:srgbClr val="CC3300"/>
              </a:solidFill>
            </a:endParaRPr>
          </a:p>
        </p:txBody>
      </p:sp>
      <p:sp>
        <p:nvSpPr>
          <p:cNvPr id="124935" name="Rectangle 7"/>
          <p:cNvSpPr>
            <a:spLocks noChangeArrowheads="1"/>
          </p:cNvSpPr>
          <p:nvPr/>
        </p:nvSpPr>
        <p:spPr bwMode="auto">
          <a:xfrm>
            <a:off x="452438" y="3382963"/>
            <a:ext cx="10882312" cy="1552575"/>
          </a:xfrm>
          <a:prstGeom prst="rect">
            <a:avLst/>
          </a:prstGeom>
          <a:noFill/>
          <a:ln w="9525">
            <a:noFill/>
            <a:miter lim="800000"/>
          </a:ln>
          <a:effectLst/>
        </p:spPr>
        <p:txBody>
          <a:bodyPr anchor="ctr">
            <a:spAutoFit/>
          </a:bodyPr>
          <a:lstStyle/>
          <a:p>
            <a:r>
              <a:rPr lang="zh-CN" altLang="en-US" sz="2400">
                <a:solidFill>
                  <a:srgbClr val="99CC00"/>
                </a:solidFill>
              </a:rPr>
              <a:t>    滴耳药时，婴幼儿取侧卧位，患病的耳朵朝上（如果外耳道有脓液，应用棉签先清 除脓液）→操作者左手拉住婴幼儿的耳郭，使外耳道尽量明显→右手持药瓶将药沿婴幼 儿外耳道壁轻轻滴入，滴入 </a:t>
            </a:r>
            <a:r>
              <a:rPr lang="en-US" altLang="zh-CN" sz="2400">
                <a:solidFill>
                  <a:srgbClr val="99CC00"/>
                </a:solidFill>
              </a:rPr>
              <a:t>2</a:t>
            </a:r>
            <a:r>
              <a:rPr lang="zh-CN" altLang="en-US" sz="2400">
                <a:solidFill>
                  <a:srgbClr val="99CC00"/>
                </a:solidFill>
              </a:rPr>
              <a:t>～</a:t>
            </a:r>
            <a:r>
              <a:rPr lang="en-US" altLang="zh-CN" sz="2400">
                <a:solidFill>
                  <a:srgbClr val="99CC00"/>
                </a:solidFill>
              </a:rPr>
              <a:t>3 </a:t>
            </a:r>
            <a:r>
              <a:rPr lang="zh-CN" altLang="en-US" sz="2400">
                <a:solidFill>
                  <a:srgbClr val="99CC00"/>
                </a:solidFill>
              </a:rPr>
              <a:t>滴即可→滴药后，婴幼儿保持原姿势 </a:t>
            </a:r>
            <a:r>
              <a:rPr lang="en-US" altLang="zh-CN" sz="2400">
                <a:solidFill>
                  <a:srgbClr val="99CC00"/>
                </a:solidFill>
              </a:rPr>
              <a:t>5</a:t>
            </a:r>
            <a:r>
              <a:rPr lang="zh-CN" altLang="en-US" sz="2400">
                <a:solidFill>
                  <a:srgbClr val="99CC00"/>
                </a:solidFill>
              </a:rPr>
              <a:t>～</a:t>
            </a:r>
            <a:r>
              <a:rPr lang="en-US" altLang="zh-CN" sz="2400">
                <a:solidFill>
                  <a:srgbClr val="99CC00"/>
                </a:solidFill>
              </a:rPr>
              <a:t>10 </a:t>
            </a:r>
            <a:r>
              <a:rPr lang="zh-CN" altLang="en-US" sz="2400">
                <a:solidFill>
                  <a:srgbClr val="99CC00"/>
                </a:solidFill>
              </a:rPr>
              <a:t>分钟，便于 药物充分吸收，发挥效果。</a:t>
            </a:r>
            <a:endParaRPr lang="zh-CN" altLang="en-US" sz="2400">
              <a:solidFill>
                <a:srgbClr val="99CC00"/>
              </a:solidFill>
            </a:endParaRPr>
          </a:p>
        </p:txBody>
      </p:sp>
      <p:grpSp>
        <p:nvGrpSpPr>
          <p:cNvPr id="45" name="组合 15"/>
          <p:cNvGrpSpPr/>
          <p:nvPr/>
        </p:nvGrpSpPr>
        <p:grpSpPr bwMode="auto">
          <a:xfrm>
            <a:off x="28575" y="2803525"/>
            <a:ext cx="2724150" cy="525463"/>
            <a:chOff x="6168776" y="1221671"/>
            <a:chExt cx="4455682" cy="606624"/>
          </a:xfrm>
        </p:grpSpPr>
        <p:sp>
          <p:nvSpPr>
            <p:cNvPr id="46" name="圆角矩形 45"/>
            <p:cNvSpPr/>
            <p:nvPr/>
          </p:nvSpPr>
          <p:spPr>
            <a:xfrm>
              <a:off x="6168776" y="1221671"/>
              <a:ext cx="4455682" cy="606624"/>
            </a:xfrm>
            <a:prstGeom prst="roundRect">
              <a:avLst>
                <a:gd name="adj" fmla="val 50000"/>
              </a:avLst>
            </a:prstGeom>
            <a:solidFill>
              <a:srgbClr val="FFFFFF"/>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b="0">
                <a:solidFill>
                  <a:srgbClr val="3F7B33"/>
                </a:solidFill>
                <a:latin typeface="等线" panose="020F0502020204030204"/>
                <a:ea typeface="等线" panose="02010600030101010101" pitchFamily="2" charset="-122"/>
              </a:endParaRPr>
            </a:p>
          </p:txBody>
        </p:sp>
        <p:sp>
          <p:nvSpPr>
            <p:cNvPr id="124938" name="文本框 13"/>
            <p:cNvSpPr txBox="1">
              <a:spLocks noChangeArrowheads="1"/>
            </p:cNvSpPr>
            <p:nvPr/>
          </p:nvSpPr>
          <p:spPr bwMode="auto">
            <a:xfrm>
              <a:off x="6833493" y="1232667"/>
              <a:ext cx="2521251" cy="527818"/>
            </a:xfrm>
            <a:prstGeom prst="rect">
              <a:avLst/>
            </a:prstGeom>
            <a:noFill/>
            <a:ln w="9525">
              <a:noFill/>
              <a:miter lim="800000"/>
            </a:ln>
          </p:spPr>
          <p:txBody>
            <a:bodyPr>
              <a:spAutoFit/>
            </a:bodyPr>
            <a:lstStyle/>
            <a:p>
              <a:r>
                <a:rPr lang="zh-CN" altLang="en-US" sz="2400">
                  <a:solidFill>
                    <a:srgbClr val="92D050"/>
                  </a:solidFill>
                  <a:latin typeface="微软雅黑" panose="020B0503020204020204" pitchFamily="34" charset="-122"/>
                  <a:ea typeface="幼圆"/>
                </a:rPr>
                <a:t>滴药方法</a:t>
              </a:r>
              <a:endParaRPr lang="zh-CN" altLang="en-US" sz="2400">
                <a:solidFill>
                  <a:srgbClr val="92D050"/>
                </a:solidFill>
                <a:latin typeface="微软雅黑" panose="020B0503020204020204" pitchFamily="34" charset="-122"/>
                <a:ea typeface="幼圆"/>
              </a:endParaRPr>
            </a:p>
          </p:txBody>
        </p:sp>
      </p:grpSp>
      <p:pic>
        <p:nvPicPr>
          <p:cNvPr id="124940" name="Picture 12" descr="1354193196_91368"/>
          <p:cNvPicPr>
            <a:picLocks noChangeAspect="1" noChangeArrowheads="1"/>
          </p:cNvPicPr>
          <p:nvPr/>
        </p:nvPicPr>
        <p:blipFill>
          <a:blip r:embed="rId1"/>
          <a:srcRect/>
          <a:stretch>
            <a:fillRect/>
          </a:stretch>
        </p:blipFill>
        <p:spPr bwMode="auto">
          <a:xfrm>
            <a:off x="7618413" y="827088"/>
            <a:ext cx="4573587" cy="1989137"/>
          </a:xfrm>
          <a:prstGeom prst="rect">
            <a:avLst/>
          </a:prstGeom>
          <a:noFill/>
        </p:spPr>
      </p:pic>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49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6978" name="组合 26"/>
          <p:cNvGrpSpPr/>
          <p:nvPr/>
        </p:nvGrpSpPr>
        <p:grpSpPr bwMode="auto">
          <a:xfrm>
            <a:off x="-217488" y="0"/>
            <a:ext cx="11469688" cy="1135063"/>
            <a:chOff x="-217076" y="-8"/>
            <a:chExt cx="8257446" cy="1135380"/>
          </a:xfrm>
        </p:grpSpPr>
        <p:sp>
          <p:nvSpPr>
            <p:cNvPr id="28" name="直角三角形 27"/>
            <p:cNvSpPr/>
            <p:nvPr/>
          </p:nvSpPr>
          <p:spPr>
            <a:xfrm flipV="1">
              <a:off x="76" y="-8"/>
              <a:ext cx="8040294"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126980" name="文本框 28"/>
            <p:cNvSpPr txBox="1">
              <a:spLocks noChangeArrowheads="1"/>
            </p:cNvSpPr>
            <p:nvPr/>
          </p:nvSpPr>
          <p:spPr bwMode="auto">
            <a:xfrm>
              <a:off x="-217076" y="100032"/>
              <a:ext cx="4333873" cy="5796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四、冷敷</a:t>
              </a:r>
              <a:endParaRPr lang="zh-CN" altLang="en-US" sz="3200">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126982" name="文本框 3"/>
          <p:cNvSpPr txBox="1">
            <a:spLocks noChangeArrowheads="1"/>
          </p:cNvSpPr>
          <p:nvPr/>
        </p:nvSpPr>
        <p:spPr bwMode="auto">
          <a:xfrm>
            <a:off x="455613" y="1069975"/>
            <a:ext cx="7837487" cy="1917700"/>
          </a:xfrm>
          <a:prstGeom prst="rect">
            <a:avLst/>
          </a:prstGeom>
          <a:noFill/>
          <a:ln w="9525">
            <a:noFill/>
            <a:miter lim="800000"/>
          </a:ln>
        </p:spPr>
        <p:txBody>
          <a:bodyPr>
            <a:spAutoFit/>
          </a:bodyPr>
          <a:lstStyle/>
          <a:p>
            <a:r>
              <a:rPr lang="zh-CN" altLang="en-US" sz="2400" b="0">
                <a:solidFill>
                  <a:schemeClr val="bg2"/>
                </a:solidFill>
                <a:latin typeface="宋体" panose="02010600030101010101" pitchFamily="2" charset="-122"/>
              </a:rPr>
              <a:t>    当机体发热不超过</a:t>
            </a:r>
            <a:r>
              <a:rPr lang="zh-CN" altLang="en-US" sz="2400" b="0">
                <a:solidFill>
                  <a:srgbClr val="CC3300"/>
                </a:solidFill>
                <a:latin typeface="宋体" panose="02010600030101010101" pitchFamily="2" charset="-122"/>
              </a:rPr>
              <a:t> </a:t>
            </a:r>
            <a:r>
              <a:rPr lang="en-US" altLang="zh-CN" sz="2400" b="0">
                <a:solidFill>
                  <a:srgbClr val="CC3300"/>
                </a:solidFill>
                <a:latin typeface="宋体" panose="02010600030101010101" pitchFamily="2" charset="-122"/>
              </a:rPr>
              <a:t>38℃</a:t>
            </a:r>
            <a:r>
              <a:rPr lang="en-US" altLang="zh-CN" sz="2400" b="0">
                <a:solidFill>
                  <a:schemeClr val="bg2"/>
                </a:solidFill>
                <a:latin typeface="宋体" panose="02010600030101010101" pitchFamily="2" charset="-122"/>
              </a:rPr>
              <a:t> </a:t>
            </a:r>
            <a:r>
              <a:rPr lang="zh-CN" altLang="en-US" sz="2400" b="0">
                <a:solidFill>
                  <a:schemeClr val="bg2"/>
                </a:solidFill>
                <a:latin typeface="宋体" panose="02010600030101010101" pitchFamily="2" charset="-122"/>
              </a:rPr>
              <a:t>时，可采用冷敷的方式</a:t>
            </a:r>
            <a:r>
              <a:rPr lang="zh-CN" altLang="en-US" sz="2400" b="0">
                <a:solidFill>
                  <a:srgbClr val="CC3300"/>
                </a:solidFill>
                <a:latin typeface="宋体" panose="02010600030101010101" pitchFamily="2" charset="-122"/>
              </a:rPr>
              <a:t>物理降温</a:t>
            </a:r>
            <a:r>
              <a:rPr lang="zh-CN" altLang="en-US" sz="2400" b="0">
                <a:solidFill>
                  <a:schemeClr val="bg2"/>
                </a:solidFill>
                <a:latin typeface="宋体" panose="02010600030101010101" pitchFamily="2" charset="-122"/>
              </a:rPr>
              <a:t>，冷敷相对于退烧药物较为安全；当有些高热婴幼儿使用药物降温不理想时，也可采用冷敷法配合药物治疗；婴幼儿发生闭合性伤 口时，</a:t>
            </a:r>
            <a:r>
              <a:rPr lang="en-US" altLang="zh-CN" sz="2400" b="0">
                <a:solidFill>
                  <a:schemeClr val="bg2"/>
                </a:solidFill>
                <a:latin typeface="宋体" panose="02010600030101010101" pitchFamily="2" charset="-122"/>
              </a:rPr>
              <a:t>24 </a:t>
            </a:r>
            <a:r>
              <a:rPr lang="zh-CN" altLang="en-US" sz="2400" b="0">
                <a:solidFill>
                  <a:schemeClr val="bg2"/>
                </a:solidFill>
                <a:latin typeface="宋体" panose="02010600030101010101" pitchFamily="2" charset="-122"/>
              </a:rPr>
              <a:t>小时之内也应采取冷敷，防止出现瘀青肿胀。</a:t>
            </a:r>
            <a:endParaRPr lang="zh-CN" altLang="en-US" sz="2400" b="0">
              <a:solidFill>
                <a:schemeClr val="bg2"/>
              </a:solidFill>
              <a:latin typeface="宋体" panose="02010600030101010101" pitchFamily="2" charset="-122"/>
            </a:endParaRPr>
          </a:p>
        </p:txBody>
      </p:sp>
      <p:sp>
        <p:nvSpPr>
          <p:cNvPr id="126983" name="文本框 32"/>
          <p:cNvSpPr txBox="1">
            <a:spLocks noChangeArrowheads="1"/>
          </p:cNvSpPr>
          <p:nvPr/>
        </p:nvSpPr>
        <p:spPr bwMode="auto">
          <a:xfrm>
            <a:off x="373063" y="5546725"/>
            <a:ext cx="8870950" cy="641350"/>
          </a:xfrm>
          <a:prstGeom prst="rect">
            <a:avLst/>
          </a:prstGeom>
          <a:noFill/>
          <a:ln w="9525">
            <a:noFill/>
            <a:miter lim="800000"/>
          </a:ln>
        </p:spPr>
        <p:txBody>
          <a:bodyPr>
            <a:spAutoFit/>
          </a:bodyPr>
          <a:lstStyle/>
          <a:p>
            <a:r>
              <a:rPr lang="zh-CN" altLang="en-US" b="0">
                <a:solidFill>
                  <a:srgbClr val="CC3300"/>
                </a:solidFill>
              </a:rPr>
              <a:t>注意：当幼儿发生闭合性创伤时，可将冰袋或毛巾敷在受伤处。若冷敷时小儿发生寒战、面色发灰，应停止冷敷。</a:t>
            </a:r>
            <a:endParaRPr lang="zh-CN" altLang="en-US" b="0">
              <a:solidFill>
                <a:srgbClr val="CC3300"/>
              </a:solidFill>
            </a:endParaRPr>
          </a:p>
        </p:txBody>
      </p:sp>
      <p:sp>
        <p:nvSpPr>
          <p:cNvPr id="126984" name="Rectangle 8"/>
          <p:cNvSpPr>
            <a:spLocks noChangeArrowheads="1"/>
          </p:cNvSpPr>
          <p:nvPr/>
        </p:nvSpPr>
        <p:spPr bwMode="auto">
          <a:xfrm>
            <a:off x="452438" y="3738563"/>
            <a:ext cx="10882312" cy="1552575"/>
          </a:xfrm>
          <a:prstGeom prst="rect">
            <a:avLst/>
          </a:prstGeom>
          <a:noFill/>
          <a:ln w="9525">
            <a:noFill/>
            <a:miter lim="800000"/>
          </a:ln>
          <a:effectLst/>
        </p:spPr>
        <p:txBody>
          <a:bodyPr anchor="ctr">
            <a:spAutoFit/>
          </a:bodyPr>
          <a:lstStyle/>
          <a:p>
            <a:r>
              <a:rPr lang="zh-CN" altLang="en-US" sz="2400">
                <a:solidFill>
                  <a:srgbClr val="99CC00"/>
                </a:solidFill>
              </a:rPr>
              <a:t>        操作者可选用市售的冷敷贴或者冷敷袋，也可采用自制冰袋的方法（将冷水或者碎冰置于热水袋等容器中），还可用毛巾折叠成多层，置于冷水中，拧成半干状态→将冰袋 或毛巾敷在婴幼儿额头上，也可敷于腋窝、肘窝、腹股沟等大血管流经处→每 </a:t>
            </a:r>
            <a:r>
              <a:rPr lang="en-US" altLang="zh-CN" sz="2400">
                <a:solidFill>
                  <a:srgbClr val="99CC00"/>
                </a:solidFill>
              </a:rPr>
              <a:t>5</a:t>
            </a:r>
            <a:r>
              <a:rPr lang="zh-CN" altLang="en-US" sz="2400">
                <a:solidFill>
                  <a:srgbClr val="99CC00"/>
                </a:solidFill>
              </a:rPr>
              <a:t>～</a:t>
            </a:r>
            <a:r>
              <a:rPr lang="en-US" altLang="zh-CN" sz="2400">
                <a:solidFill>
                  <a:srgbClr val="99CC00"/>
                </a:solidFill>
              </a:rPr>
              <a:t>10 </a:t>
            </a:r>
            <a:r>
              <a:rPr lang="zh-CN" altLang="en-US" sz="2400">
                <a:solidFill>
                  <a:srgbClr val="99CC00"/>
                </a:solidFill>
              </a:rPr>
              <a:t>分钟重复上述动作。</a:t>
            </a:r>
            <a:endParaRPr lang="zh-CN" altLang="en-US" sz="2400">
              <a:solidFill>
                <a:srgbClr val="99CC00"/>
              </a:solidFill>
            </a:endParaRPr>
          </a:p>
        </p:txBody>
      </p:sp>
      <p:grpSp>
        <p:nvGrpSpPr>
          <p:cNvPr id="45" name="组合 15"/>
          <p:cNvGrpSpPr/>
          <p:nvPr/>
        </p:nvGrpSpPr>
        <p:grpSpPr bwMode="auto">
          <a:xfrm>
            <a:off x="0" y="3175000"/>
            <a:ext cx="2478088" cy="525463"/>
            <a:chOff x="6168776" y="1221671"/>
            <a:chExt cx="4455682" cy="606624"/>
          </a:xfrm>
        </p:grpSpPr>
        <p:sp>
          <p:nvSpPr>
            <p:cNvPr id="46" name="圆角矩形 45"/>
            <p:cNvSpPr/>
            <p:nvPr/>
          </p:nvSpPr>
          <p:spPr>
            <a:xfrm>
              <a:off x="6168776" y="1221671"/>
              <a:ext cx="4455682" cy="606624"/>
            </a:xfrm>
            <a:prstGeom prst="roundRect">
              <a:avLst>
                <a:gd name="adj" fmla="val 50000"/>
              </a:avLst>
            </a:prstGeom>
            <a:solidFill>
              <a:srgbClr val="FFFFFF"/>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b="0">
                <a:solidFill>
                  <a:srgbClr val="3F7B33"/>
                </a:solidFill>
                <a:latin typeface="等线" panose="020F0502020204030204"/>
                <a:ea typeface="等线" panose="02010600030101010101" pitchFamily="2" charset="-122"/>
              </a:endParaRPr>
            </a:p>
          </p:txBody>
        </p:sp>
        <p:sp>
          <p:nvSpPr>
            <p:cNvPr id="126987" name="文本框 13"/>
            <p:cNvSpPr txBox="1">
              <a:spLocks noChangeArrowheads="1"/>
            </p:cNvSpPr>
            <p:nvPr/>
          </p:nvSpPr>
          <p:spPr bwMode="auto">
            <a:xfrm>
              <a:off x="6833846" y="1232667"/>
              <a:ext cx="3619349" cy="527818"/>
            </a:xfrm>
            <a:prstGeom prst="rect">
              <a:avLst/>
            </a:prstGeom>
            <a:noFill/>
            <a:ln w="9525">
              <a:noFill/>
              <a:miter lim="800000"/>
            </a:ln>
          </p:spPr>
          <p:txBody>
            <a:bodyPr wrap="none">
              <a:spAutoFit/>
            </a:bodyPr>
            <a:lstStyle/>
            <a:p>
              <a:r>
                <a:rPr lang="zh-CN" altLang="en-US" sz="2400">
                  <a:solidFill>
                    <a:srgbClr val="92D050"/>
                  </a:solidFill>
                  <a:latin typeface="微软雅黑" panose="020B0503020204020204" pitchFamily="34" charset="-122"/>
                  <a:ea typeface="幼圆"/>
                </a:rPr>
                <a:t>脉搏测量方法</a:t>
              </a:r>
              <a:endParaRPr lang="zh-CN" altLang="en-US" sz="2400">
                <a:solidFill>
                  <a:srgbClr val="92D050"/>
                </a:solidFill>
                <a:latin typeface="微软雅黑" panose="020B0503020204020204" pitchFamily="34" charset="-122"/>
                <a:ea typeface="幼圆"/>
              </a:endParaRPr>
            </a:p>
          </p:txBody>
        </p:sp>
      </p:grpSp>
      <p:pic>
        <p:nvPicPr>
          <p:cNvPr id="126989" name="Picture 13" descr="4afdbc01h6f80bd3173f6&amp;690"/>
          <p:cNvPicPr>
            <a:picLocks noChangeAspect="1" noChangeArrowheads="1"/>
          </p:cNvPicPr>
          <p:nvPr/>
        </p:nvPicPr>
        <p:blipFill>
          <a:blip r:embed="rId1"/>
          <a:srcRect/>
          <a:stretch>
            <a:fillRect/>
          </a:stretch>
        </p:blipFill>
        <p:spPr bwMode="auto">
          <a:xfrm>
            <a:off x="8580438" y="566738"/>
            <a:ext cx="3276600" cy="2465387"/>
          </a:xfrm>
          <a:prstGeom prst="rect">
            <a:avLst/>
          </a:prstGeom>
          <a:noFill/>
        </p:spPr>
      </p:pic>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par>
                                <p:cTn id="9" presetID="49" presetClass="entr" presetSubtype="0" decel="100000" fill="hold" nodeType="withEffect">
                                  <p:stCondLst>
                                    <p:cond delay="0"/>
                                  </p:stCondLst>
                                  <p:childTnLst>
                                    <p:set>
                                      <p:cBhvr>
                                        <p:cTn id="10" dur="1" fill="hold">
                                          <p:stCondLst>
                                            <p:cond delay="0"/>
                                          </p:stCondLst>
                                        </p:cTn>
                                        <p:tgtEl>
                                          <p:spTgt spid="126989"/>
                                        </p:tgtEl>
                                        <p:attrNameLst>
                                          <p:attrName>style.visibility</p:attrName>
                                        </p:attrNameLst>
                                      </p:cBhvr>
                                      <p:to>
                                        <p:strVal val="visible"/>
                                      </p:to>
                                    </p:set>
                                    <p:anim calcmode="lin" valueType="num">
                                      <p:cBhvr>
                                        <p:cTn id="11" dur="500" fill="hold"/>
                                        <p:tgtEl>
                                          <p:spTgt spid="126989"/>
                                        </p:tgtEl>
                                        <p:attrNameLst>
                                          <p:attrName>ppt_w</p:attrName>
                                        </p:attrNameLst>
                                      </p:cBhvr>
                                      <p:tavLst>
                                        <p:tav tm="0">
                                          <p:val>
                                            <p:fltVal val="0"/>
                                          </p:val>
                                        </p:tav>
                                        <p:tav tm="100000">
                                          <p:val>
                                            <p:strVal val="#ppt_w"/>
                                          </p:val>
                                        </p:tav>
                                      </p:tavLst>
                                    </p:anim>
                                    <p:anim calcmode="lin" valueType="num">
                                      <p:cBhvr>
                                        <p:cTn id="12" dur="500" fill="hold"/>
                                        <p:tgtEl>
                                          <p:spTgt spid="126989"/>
                                        </p:tgtEl>
                                        <p:attrNameLst>
                                          <p:attrName>ppt_h</p:attrName>
                                        </p:attrNameLst>
                                      </p:cBhvr>
                                      <p:tavLst>
                                        <p:tav tm="0">
                                          <p:val>
                                            <p:fltVal val="0"/>
                                          </p:val>
                                        </p:tav>
                                        <p:tav tm="100000">
                                          <p:val>
                                            <p:strVal val="#ppt_h"/>
                                          </p:val>
                                        </p:tav>
                                      </p:tavLst>
                                    </p:anim>
                                    <p:anim calcmode="lin" valueType="num">
                                      <p:cBhvr>
                                        <p:cTn id="13" dur="500" fill="hold"/>
                                        <p:tgtEl>
                                          <p:spTgt spid="126989"/>
                                        </p:tgtEl>
                                        <p:attrNameLst>
                                          <p:attrName>style.rotation</p:attrName>
                                        </p:attrNameLst>
                                      </p:cBhvr>
                                      <p:tavLst>
                                        <p:tav tm="0">
                                          <p:val>
                                            <p:fltVal val="360"/>
                                          </p:val>
                                        </p:tav>
                                        <p:tav tm="100000">
                                          <p:val>
                                            <p:fltVal val="0"/>
                                          </p:val>
                                        </p:tav>
                                      </p:tavLst>
                                    </p:anim>
                                    <p:animEffect transition="in" filter="fade">
                                      <p:cBhvr>
                                        <p:cTn id="14" dur="500"/>
                                        <p:tgtEl>
                                          <p:spTgt spid="1269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026" name="组合 26"/>
          <p:cNvGrpSpPr/>
          <p:nvPr/>
        </p:nvGrpSpPr>
        <p:grpSpPr bwMode="auto">
          <a:xfrm>
            <a:off x="-217488" y="0"/>
            <a:ext cx="11469688" cy="1135063"/>
            <a:chOff x="-217076" y="-8"/>
            <a:chExt cx="8257446" cy="1135380"/>
          </a:xfrm>
        </p:grpSpPr>
        <p:sp>
          <p:nvSpPr>
            <p:cNvPr id="28" name="直角三角形 27"/>
            <p:cNvSpPr/>
            <p:nvPr/>
          </p:nvSpPr>
          <p:spPr>
            <a:xfrm flipV="1">
              <a:off x="76" y="-8"/>
              <a:ext cx="8040294" cy="1135380"/>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129028" name="文本框 28"/>
            <p:cNvSpPr txBox="1">
              <a:spLocks noChangeArrowheads="1"/>
            </p:cNvSpPr>
            <p:nvPr/>
          </p:nvSpPr>
          <p:spPr bwMode="auto">
            <a:xfrm>
              <a:off x="-217076" y="100032"/>
              <a:ext cx="4333873" cy="579600"/>
            </a:xfrm>
            <a:prstGeom prst="rect">
              <a:avLst/>
            </a:prstGeom>
            <a:noFill/>
            <a:ln w="9525">
              <a:noFill/>
              <a:miter lim="800000"/>
            </a:ln>
          </p:spPr>
          <p:txBody>
            <a:bodyPr>
              <a:spAutoFit/>
            </a:bodyPr>
            <a:lstStyle/>
            <a:p>
              <a:r>
                <a:rPr lang="zh-CN" altLang="en-US" sz="3200">
                  <a:latin typeface="微软雅黑" panose="020B0503020204020204" pitchFamily="34" charset="-122"/>
                  <a:ea typeface="微软雅黑" panose="020B0503020204020204" pitchFamily="34" charset="-122"/>
                </a:rPr>
                <a:t> 五、热敷</a:t>
              </a:r>
              <a:endParaRPr lang="zh-CN" altLang="en-US" sz="3200">
                <a:latin typeface="微软雅黑" panose="020B0503020204020204" pitchFamily="34" charset="-122"/>
                <a:ea typeface="微软雅黑" panose="020B0503020204020204" pitchFamily="34" charset="-122"/>
              </a:endParaRPr>
            </a:p>
          </p:txBody>
        </p:sp>
      </p:grpSp>
      <p:sp>
        <p:nvSpPr>
          <p:cNvPr id="6" name="任意多边形 5"/>
          <p:cNvSpPr/>
          <p:nvPr/>
        </p:nvSpPr>
        <p:spPr>
          <a:xfrm>
            <a:off x="6205538" y="1077913"/>
            <a:ext cx="1766887" cy="525462"/>
          </a:xfrm>
          <a:custGeom>
            <a:avLst/>
            <a:gdLst>
              <a:gd name="connsiteX0" fmla="*/ 13093 w 1767908"/>
              <a:gd name="connsiteY0" fmla="*/ 355363 h 526437"/>
              <a:gd name="connsiteX1" fmla="*/ 58813 w 1767908"/>
              <a:gd name="connsiteY1" fmla="*/ 523003 h 526437"/>
              <a:gd name="connsiteX2" fmla="*/ 477913 w 1767908"/>
              <a:gd name="connsiteY2" fmla="*/ 218203 h 526437"/>
              <a:gd name="connsiteX3" fmla="*/ 1361833 w 1767908"/>
              <a:gd name="connsiteY3" fmla="*/ 286783 h 526437"/>
              <a:gd name="connsiteX4" fmla="*/ 1758073 w 1767908"/>
              <a:gd name="connsiteY4" fmla="*/ 4843 h 526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908" h="526437">
                <a:moveTo>
                  <a:pt x="13093" y="355363"/>
                </a:moveTo>
                <a:cubicBezTo>
                  <a:pt x="-2782" y="450613"/>
                  <a:pt x="-18657" y="545863"/>
                  <a:pt x="58813" y="523003"/>
                </a:cubicBezTo>
                <a:cubicBezTo>
                  <a:pt x="136283" y="500143"/>
                  <a:pt x="260743" y="257573"/>
                  <a:pt x="477913" y="218203"/>
                </a:cubicBezTo>
                <a:cubicBezTo>
                  <a:pt x="695083" y="178833"/>
                  <a:pt x="1148473" y="322343"/>
                  <a:pt x="1361833" y="286783"/>
                </a:cubicBezTo>
                <a:cubicBezTo>
                  <a:pt x="1575193" y="251223"/>
                  <a:pt x="1820303" y="-40877"/>
                  <a:pt x="1758073" y="4843"/>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129030" name="文本框 3"/>
          <p:cNvSpPr txBox="1">
            <a:spLocks noChangeArrowheads="1"/>
          </p:cNvSpPr>
          <p:nvPr/>
        </p:nvSpPr>
        <p:spPr bwMode="auto">
          <a:xfrm>
            <a:off x="455613" y="1069975"/>
            <a:ext cx="7837487" cy="1552575"/>
          </a:xfrm>
          <a:prstGeom prst="rect">
            <a:avLst/>
          </a:prstGeom>
          <a:noFill/>
          <a:ln w="9525">
            <a:noFill/>
            <a:miter lim="800000"/>
          </a:ln>
        </p:spPr>
        <p:txBody>
          <a:bodyPr>
            <a:spAutoFit/>
          </a:bodyPr>
          <a:lstStyle/>
          <a:p>
            <a:r>
              <a:rPr lang="zh-CN" altLang="en-US" sz="2400" b="0">
                <a:solidFill>
                  <a:schemeClr val="bg2"/>
                </a:solidFill>
                <a:latin typeface="宋体" panose="02010600030101010101" pitchFamily="2" charset="-122"/>
              </a:rPr>
              <a:t>    当幼儿发生闭合性创伤时，</a:t>
            </a:r>
            <a:r>
              <a:rPr lang="en-US" altLang="zh-CN" sz="2400" b="0">
                <a:solidFill>
                  <a:srgbClr val="CC3300"/>
                </a:solidFill>
                <a:latin typeface="宋体" panose="02010600030101010101" pitchFamily="2" charset="-122"/>
              </a:rPr>
              <a:t>24</a:t>
            </a:r>
            <a:r>
              <a:rPr lang="zh-CN" altLang="en-US" sz="2400" b="0">
                <a:solidFill>
                  <a:schemeClr val="bg2"/>
                </a:solidFill>
                <a:latin typeface="宋体" panose="02010600030101010101" pitchFamily="2" charset="-122"/>
              </a:rPr>
              <a:t>小时以后可采用热敷，眼结膜炎也可采用热敷，一些血液循环不良的患者、局部有疼痛的患者、小儿疖肿（化脓性毛囊及毛囊深部周围组织的感染）初起时均可采用热敷。</a:t>
            </a:r>
            <a:endParaRPr lang="zh-CN" altLang="en-US" sz="2400" b="0">
              <a:solidFill>
                <a:schemeClr val="bg2"/>
              </a:solidFill>
              <a:latin typeface="宋体" panose="02010600030101010101" pitchFamily="2" charset="-122"/>
            </a:endParaRPr>
          </a:p>
        </p:txBody>
      </p:sp>
      <p:sp>
        <p:nvSpPr>
          <p:cNvPr id="129031" name="文本框 32"/>
          <p:cNvSpPr txBox="1">
            <a:spLocks noChangeArrowheads="1"/>
          </p:cNvSpPr>
          <p:nvPr/>
        </p:nvSpPr>
        <p:spPr bwMode="auto">
          <a:xfrm>
            <a:off x="373063" y="5546725"/>
            <a:ext cx="8870950" cy="641350"/>
          </a:xfrm>
          <a:prstGeom prst="rect">
            <a:avLst/>
          </a:prstGeom>
          <a:noFill/>
          <a:ln w="9525">
            <a:noFill/>
            <a:miter lim="800000"/>
          </a:ln>
        </p:spPr>
        <p:txBody>
          <a:bodyPr>
            <a:spAutoFit/>
          </a:bodyPr>
          <a:lstStyle/>
          <a:p>
            <a:r>
              <a:rPr lang="zh-CN" altLang="en-US" b="0">
                <a:solidFill>
                  <a:srgbClr val="CC3300"/>
                </a:solidFill>
              </a:rPr>
              <a:t>注意：市售的热敷贴，应注意温度的变化，防止烫伤；选用毛巾或者热水袋时，应注意当 热量散失后及时更换。 </a:t>
            </a:r>
            <a:endParaRPr lang="zh-CN" altLang="en-US" b="0">
              <a:solidFill>
                <a:srgbClr val="CC3300"/>
              </a:solidFill>
            </a:endParaRPr>
          </a:p>
        </p:txBody>
      </p:sp>
      <p:sp>
        <p:nvSpPr>
          <p:cNvPr id="129032" name="Rectangle 8"/>
          <p:cNvSpPr>
            <a:spLocks noChangeArrowheads="1"/>
          </p:cNvSpPr>
          <p:nvPr/>
        </p:nvSpPr>
        <p:spPr bwMode="auto">
          <a:xfrm>
            <a:off x="452438" y="3921125"/>
            <a:ext cx="10882312" cy="1187450"/>
          </a:xfrm>
          <a:prstGeom prst="rect">
            <a:avLst/>
          </a:prstGeom>
          <a:noFill/>
          <a:ln w="9525">
            <a:noFill/>
            <a:miter lim="800000"/>
          </a:ln>
          <a:effectLst/>
        </p:spPr>
        <p:txBody>
          <a:bodyPr anchor="ctr">
            <a:spAutoFit/>
          </a:bodyPr>
          <a:lstStyle/>
          <a:p>
            <a:r>
              <a:rPr lang="zh-CN" altLang="en-US" sz="2400">
                <a:solidFill>
                  <a:srgbClr val="99CC00"/>
                </a:solidFill>
              </a:rPr>
              <a:t>        热敷可选用市售的热敷贴，也可将 </a:t>
            </a:r>
            <a:r>
              <a:rPr lang="en-US" altLang="zh-CN" sz="2400">
                <a:solidFill>
                  <a:srgbClr val="99CC00"/>
                </a:solidFill>
              </a:rPr>
              <a:t>45℃ </a:t>
            </a:r>
            <a:r>
              <a:rPr lang="zh-CN" altLang="en-US" sz="2400">
                <a:solidFill>
                  <a:srgbClr val="99CC00"/>
                </a:solidFill>
              </a:rPr>
              <a:t>温热水置于热水袋中，还可用毛巾折叠成多 层，浸透在 </a:t>
            </a:r>
            <a:r>
              <a:rPr lang="en-US" altLang="zh-CN" sz="2400">
                <a:solidFill>
                  <a:srgbClr val="99CC00"/>
                </a:solidFill>
              </a:rPr>
              <a:t>40℃</a:t>
            </a:r>
            <a:r>
              <a:rPr lang="zh-CN" altLang="en-US" sz="2400">
                <a:solidFill>
                  <a:srgbClr val="99CC00"/>
                </a:solidFill>
              </a:rPr>
              <a:t>～</a:t>
            </a:r>
            <a:r>
              <a:rPr lang="en-US" altLang="zh-CN" sz="2400">
                <a:solidFill>
                  <a:srgbClr val="99CC00"/>
                </a:solidFill>
              </a:rPr>
              <a:t>45℃ </a:t>
            </a:r>
            <a:r>
              <a:rPr lang="zh-CN" altLang="en-US" sz="2400">
                <a:solidFill>
                  <a:srgbClr val="99CC00"/>
                </a:solidFill>
              </a:rPr>
              <a:t>中的热水中，拧成半干状态→将热敷材料置于婴幼儿患处</a:t>
            </a:r>
            <a:r>
              <a:rPr lang="zh-CN" altLang="en-US"/>
              <a:t> </a:t>
            </a:r>
            <a:r>
              <a:rPr lang="zh-CN" altLang="en-US" sz="2400">
                <a:solidFill>
                  <a:srgbClr val="99CC00"/>
                </a:solidFill>
              </a:rPr>
              <a:t>。</a:t>
            </a:r>
            <a:endParaRPr lang="zh-CN" altLang="en-US" sz="2400">
              <a:solidFill>
                <a:srgbClr val="99CC00"/>
              </a:solidFill>
            </a:endParaRPr>
          </a:p>
        </p:txBody>
      </p:sp>
      <p:grpSp>
        <p:nvGrpSpPr>
          <p:cNvPr id="45" name="组合 15"/>
          <p:cNvGrpSpPr/>
          <p:nvPr/>
        </p:nvGrpSpPr>
        <p:grpSpPr bwMode="auto">
          <a:xfrm>
            <a:off x="0" y="3175000"/>
            <a:ext cx="2478088" cy="525463"/>
            <a:chOff x="6168776" y="1221671"/>
            <a:chExt cx="4455682" cy="606624"/>
          </a:xfrm>
        </p:grpSpPr>
        <p:sp>
          <p:nvSpPr>
            <p:cNvPr id="46" name="圆角矩形 45"/>
            <p:cNvSpPr/>
            <p:nvPr/>
          </p:nvSpPr>
          <p:spPr>
            <a:xfrm>
              <a:off x="6168776" y="1221671"/>
              <a:ext cx="4455682" cy="606624"/>
            </a:xfrm>
            <a:prstGeom prst="roundRect">
              <a:avLst>
                <a:gd name="adj" fmla="val 50000"/>
              </a:avLst>
            </a:prstGeom>
            <a:solidFill>
              <a:srgbClr val="FFFFFF"/>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b="0">
                <a:solidFill>
                  <a:srgbClr val="3F7B33"/>
                </a:solidFill>
                <a:latin typeface="等线" panose="020F0502020204030204"/>
                <a:ea typeface="等线" panose="02010600030101010101" pitchFamily="2" charset="-122"/>
              </a:endParaRPr>
            </a:p>
          </p:txBody>
        </p:sp>
        <p:sp>
          <p:nvSpPr>
            <p:cNvPr id="129035" name="文本框 13"/>
            <p:cNvSpPr txBox="1">
              <a:spLocks noChangeArrowheads="1"/>
            </p:cNvSpPr>
            <p:nvPr/>
          </p:nvSpPr>
          <p:spPr bwMode="auto">
            <a:xfrm>
              <a:off x="6833846" y="1232667"/>
              <a:ext cx="3619349" cy="527818"/>
            </a:xfrm>
            <a:prstGeom prst="rect">
              <a:avLst/>
            </a:prstGeom>
            <a:noFill/>
            <a:ln w="9525">
              <a:noFill/>
              <a:miter lim="800000"/>
            </a:ln>
          </p:spPr>
          <p:txBody>
            <a:bodyPr wrap="none">
              <a:spAutoFit/>
            </a:bodyPr>
            <a:lstStyle/>
            <a:p>
              <a:r>
                <a:rPr lang="zh-CN" altLang="en-US" sz="2400">
                  <a:solidFill>
                    <a:srgbClr val="92D050"/>
                  </a:solidFill>
                  <a:latin typeface="微软雅黑" panose="020B0503020204020204" pitchFamily="34" charset="-122"/>
                  <a:ea typeface="幼圆"/>
                </a:rPr>
                <a:t>脉搏测量方法</a:t>
              </a:r>
              <a:endParaRPr lang="zh-CN" altLang="en-US" sz="2400">
                <a:solidFill>
                  <a:srgbClr val="92D050"/>
                </a:solidFill>
                <a:latin typeface="微软雅黑" panose="020B0503020204020204" pitchFamily="34" charset="-122"/>
                <a:ea typeface="幼圆"/>
              </a:endParaRPr>
            </a:p>
          </p:txBody>
        </p:sp>
      </p:grpSp>
      <p:pic>
        <p:nvPicPr>
          <p:cNvPr id="129036" name="Picture 12" descr="4afdbc01h6f80bd3173f6&amp;690"/>
          <p:cNvPicPr>
            <a:picLocks noChangeAspect="1" noChangeArrowheads="1"/>
          </p:cNvPicPr>
          <p:nvPr/>
        </p:nvPicPr>
        <p:blipFill>
          <a:blip r:embed="rId1"/>
          <a:srcRect/>
          <a:stretch>
            <a:fillRect/>
          </a:stretch>
        </p:blipFill>
        <p:spPr bwMode="auto">
          <a:xfrm>
            <a:off x="8580438" y="566738"/>
            <a:ext cx="3276600" cy="2465387"/>
          </a:xfrm>
          <a:prstGeom prst="rect">
            <a:avLst/>
          </a:prstGeom>
          <a:noFill/>
        </p:spPr>
      </p:pic>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par>
                                <p:cTn id="9" presetID="49" presetClass="entr" presetSubtype="0" decel="100000" fill="hold" nodeType="withEffect">
                                  <p:stCondLst>
                                    <p:cond delay="0"/>
                                  </p:stCondLst>
                                  <p:childTnLst>
                                    <p:set>
                                      <p:cBhvr>
                                        <p:cTn id="10" dur="1" fill="hold">
                                          <p:stCondLst>
                                            <p:cond delay="0"/>
                                          </p:stCondLst>
                                        </p:cTn>
                                        <p:tgtEl>
                                          <p:spTgt spid="129036"/>
                                        </p:tgtEl>
                                        <p:attrNameLst>
                                          <p:attrName>style.visibility</p:attrName>
                                        </p:attrNameLst>
                                      </p:cBhvr>
                                      <p:to>
                                        <p:strVal val="visible"/>
                                      </p:to>
                                    </p:set>
                                    <p:anim calcmode="lin" valueType="num">
                                      <p:cBhvr>
                                        <p:cTn id="11" dur="500" fill="hold"/>
                                        <p:tgtEl>
                                          <p:spTgt spid="129036"/>
                                        </p:tgtEl>
                                        <p:attrNameLst>
                                          <p:attrName>ppt_w</p:attrName>
                                        </p:attrNameLst>
                                      </p:cBhvr>
                                      <p:tavLst>
                                        <p:tav tm="0">
                                          <p:val>
                                            <p:fltVal val="0"/>
                                          </p:val>
                                        </p:tav>
                                        <p:tav tm="100000">
                                          <p:val>
                                            <p:strVal val="#ppt_w"/>
                                          </p:val>
                                        </p:tav>
                                      </p:tavLst>
                                    </p:anim>
                                    <p:anim calcmode="lin" valueType="num">
                                      <p:cBhvr>
                                        <p:cTn id="12" dur="500" fill="hold"/>
                                        <p:tgtEl>
                                          <p:spTgt spid="129036"/>
                                        </p:tgtEl>
                                        <p:attrNameLst>
                                          <p:attrName>ppt_h</p:attrName>
                                        </p:attrNameLst>
                                      </p:cBhvr>
                                      <p:tavLst>
                                        <p:tav tm="0">
                                          <p:val>
                                            <p:fltVal val="0"/>
                                          </p:val>
                                        </p:tav>
                                        <p:tav tm="100000">
                                          <p:val>
                                            <p:strVal val="#ppt_h"/>
                                          </p:val>
                                        </p:tav>
                                      </p:tavLst>
                                    </p:anim>
                                    <p:anim calcmode="lin" valueType="num">
                                      <p:cBhvr>
                                        <p:cTn id="13" dur="500" fill="hold"/>
                                        <p:tgtEl>
                                          <p:spTgt spid="129036"/>
                                        </p:tgtEl>
                                        <p:attrNameLst>
                                          <p:attrName>style.rotation</p:attrName>
                                        </p:attrNameLst>
                                      </p:cBhvr>
                                      <p:tavLst>
                                        <p:tav tm="0">
                                          <p:val>
                                            <p:fltVal val="360"/>
                                          </p:val>
                                        </p:tav>
                                        <p:tav tm="100000">
                                          <p:val>
                                            <p:fltVal val="0"/>
                                          </p:val>
                                        </p:tav>
                                      </p:tavLst>
                                    </p:anim>
                                    <p:animEffect transition="in" filter="fade">
                                      <p:cBhvr>
                                        <p:cTn id="14" dur="500"/>
                                        <p:tgtEl>
                                          <p:spTgt spid="129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0290" name="组合 228"/>
          <p:cNvGrpSpPr/>
          <p:nvPr/>
        </p:nvGrpSpPr>
        <p:grpSpPr bwMode="auto">
          <a:xfrm>
            <a:off x="401638" y="1089025"/>
            <a:ext cx="2422525" cy="2644775"/>
            <a:chOff x="279130" y="1340768"/>
            <a:chExt cx="5096789" cy="5564211"/>
          </a:xfrm>
        </p:grpSpPr>
        <p:sp>
          <p:nvSpPr>
            <p:cNvPr id="230" name="任意多边形 229"/>
            <p:cNvSpPr/>
            <p:nvPr/>
          </p:nvSpPr>
          <p:spPr>
            <a:xfrm>
              <a:off x="1571696" y="1394206"/>
              <a:ext cx="597855"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31" name="任意多边形 230"/>
            <p:cNvSpPr/>
            <p:nvPr/>
          </p:nvSpPr>
          <p:spPr>
            <a:xfrm>
              <a:off x="2737345" y="1394206"/>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2D79B6"/>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32" name="任意多边形 231"/>
            <p:cNvSpPr/>
            <p:nvPr/>
          </p:nvSpPr>
          <p:spPr>
            <a:xfrm>
              <a:off x="3321839" y="1394206"/>
              <a:ext cx="597855"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33" name="任意多边形 232"/>
            <p:cNvSpPr/>
            <p:nvPr/>
          </p:nvSpPr>
          <p:spPr>
            <a:xfrm>
              <a:off x="1835554" y="1768270"/>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34" name="任意多边形 233"/>
            <p:cNvSpPr/>
            <p:nvPr/>
          </p:nvSpPr>
          <p:spPr>
            <a:xfrm>
              <a:off x="3001202" y="1768270"/>
              <a:ext cx="597855"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35" name="任意多边形 234"/>
            <p:cNvSpPr/>
            <p:nvPr/>
          </p:nvSpPr>
          <p:spPr>
            <a:xfrm>
              <a:off x="1541637" y="2145676"/>
              <a:ext cx="597853"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29C"/>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36" name="任意多边形 235"/>
            <p:cNvSpPr/>
            <p:nvPr/>
          </p:nvSpPr>
          <p:spPr>
            <a:xfrm>
              <a:off x="2122792" y="2145676"/>
              <a:ext cx="597853"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37" name="任意多边形 236"/>
            <p:cNvSpPr/>
            <p:nvPr/>
          </p:nvSpPr>
          <p:spPr>
            <a:xfrm>
              <a:off x="2710626" y="2145676"/>
              <a:ext cx="597853"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38" name="任意多边形 237"/>
            <p:cNvSpPr/>
            <p:nvPr/>
          </p:nvSpPr>
          <p:spPr>
            <a:xfrm>
              <a:off x="3288439" y="2135655"/>
              <a:ext cx="597855" cy="394104"/>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39" name="任意多边形 238"/>
            <p:cNvSpPr/>
            <p:nvPr/>
          </p:nvSpPr>
          <p:spPr>
            <a:xfrm>
              <a:off x="2386648" y="2523079"/>
              <a:ext cx="597855"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40" name="任意多边形 239"/>
            <p:cNvSpPr/>
            <p:nvPr/>
          </p:nvSpPr>
          <p:spPr>
            <a:xfrm>
              <a:off x="2987842" y="2523079"/>
              <a:ext cx="594514"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41" name="任意多边形 240"/>
            <p:cNvSpPr/>
            <p:nvPr/>
          </p:nvSpPr>
          <p:spPr>
            <a:xfrm>
              <a:off x="3558977" y="2523079"/>
              <a:ext cx="594514"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42" name="任意多边形 241"/>
            <p:cNvSpPr/>
            <p:nvPr/>
          </p:nvSpPr>
          <p:spPr>
            <a:xfrm>
              <a:off x="2677226" y="2897144"/>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43" name="任意多边形 242"/>
            <p:cNvSpPr/>
            <p:nvPr/>
          </p:nvSpPr>
          <p:spPr>
            <a:xfrm>
              <a:off x="3255039" y="2897144"/>
              <a:ext cx="594514"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44" name="任意多边形 243"/>
            <p:cNvSpPr/>
            <p:nvPr/>
          </p:nvSpPr>
          <p:spPr>
            <a:xfrm>
              <a:off x="2653845" y="3651953"/>
              <a:ext cx="597855"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45" name="任意多边形 244"/>
            <p:cNvSpPr/>
            <p:nvPr/>
          </p:nvSpPr>
          <p:spPr>
            <a:xfrm>
              <a:off x="2951103" y="4029358"/>
              <a:ext cx="594514"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46" name="任意多边形 245"/>
            <p:cNvSpPr/>
            <p:nvPr/>
          </p:nvSpPr>
          <p:spPr>
            <a:xfrm>
              <a:off x="2343229" y="4774147"/>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47" name="任意多边形 246"/>
            <p:cNvSpPr/>
            <p:nvPr/>
          </p:nvSpPr>
          <p:spPr>
            <a:xfrm>
              <a:off x="2924384" y="4787506"/>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48" name="任意多边形 247"/>
            <p:cNvSpPr/>
            <p:nvPr/>
          </p:nvSpPr>
          <p:spPr>
            <a:xfrm>
              <a:off x="2022593" y="5164912"/>
              <a:ext cx="597853"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49" name="任意多边形 248"/>
            <p:cNvSpPr/>
            <p:nvPr/>
          </p:nvSpPr>
          <p:spPr>
            <a:xfrm>
              <a:off x="2613766" y="5171591"/>
              <a:ext cx="594514"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50" name="任意多边形 249"/>
            <p:cNvSpPr/>
            <p:nvPr/>
          </p:nvSpPr>
          <p:spPr>
            <a:xfrm>
              <a:off x="3221640" y="5154891"/>
              <a:ext cx="597855"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51" name="任意多边形 250"/>
            <p:cNvSpPr/>
            <p:nvPr/>
          </p:nvSpPr>
          <p:spPr>
            <a:xfrm>
              <a:off x="1110781" y="5532297"/>
              <a:ext cx="597855"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52" name="任意多边形 251"/>
            <p:cNvSpPr/>
            <p:nvPr/>
          </p:nvSpPr>
          <p:spPr>
            <a:xfrm>
              <a:off x="1711975" y="5528956"/>
              <a:ext cx="594514"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53" name="任意多边形 252"/>
            <p:cNvSpPr/>
            <p:nvPr/>
          </p:nvSpPr>
          <p:spPr>
            <a:xfrm>
              <a:off x="2309830" y="5535635"/>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54" name="任意多边形 253"/>
            <p:cNvSpPr/>
            <p:nvPr/>
          </p:nvSpPr>
          <p:spPr>
            <a:xfrm>
              <a:off x="2931063" y="5542315"/>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55" name="任意多边形 254"/>
            <p:cNvSpPr/>
            <p:nvPr/>
          </p:nvSpPr>
          <p:spPr>
            <a:xfrm>
              <a:off x="1875634" y="1387526"/>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56" name="任意多边形 255"/>
            <p:cNvSpPr/>
            <p:nvPr/>
          </p:nvSpPr>
          <p:spPr>
            <a:xfrm>
              <a:off x="2456788" y="1394206"/>
              <a:ext cx="591173"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57" name="任意多边形 256"/>
            <p:cNvSpPr/>
            <p:nvPr/>
          </p:nvSpPr>
          <p:spPr>
            <a:xfrm>
              <a:off x="2142831" y="1768270"/>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27C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58" name="任意多边形 257"/>
            <p:cNvSpPr/>
            <p:nvPr/>
          </p:nvSpPr>
          <p:spPr>
            <a:xfrm>
              <a:off x="2717306" y="1768270"/>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59" name="任意多边形 258"/>
            <p:cNvSpPr/>
            <p:nvPr/>
          </p:nvSpPr>
          <p:spPr>
            <a:xfrm>
              <a:off x="1852253" y="2149015"/>
              <a:ext cx="591175"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60" name="任意多边形 259"/>
            <p:cNvSpPr/>
            <p:nvPr/>
          </p:nvSpPr>
          <p:spPr>
            <a:xfrm>
              <a:off x="2430068" y="2159035"/>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61" name="任意多边形 260"/>
            <p:cNvSpPr/>
            <p:nvPr/>
          </p:nvSpPr>
          <p:spPr>
            <a:xfrm>
              <a:off x="3589036" y="2145676"/>
              <a:ext cx="591175"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2C78BA"/>
            </a:solidFill>
            <a:ln>
              <a:solidFill>
                <a:srgbClr val="1F6BA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62" name="任意多边形 261"/>
            <p:cNvSpPr/>
            <p:nvPr/>
          </p:nvSpPr>
          <p:spPr>
            <a:xfrm>
              <a:off x="2690586" y="2523079"/>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solidFill>
                <a:srgbClr val="1F6BA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63" name="任意多边形 262"/>
            <p:cNvSpPr/>
            <p:nvPr/>
          </p:nvSpPr>
          <p:spPr>
            <a:xfrm>
              <a:off x="1822195" y="2897144"/>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64" name="任意多边形 263"/>
            <p:cNvSpPr/>
            <p:nvPr/>
          </p:nvSpPr>
          <p:spPr>
            <a:xfrm>
              <a:off x="2971143" y="2897144"/>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65" name="任意多边形 264"/>
            <p:cNvSpPr/>
            <p:nvPr/>
          </p:nvSpPr>
          <p:spPr>
            <a:xfrm>
              <a:off x="2677226" y="3277888"/>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66" name="任意多边形 265"/>
            <p:cNvSpPr/>
            <p:nvPr/>
          </p:nvSpPr>
          <p:spPr>
            <a:xfrm>
              <a:off x="3268399" y="3274549"/>
              <a:ext cx="591175" cy="390763"/>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67" name="任意多边形 266"/>
            <p:cNvSpPr/>
            <p:nvPr/>
          </p:nvSpPr>
          <p:spPr>
            <a:xfrm>
              <a:off x="1795475" y="3661974"/>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dirty="0"/>
            </a:p>
          </p:txBody>
        </p:sp>
        <p:sp>
          <p:nvSpPr>
            <p:cNvPr id="268" name="任意多边形 267"/>
            <p:cNvSpPr/>
            <p:nvPr/>
          </p:nvSpPr>
          <p:spPr>
            <a:xfrm>
              <a:off x="2964463" y="3655294"/>
              <a:ext cx="594514" cy="390763"/>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69" name="任意多边形 268"/>
            <p:cNvSpPr/>
            <p:nvPr/>
          </p:nvSpPr>
          <p:spPr>
            <a:xfrm>
              <a:off x="2657186" y="4036038"/>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70" name="任意多边形 269"/>
            <p:cNvSpPr/>
            <p:nvPr/>
          </p:nvSpPr>
          <p:spPr>
            <a:xfrm>
              <a:off x="3255039" y="4026017"/>
              <a:ext cx="591175"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rgbClr val="4F7C8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71" name="任意多边形 270"/>
            <p:cNvSpPr/>
            <p:nvPr/>
          </p:nvSpPr>
          <p:spPr>
            <a:xfrm>
              <a:off x="2951103" y="4406762"/>
              <a:ext cx="591173"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72" name="任意多边形 271"/>
            <p:cNvSpPr/>
            <p:nvPr/>
          </p:nvSpPr>
          <p:spPr>
            <a:xfrm>
              <a:off x="1461478" y="4774147"/>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73" name="任意多边形 272"/>
            <p:cNvSpPr/>
            <p:nvPr/>
          </p:nvSpPr>
          <p:spPr>
            <a:xfrm>
              <a:off x="2653845" y="4777488"/>
              <a:ext cx="594514" cy="390763"/>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74" name="任意多边形 273"/>
            <p:cNvSpPr/>
            <p:nvPr/>
          </p:nvSpPr>
          <p:spPr>
            <a:xfrm>
              <a:off x="1738694" y="5161571"/>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75" name="任意多边形 274"/>
            <p:cNvSpPr/>
            <p:nvPr/>
          </p:nvSpPr>
          <p:spPr>
            <a:xfrm>
              <a:off x="2333208" y="5164912"/>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76" name="任意多边形 275"/>
            <p:cNvSpPr/>
            <p:nvPr/>
          </p:nvSpPr>
          <p:spPr>
            <a:xfrm>
              <a:off x="2924384" y="5174930"/>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77" name="任意多边形 276"/>
            <p:cNvSpPr/>
            <p:nvPr/>
          </p:nvSpPr>
          <p:spPr>
            <a:xfrm>
              <a:off x="1424737" y="5535635"/>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78" name="任意多边形 277"/>
            <p:cNvSpPr/>
            <p:nvPr/>
          </p:nvSpPr>
          <p:spPr>
            <a:xfrm>
              <a:off x="2025931" y="5535635"/>
              <a:ext cx="591175"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79" name="任意多边形 278"/>
            <p:cNvSpPr/>
            <p:nvPr/>
          </p:nvSpPr>
          <p:spPr>
            <a:xfrm>
              <a:off x="2630466" y="5545656"/>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80" name="任意多边形 279"/>
            <p:cNvSpPr/>
            <p:nvPr/>
          </p:nvSpPr>
          <p:spPr>
            <a:xfrm>
              <a:off x="1110781" y="5909700"/>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81" name="任意多边形 280"/>
            <p:cNvSpPr/>
            <p:nvPr/>
          </p:nvSpPr>
          <p:spPr>
            <a:xfrm>
              <a:off x="1715316" y="5916380"/>
              <a:ext cx="591173"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82" name="任意多边形 281"/>
            <p:cNvSpPr/>
            <p:nvPr/>
          </p:nvSpPr>
          <p:spPr>
            <a:xfrm>
              <a:off x="2336549" y="6310483"/>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83" name="任意多边形 282"/>
            <p:cNvSpPr/>
            <p:nvPr/>
          </p:nvSpPr>
          <p:spPr>
            <a:xfrm>
              <a:off x="1401359" y="6290444"/>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84" name="任意多边形 283"/>
            <p:cNvSpPr/>
            <p:nvPr/>
          </p:nvSpPr>
          <p:spPr>
            <a:xfrm>
              <a:off x="2657186" y="6313824"/>
              <a:ext cx="591173"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85" name="任意多边形 284"/>
            <p:cNvSpPr/>
            <p:nvPr/>
          </p:nvSpPr>
          <p:spPr>
            <a:xfrm>
              <a:off x="1227681" y="2526420"/>
              <a:ext cx="594514"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86" name="任意多边形 285"/>
            <p:cNvSpPr/>
            <p:nvPr/>
          </p:nvSpPr>
          <p:spPr>
            <a:xfrm>
              <a:off x="1528278" y="2523079"/>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87" name="任意多边形 286"/>
            <p:cNvSpPr/>
            <p:nvPr/>
          </p:nvSpPr>
          <p:spPr>
            <a:xfrm>
              <a:off x="633166" y="2526420"/>
              <a:ext cx="594514"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88" name="任意多边形 287"/>
            <p:cNvSpPr/>
            <p:nvPr/>
          </p:nvSpPr>
          <p:spPr>
            <a:xfrm>
              <a:off x="1231019" y="2897144"/>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0E56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89" name="任意多边形 288"/>
            <p:cNvSpPr/>
            <p:nvPr/>
          </p:nvSpPr>
          <p:spPr>
            <a:xfrm>
              <a:off x="1798814" y="3277888"/>
              <a:ext cx="594514"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1F6BA5"/>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90" name="任意多边形 289"/>
            <p:cNvSpPr/>
            <p:nvPr/>
          </p:nvSpPr>
          <p:spPr>
            <a:xfrm>
              <a:off x="1514918" y="3277888"/>
              <a:ext cx="591173"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solidFill>
              <a:srgbClr val="349F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91" name="任意多边形 290"/>
            <p:cNvSpPr/>
            <p:nvPr/>
          </p:nvSpPr>
          <p:spPr>
            <a:xfrm>
              <a:off x="3231660" y="5933080"/>
              <a:ext cx="597853"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92" name="任意多边形 291"/>
            <p:cNvSpPr/>
            <p:nvPr/>
          </p:nvSpPr>
          <p:spPr>
            <a:xfrm>
              <a:off x="3515557" y="6320504"/>
              <a:ext cx="597855"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93" name="任意多边形 292"/>
            <p:cNvSpPr/>
            <p:nvPr/>
          </p:nvSpPr>
          <p:spPr>
            <a:xfrm>
              <a:off x="1818854" y="2526420"/>
              <a:ext cx="597855"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rgbClr val="40A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94" name="任意多边形 293"/>
            <p:cNvSpPr/>
            <p:nvPr/>
          </p:nvSpPr>
          <p:spPr>
            <a:xfrm>
              <a:off x="2390610" y="2896006"/>
              <a:ext cx="593583" cy="38875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rgbClr val="4F7C87"/>
              </a:solidFill>
              <a:prstDash val="sysDash"/>
            </a:ln>
            <a:effectLst>
              <a:reflection blurRad="6350" stA="50000" endA="300" endPos="55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95" name="任意多边形 294"/>
            <p:cNvSpPr/>
            <p:nvPr/>
          </p:nvSpPr>
          <p:spPr>
            <a:xfrm>
              <a:off x="646526" y="1350789"/>
              <a:ext cx="597853"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96" name="任意多边形 295"/>
            <p:cNvSpPr/>
            <p:nvPr/>
          </p:nvSpPr>
          <p:spPr>
            <a:xfrm>
              <a:off x="332569" y="1748231"/>
              <a:ext cx="594514"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97" name="任意多边形 296"/>
            <p:cNvSpPr/>
            <p:nvPr/>
          </p:nvSpPr>
          <p:spPr>
            <a:xfrm>
              <a:off x="623146" y="2145676"/>
              <a:ext cx="597855"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98" name="任意多边形 297"/>
            <p:cNvSpPr/>
            <p:nvPr/>
          </p:nvSpPr>
          <p:spPr>
            <a:xfrm>
              <a:off x="1221001" y="2145676"/>
              <a:ext cx="594514"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99" name="任意多边形 298"/>
            <p:cNvSpPr/>
            <p:nvPr/>
          </p:nvSpPr>
          <p:spPr>
            <a:xfrm>
              <a:off x="603106" y="2927204"/>
              <a:ext cx="594514"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00" name="任意多边形 299"/>
            <p:cNvSpPr/>
            <p:nvPr/>
          </p:nvSpPr>
          <p:spPr>
            <a:xfrm>
              <a:off x="282469" y="3341347"/>
              <a:ext cx="594514"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01" name="任意多边形 300"/>
            <p:cNvSpPr/>
            <p:nvPr/>
          </p:nvSpPr>
          <p:spPr>
            <a:xfrm>
              <a:off x="579727" y="3738789"/>
              <a:ext cx="597853"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02" name="任意多边形 301"/>
            <p:cNvSpPr/>
            <p:nvPr/>
          </p:nvSpPr>
          <p:spPr>
            <a:xfrm>
              <a:off x="589746" y="6514216"/>
              <a:ext cx="597855"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03" name="任意多边形 302"/>
            <p:cNvSpPr/>
            <p:nvPr/>
          </p:nvSpPr>
          <p:spPr>
            <a:xfrm>
              <a:off x="1184260" y="6514216"/>
              <a:ext cx="597855"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04" name="任意多边形 303"/>
            <p:cNvSpPr/>
            <p:nvPr/>
          </p:nvSpPr>
          <p:spPr>
            <a:xfrm>
              <a:off x="352609" y="1344109"/>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05" name="任意多边形 304"/>
            <p:cNvSpPr/>
            <p:nvPr/>
          </p:nvSpPr>
          <p:spPr>
            <a:xfrm>
              <a:off x="960483" y="1340768"/>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06" name="任意多边形 305"/>
            <p:cNvSpPr/>
            <p:nvPr/>
          </p:nvSpPr>
          <p:spPr>
            <a:xfrm>
              <a:off x="646526" y="1738213"/>
              <a:ext cx="591173"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07" name="任意多边形 306"/>
            <p:cNvSpPr/>
            <p:nvPr/>
          </p:nvSpPr>
          <p:spPr>
            <a:xfrm>
              <a:off x="937102" y="2135655"/>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08" name="任意多边形 307"/>
            <p:cNvSpPr/>
            <p:nvPr/>
          </p:nvSpPr>
          <p:spPr>
            <a:xfrm>
              <a:off x="937102" y="2533100"/>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09" name="任意多边形 308"/>
            <p:cNvSpPr/>
            <p:nvPr/>
          </p:nvSpPr>
          <p:spPr>
            <a:xfrm>
              <a:off x="907044" y="2903824"/>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10" name="任意多边形 309"/>
            <p:cNvSpPr/>
            <p:nvPr/>
          </p:nvSpPr>
          <p:spPr>
            <a:xfrm>
              <a:off x="596426" y="3331326"/>
              <a:ext cx="591175"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11" name="任意多边形 310"/>
            <p:cNvSpPr/>
            <p:nvPr/>
          </p:nvSpPr>
          <p:spPr>
            <a:xfrm>
              <a:off x="285810" y="3728771"/>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12" name="任意多边形 311"/>
            <p:cNvSpPr/>
            <p:nvPr/>
          </p:nvSpPr>
          <p:spPr>
            <a:xfrm>
              <a:off x="583066" y="4122875"/>
              <a:ext cx="594514" cy="390763"/>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13" name="任意多边形 312"/>
            <p:cNvSpPr/>
            <p:nvPr/>
          </p:nvSpPr>
          <p:spPr>
            <a:xfrm>
              <a:off x="279130" y="4516978"/>
              <a:ext cx="594514" cy="390763"/>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14" name="任意多边形 313"/>
            <p:cNvSpPr/>
            <p:nvPr/>
          </p:nvSpPr>
          <p:spPr>
            <a:xfrm>
              <a:off x="355948" y="4914421"/>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15" name="任意多边形 314"/>
            <p:cNvSpPr/>
            <p:nvPr/>
          </p:nvSpPr>
          <p:spPr>
            <a:xfrm>
              <a:off x="960483" y="4914421"/>
              <a:ext cx="594514" cy="390765"/>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16" name="任意多边形 315"/>
            <p:cNvSpPr/>
            <p:nvPr/>
          </p:nvSpPr>
          <p:spPr>
            <a:xfrm>
              <a:off x="636505" y="5311866"/>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17" name="任意多边形 316"/>
            <p:cNvSpPr/>
            <p:nvPr/>
          </p:nvSpPr>
          <p:spPr>
            <a:xfrm>
              <a:off x="1244379" y="5311866"/>
              <a:ext cx="591175"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18" name="任意多边形 317"/>
            <p:cNvSpPr/>
            <p:nvPr/>
          </p:nvSpPr>
          <p:spPr>
            <a:xfrm>
              <a:off x="329228" y="5705969"/>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19" name="任意多边形 318"/>
            <p:cNvSpPr/>
            <p:nvPr/>
          </p:nvSpPr>
          <p:spPr>
            <a:xfrm>
              <a:off x="930422" y="5709308"/>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20" name="任意多边形 319"/>
            <p:cNvSpPr/>
            <p:nvPr/>
          </p:nvSpPr>
          <p:spPr>
            <a:xfrm>
              <a:off x="613127" y="6100073"/>
              <a:ext cx="594514"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21" name="任意多边形 320"/>
            <p:cNvSpPr/>
            <p:nvPr/>
          </p:nvSpPr>
          <p:spPr>
            <a:xfrm>
              <a:off x="893684" y="6504195"/>
              <a:ext cx="591173" cy="387424"/>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22" name="任意多边形 321"/>
            <p:cNvSpPr/>
            <p:nvPr/>
          </p:nvSpPr>
          <p:spPr>
            <a:xfrm>
              <a:off x="1498217" y="6494177"/>
              <a:ext cx="594514" cy="390763"/>
            </a:xfrm>
            <a:custGeom>
              <a:avLst/>
              <a:gdLst>
                <a:gd name="connsiteX0" fmla="*/ 350520 w 721360"/>
                <a:gd name="connsiteY0" fmla="*/ 472440 h 472440"/>
                <a:gd name="connsiteX1" fmla="*/ 721360 w 721360"/>
                <a:gd name="connsiteY1" fmla="*/ 10160 h 472440"/>
                <a:gd name="connsiteX2" fmla="*/ 0 w 721360"/>
                <a:gd name="connsiteY2" fmla="*/ 0 h 472440"/>
                <a:gd name="connsiteX3" fmla="*/ 350520 w 721360"/>
                <a:gd name="connsiteY3" fmla="*/ 472440 h 472440"/>
              </a:gdLst>
              <a:ahLst/>
              <a:cxnLst>
                <a:cxn ang="0">
                  <a:pos x="connsiteX0" y="connsiteY0"/>
                </a:cxn>
                <a:cxn ang="0">
                  <a:pos x="connsiteX1" y="connsiteY1"/>
                </a:cxn>
                <a:cxn ang="0">
                  <a:pos x="connsiteX2" y="connsiteY2"/>
                </a:cxn>
                <a:cxn ang="0">
                  <a:pos x="connsiteX3" y="connsiteY3"/>
                </a:cxn>
              </a:cxnLst>
              <a:rect l="l" t="t" r="r" b="b"/>
              <a:pathLst>
                <a:path w="721360" h="472440">
                  <a:moveTo>
                    <a:pt x="350520" y="472440"/>
                  </a:moveTo>
                  <a:lnTo>
                    <a:pt x="721360" y="10160"/>
                  </a:lnTo>
                  <a:lnTo>
                    <a:pt x="0" y="0"/>
                  </a:lnTo>
                  <a:lnTo>
                    <a:pt x="350520" y="47244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23" name="任意多边形 322"/>
            <p:cNvSpPr/>
            <p:nvPr/>
          </p:nvSpPr>
          <p:spPr>
            <a:xfrm>
              <a:off x="1501558" y="6100073"/>
              <a:ext cx="597853" cy="390763"/>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noFill/>
            <a:ln>
              <a:solidFill>
                <a:schemeClr val="tx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324" name="任意多边形 323"/>
            <p:cNvSpPr/>
            <p:nvPr/>
          </p:nvSpPr>
          <p:spPr>
            <a:xfrm>
              <a:off x="4778064" y="6310483"/>
              <a:ext cx="597855" cy="390765"/>
            </a:xfrm>
            <a:custGeom>
              <a:avLst/>
              <a:gdLst>
                <a:gd name="connsiteX0" fmla="*/ 377952 w 725424"/>
                <a:gd name="connsiteY0" fmla="*/ 0 h 475488"/>
                <a:gd name="connsiteX1" fmla="*/ 0 w 725424"/>
                <a:gd name="connsiteY1" fmla="*/ 475488 h 475488"/>
                <a:gd name="connsiteX2" fmla="*/ 725424 w 725424"/>
                <a:gd name="connsiteY2" fmla="*/ 469392 h 475488"/>
                <a:gd name="connsiteX3" fmla="*/ 377952 w 725424"/>
                <a:gd name="connsiteY3" fmla="*/ 0 h 475488"/>
              </a:gdLst>
              <a:ahLst/>
              <a:cxnLst>
                <a:cxn ang="0">
                  <a:pos x="connsiteX0" y="connsiteY0"/>
                </a:cxn>
                <a:cxn ang="0">
                  <a:pos x="connsiteX1" y="connsiteY1"/>
                </a:cxn>
                <a:cxn ang="0">
                  <a:pos x="connsiteX2" y="connsiteY2"/>
                </a:cxn>
                <a:cxn ang="0">
                  <a:pos x="connsiteX3" y="connsiteY3"/>
                </a:cxn>
              </a:cxnLst>
              <a:rect l="l" t="t" r="r" b="b"/>
              <a:pathLst>
                <a:path w="725424" h="475488">
                  <a:moveTo>
                    <a:pt x="377952" y="0"/>
                  </a:moveTo>
                  <a:lnTo>
                    <a:pt x="0" y="475488"/>
                  </a:lnTo>
                  <a:lnTo>
                    <a:pt x="725424" y="469392"/>
                  </a:lnTo>
                  <a:lnTo>
                    <a:pt x="3779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grpSp>
      <p:sp>
        <p:nvSpPr>
          <p:cNvPr id="140386" name="文本框 4"/>
          <p:cNvSpPr txBox="1">
            <a:spLocks noChangeArrowheads="1"/>
          </p:cNvSpPr>
          <p:nvPr/>
        </p:nvSpPr>
        <p:spPr bwMode="auto">
          <a:xfrm>
            <a:off x="4400550" y="2417763"/>
            <a:ext cx="4076700" cy="1006475"/>
          </a:xfrm>
          <a:prstGeom prst="rect">
            <a:avLst/>
          </a:prstGeom>
          <a:noFill/>
          <a:ln w="9525">
            <a:noFill/>
            <a:miter lim="800000"/>
          </a:ln>
        </p:spPr>
        <p:txBody>
          <a:bodyPr anchor="ctr">
            <a:spAutoFit/>
          </a:bodyPr>
          <a:lstStyle/>
          <a:p>
            <a:r>
              <a:rPr lang="zh-CN" altLang="en-US" sz="6000">
                <a:solidFill>
                  <a:srgbClr val="0E5671"/>
                </a:solidFill>
                <a:latin typeface="方正美黑简体"/>
                <a:ea typeface="方正美黑简体"/>
                <a:cs typeface="方正美黑简体"/>
              </a:rPr>
              <a:t>谢谢观赏！</a:t>
            </a:r>
            <a:endParaRPr lang="zh-CN" altLang="en-US" sz="6000">
              <a:solidFill>
                <a:srgbClr val="0E5671"/>
              </a:solidFill>
              <a:latin typeface="方正美黑简体"/>
              <a:ea typeface="方正美黑简体"/>
              <a:cs typeface="方正美黑简体"/>
            </a:endParaRPr>
          </a:p>
        </p:txBody>
      </p:sp>
      <p:sp>
        <p:nvSpPr>
          <p:cNvPr id="119" name="直角三角形 118"/>
          <p:cNvSpPr/>
          <p:nvPr/>
        </p:nvSpPr>
        <p:spPr>
          <a:xfrm flipV="1">
            <a:off x="0" y="0"/>
            <a:ext cx="8040688" cy="981075"/>
          </a:xfrm>
          <a:prstGeom prst="rtTriangl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Tree>
  </p:cSld>
  <p:clrMapOvr>
    <a:masterClrMapping/>
  </p:clrMapOvr>
  <p:transition spd="slow" advClick="0" advTm="3000">
    <p:random/>
  </p:transition>
  <p:timing>
    <p:tnLst>
      <p:par>
        <p:cTn id="1" dur="indefinite" restart="never" nodeType="tmRoot"/>
      </p:par>
    </p:tnLst>
  </p:timing>
</p:sld>
</file>

<file path=ppt/theme/theme1.xml><?xml version="1.0" encoding="utf-8"?>
<a:theme xmlns:a="http://schemas.openxmlformats.org/drawingml/2006/main" name="第一PPT，www.1ppt.com">
  <a:themeElements>
    <a:clrScheme name="切片">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切片">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切片">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spDef>
      <a:spPr>
        <a:solidFill>
          <a:srgbClr val="0E5671"/>
        </a:solidFill>
        <a:ln>
          <a:noFill/>
        </a:ln>
      </a:spPr>
      <a:bodyPr rtlCol="0" anchor="ctr"/>
      <a:lstStyle>
        <a:defPPr marL="457200" indent="-457200">
          <a:buFont typeface="Wingdings" panose="05000000000000000000" pitchFamily="2" charset="2"/>
          <a:buChar char="l"/>
          <a:defRPr sz="3200" dirty="0">
            <a:latin typeface="华文琥珀" panose="02010800040101010101" pitchFamily="2" charset="-122"/>
            <a:ea typeface="华文琥珀" panose="02010800040101010101" pitchFamily="2" charset="-122"/>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经营管理部">
  <a:themeElements>
    <a:clrScheme name="1_经营管理部 1">
      <a:dk1>
        <a:srgbClr val="000000"/>
      </a:dk1>
      <a:lt1>
        <a:srgbClr val="FFFFFF"/>
      </a:lt1>
      <a:dk2>
        <a:srgbClr val="000000"/>
      </a:dk2>
      <a:lt2>
        <a:srgbClr val="003F56"/>
      </a:lt2>
      <a:accent1>
        <a:srgbClr val="FFFFFF"/>
      </a:accent1>
      <a:accent2>
        <a:srgbClr val="B2D2DE"/>
      </a:accent2>
      <a:accent3>
        <a:srgbClr val="FFFFFF"/>
      </a:accent3>
      <a:accent4>
        <a:srgbClr val="000000"/>
      </a:accent4>
      <a:accent5>
        <a:srgbClr val="FFFFFF"/>
      </a:accent5>
      <a:accent6>
        <a:srgbClr val="A1BEC9"/>
      </a:accent6>
      <a:hlink>
        <a:srgbClr val="256885"/>
      </a:hlink>
      <a:folHlink>
        <a:srgbClr val="6CAAC0"/>
      </a:folHlink>
    </a:clrScheme>
    <a:fontScheme name="1_经营管理部">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a:noFill/>
        </a:ln>
      </a:spPr>
      <a:bodyPr vert="horz" wrap="square" lIns="91440" tIns="45720" rIns="91440" bIns="45720" numCol="1" anchor="t" anchorCtr="0" compatLnSpc="1">
        <a:spAutoFit/>
      </a:bodyPr>
      <a:lstStyle>
        <a:defPPr marL="0" marR="0" indent="0" algn="l" defTabSz="952500" rtl="0" eaLnBrk="1" fontAlgn="base" latinLnBrk="0" hangingPunct="1">
          <a:lnSpc>
            <a:spcPct val="100000"/>
          </a:lnSpc>
          <a:spcBef>
            <a:spcPct val="50000"/>
          </a:spcBef>
          <a:spcAft>
            <a:spcPct val="0"/>
          </a:spcAft>
          <a:buClrTx/>
          <a:buSzTx/>
          <a:buFontTx/>
          <a:buNone/>
          <a:defRPr kumimoji="0" 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2"/>
        </a:solidFill>
        <a:ln>
          <a:noFill/>
        </a:ln>
      </a:spPr>
      <a:bodyPr vert="horz" wrap="square" lIns="91440" tIns="45720" rIns="91440" bIns="45720" numCol="1" anchor="t" anchorCtr="0" compatLnSpc="1">
        <a:spAutoFit/>
      </a:bodyPr>
      <a:lstStyle>
        <a:defPPr marL="0" marR="0" indent="0" algn="l" defTabSz="952500" rtl="0" eaLnBrk="1" fontAlgn="base" latinLnBrk="0" hangingPunct="1">
          <a:lnSpc>
            <a:spcPct val="100000"/>
          </a:lnSpc>
          <a:spcBef>
            <a:spcPct val="50000"/>
          </a:spcBef>
          <a:spcAft>
            <a:spcPct val="0"/>
          </a:spcAft>
          <a:buClrTx/>
          <a:buSzTx/>
          <a:buFontTx/>
          <a:buNone/>
          <a:defRPr kumimoji="0" 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经营管理部 1">
        <a:dk1>
          <a:srgbClr val="000000"/>
        </a:dk1>
        <a:lt1>
          <a:srgbClr val="FFFFFF"/>
        </a:lt1>
        <a:dk2>
          <a:srgbClr val="000000"/>
        </a:dk2>
        <a:lt2>
          <a:srgbClr val="003F56"/>
        </a:lt2>
        <a:accent1>
          <a:srgbClr val="FFFFFF"/>
        </a:accent1>
        <a:accent2>
          <a:srgbClr val="B2D2DE"/>
        </a:accent2>
        <a:accent3>
          <a:srgbClr val="FFFFFF"/>
        </a:accent3>
        <a:accent4>
          <a:srgbClr val="000000"/>
        </a:accent4>
        <a:accent5>
          <a:srgbClr val="FFFFFF"/>
        </a:accent5>
        <a:accent6>
          <a:srgbClr val="A1BEC9"/>
        </a:accent6>
        <a:hlink>
          <a:srgbClr val="256885"/>
        </a:hlink>
        <a:folHlink>
          <a:srgbClr val="6CAAC0"/>
        </a:folHlink>
      </a:clrScheme>
      <a:clrMap bg1="lt1" tx1="dk1" bg2="lt2" tx2="dk2" accent1="accent1" accent2="accent2" accent3="accent3" accent4="accent4" accent5="accent5" accent6="accent6" hlink="hlink" folHlink="folHlink"/>
    </a:extraClrScheme>
    <a:extraClrScheme>
      <a:clrScheme name="1_经营管理部 2">
        <a:dk1>
          <a:srgbClr val="000000"/>
        </a:dk1>
        <a:lt1>
          <a:srgbClr val="D6CBC2"/>
        </a:lt1>
        <a:dk2>
          <a:srgbClr val="000000"/>
        </a:dk2>
        <a:lt2>
          <a:srgbClr val="09BAFF"/>
        </a:lt2>
        <a:accent1>
          <a:srgbClr val="FFFFFF"/>
        </a:accent1>
        <a:accent2>
          <a:srgbClr val="003F56"/>
        </a:accent2>
        <a:accent3>
          <a:srgbClr val="E8E2DD"/>
        </a:accent3>
        <a:accent4>
          <a:srgbClr val="000000"/>
        </a:accent4>
        <a:accent5>
          <a:srgbClr val="FFFFFF"/>
        </a:accent5>
        <a:accent6>
          <a:srgbClr val="00384D"/>
        </a:accent6>
        <a:hlink>
          <a:srgbClr val="256885"/>
        </a:hlink>
        <a:folHlink>
          <a:srgbClr val="6CAAC0"/>
        </a:folHlink>
      </a:clrScheme>
      <a:clrMap bg1="lt1" tx1="dk1" bg2="lt2" tx2="dk2" accent1="accent1" accent2="accent2" accent3="accent3" accent4="accent4" accent5="accent5" accent6="accent6" hlink="hlink" folHlink="folHlink"/>
    </a:extraClrScheme>
    <a:extraClrScheme>
      <a:clrScheme name="1_经营管理部 3">
        <a:dk1>
          <a:srgbClr val="09BAFF"/>
        </a:dk1>
        <a:lt1>
          <a:srgbClr val="FFFFFF"/>
        </a:lt1>
        <a:dk2>
          <a:srgbClr val="003F56"/>
        </a:dk2>
        <a:lt2>
          <a:srgbClr val="FFFFFF"/>
        </a:lt2>
        <a:accent1>
          <a:srgbClr val="FFFFFF"/>
        </a:accent1>
        <a:accent2>
          <a:srgbClr val="B2D2DE"/>
        </a:accent2>
        <a:accent3>
          <a:srgbClr val="AAAFB4"/>
        </a:accent3>
        <a:accent4>
          <a:srgbClr val="DADADA"/>
        </a:accent4>
        <a:accent5>
          <a:srgbClr val="FFFFFF"/>
        </a:accent5>
        <a:accent6>
          <a:srgbClr val="A1BEC9"/>
        </a:accent6>
        <a:hlink>
          <a:srgbClr val="6CAAC0"/>
        </a:hlink>
        <a:folHlink>
          <a:srgbClr val="256885"/>
        </a:folHlink>
      </a:clrScheme>
      <a:clrMap bg1="dk2" tx1="lt1" bg2="dk1" tx2="lt2" accent1="accent1" accent2="accent2" accent3="accent3" accent4="accent4" accent5="accent5" accent6="accent6" hlink="hlink" folHlink="folHlink"/>
    </a:extraClrScheme>
    <a:extraClrScheme>
      <a:clrScheme name="1_经营管理部 4">
        <a:dk1>
          <a:srgbClr val="FF960C"/>
        </a:dk1>
        <a:lt1>
          <a:srgbClr val="FFFFFF"/>
        </a:lt1>
        <a:dk2>
          <a:srgbClr val="003F56"/>
        </a:dk2>
        <a:lt2>
          <a:srgbClr val="FFFFFF"/>
        </a:lt2>
        <a:accent1>
          <a:srgbClr val="FFFFFF"/>
        </a:accent1>
        <a:accent2>
          <a:srgbClr val="B2D2DE"/>
        </a:accent2>
        <a:accent3>
          <a:srgbClr val="AAAFB4"/>
        </a:accent3>
        <a:accent4>
          <a:srgbClr val="DADADA"/>
        </a:accent4>
        <a:accent5>
          <a:srgbClr val="FFFFFF"/>
        </a:accent5>
        <a:accent6>
          <a:srgbClr val="A1BEC9"/>
        </a:accent6>
        <a:hlink>
          <a:srgbClr val="6CAAC0"/>
        </a:hlink>
        <a:folHlink>
          <a:srgbClr val="256885"/>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经营管理部">
  <a:themeElements>
    <a:clrScheme name="1_经营管理部 1">
      <a:dk1>
        <a:srgbClr val="000000"/>
      </a:dk1>
      <a:lt1>
        <a:srgbClr val="FFFFFF"/>
      </a:lt1>
      <a:dk2>
        <a:srgbClr val="000000"/>
      </a:dk2>
      <a:lt2>
        <a:srgbClr val="003F56"/>
      </a:lt2>
      <a:accent1>
        <a:srgbClr val="FFFFFF"/>
      </a:accent1>
      <a:accent2>
        <a:srgbClr val="B2D2DE"/>
      </a:accent2>
      <a:accent3>
        <a:srgbClr val="FFFFFF"/>
      </a:accent3>
      <a:accent4>
        <a:srgbClr val="000000"/>
      </a:accent4>
      <a:accent5>
        <a:srgbClr val="FFFFFF"/>
      </a:accent5>
      <a:accent6>
        <a:srgbClr val="A1BEC9"/>
      </a:accent6>
      <a:hlink>
        <a:srgbClr val="256885"/>
      </a:hlink>
      <a:folHlink>
        <a:srgbClr val="6CAAC0"/>
      </a:folHlink>
    </a:clrScheme>
    <a:fontScheme name="1_经营管理部">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a:noFill/>
        </a:ln>
      </a:spPr>
      <a:bodyPr vert="horz" wrap="square" lIns="91440" tIns="45720" rIns="91440" bIns="45720" numCol="1" anchor="t" anchorCtr="0" compatLnSpc="1">
        <a:spAutoFit/>
      </a:bodyPr>
      <a:lstStyle>
        <a:defPPr marL="0" marR="0" indent="0" algn="l" defTabSz="952500" rtl="0" eaLnBrk="1" fontAlgn="base" latinLnBrk="0" hangingPunct="1">
          <a:lnSpc>
            <a:spcPct val="100000"/>
          </a:lnSpc>
          <a:spcBef>
            <a:spcPct val="50000"/>
          </a:spcBef>
          <a:spcAft>
            <a:spcPct val="0"/>
          </a:spcAft>
          <a:buClrTx/>
          <a:buSzTx/>
          <a:buFontTx/>
          <a:buNone/>
          <a:defRPr kumimoji="0" 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2"/>
        </a:solidFill>
        <a:ln>
          <a:noFill/>
        </a:ln>
      </a:spPr>
      <a:bodyPr vert="horz" wrap="square" lIns="91440" tIns="45720" rIns="91440" bIns="45720" numCol="1" anchor="t" anchorCtr="0" compatLnSpc="1">
        <a:spAutoFit/>
      </a:bodyPr>
      <a:lstStyle>
        <a:defPPr marL="0" marR="0" indent="0" algn="l" defTabSz="952500" rtl="0" eaLnBrk="1" fontAlgn="base" latinLnBrk="0" hangingPunct="1">
          <a:lnSpc>
            <a:spcPct val="100000"/>
          </a:lnSpc>
          <a:spcBef>
            <a:spcPct val="50000"/>
          </a:spcBef>
          <a:spcAft>
            <a:spcPct val="0"/>
          </a:spcAft>
          <a:buClrTx/>
          <a:buSzTx/>
          <a:buFontTx/>
          <a:buNone/>
          <a:defRPr kumimoji="0" 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经营管理部 1">
        <a:dk1>
          <a:srgbClr val="000000"/>
        </a:dk1>
        <a:lt1>
          <a:srgbClr val="FFFFFF"/>
        </a:lt1>
        <a:dk2>
          <a:srgbClr val="000000"/>
        </a:dk2>
        <a:lt2>
          <a:srgbClr val="003F56"/>
        </a:lt2>
        <a:accent1>
          <a:srgbClr val="FFFFFF"/>
        </a:accent1>
        <a:accent2>
          <a:srgbClr val="B2D2DE"/>
        </a:accent2>
        <a:accent3>
          <a:srgbClr val="FFFFFF"/>
        </a:accent3>
        <a:accent4>
          <a:srgbClr val="000000"/>
        </a:accent4>
        <a:accent5>
          <a:srgbClr val="FFFFFF"/>
        </a:accent5>
        <a:accent6>
          <a:srgbClr val="A1BEC9"/>
        </a:accent6>
        <a:hlink>
          <a:srgbClr val="256885"/>
        </a:hlink>
        <a:folHlink>
          <a:srgbClr val="6CAAC0"/>
        </a:folHlink>
      </a:clrScheme>
      <a:clrMap bg1="lt1" tx1="dk1" bg2="lt2" tx2="dk2" accent1="accent1" accent2="accent2" accent3="accent3" accent4="accent4" accent5="accent5" accent6="accent6" hlink="hlink" folHlink="folHlink"/>
    </a:extraClrScheme>
    <a:extraClrScheme>
      <a:clrScheme name="1_经营管理部 2">
        <a:dk1>
          <a:srgbClr val="000000"/>
        </a:dk1>
        <a:lt1>
          <a:srgbClr val="D6CBC2"/>
        </a:lt1>
        <a:dk2>
          <a:srgbClr val="000000"/>
        </a:dk2>
        <a:lt2>
          <a:srgbClr val="09BAFF"/>
        </a:lt2>
        <a:accent1>
          <a:srgbClr val="FFFFFF"/>
        </a:accent1>
        <a:accent2>
          <a:srgbClr val="003F56"/>
        </a:accent2>
        <a:accent3>
          <a:srgbClr val="E8E2DD"/>
        </a:accent3>
        <a:accent4>
          <a:srgbClr val="000000"/>
        </a:accent4>
        <a:accent5>
          <a:srgbClr val="FFFFFF"/>
        </a:accent5>
        <a:accent6>
          <a:srgbClr val="00384D"/>
        </a:accent6>
        <a:hlink>
          <a:srgbClr val="256885"/>
        </a:hlink>
        <a:folHlink>
          <a:srgbClr val="6CAAC0"/>
        </a:folHlink>
      </a:clrScheme>
      <a:clrMap bg1="lt1" tx1="dk1" bg2="lt2" tx2="dk2" accent1="accent1" accent2="accent2" accent3="accent3" accent4="accent4" accent5="accent5" accent6="accent6" hlink="hlink" folHlink="folHlink"/>
    </a:extraClrScheme>
    <a:extraClrScheme>
      <a:clrScheme name="1_经营管理部 3">
        <a:dk1>
          <a:srgbClr val="09BAFF"/>
        </a:dk1>
        <a:lt1>
          <a:srgbClr val="FFFFFF"/>
        </a:lt1>
        <a:dk2>
          <a:srgbClr val="003F56"/>
        </a:dk2>
        <a:lt2>
          <a:srgbClr val="FFFFFF"/>
        </a:lt2>
        <a:accent1>
          <a:srgbClr val="FFFFFF"/>
        </a:accent1>
        <a:accent2>
          <a:srgbClr val="B2D2DE"/>
        </a:accent2>
        <a:accent3>
          <a:srgbClr val="AAAFB4"/>
        </a:accent3>
        <a:accent4>
          <a:srgbClr val="DADADA"/>
        </a:accent4>
        <a:accent5>
          <a:srgbClr val="FFFFFF"/>
        </a:accent5>
        <a:accent6>
          <a:srgbClr val="A1BEC9"/>
        </a:accent6>
        <a:hlink>
          <a:srgbClr val="6CAAC0"/>
        </a:hlink>
        <a:folHlink>
          <a:srgbClr val="256885"/>
        </a:folHlink>
      </a:clrScheme>
      <a:clrMap bg1="dk2" tx1="lt1" bg2="dk1" tx2="lt2" accent1="accent1" accent2="accent2" accent3="accent3" accent4="accent4" accent5="accent5" accent6="accent6" hlink="hlink" folHlink="folHlink"/>
    </a:extraClrScheme>
    <a:extraClrScheme>
      <a:clrScheme name="1_经营管理部 4">
        <a:dk1>
          <a:srgbClr val="FF960C"/>
        </a:dk1>
        <a:lt1>
          <a:srgbClr val="FFFFFF"/>
        </a:lt1>
        <a:dk2>
          <a:srgbClr val="003F56"/>
        </a:dk2>
        <a:lt2>
          <a:srgbClr val="FFFFFF"/>
        </a:lt2>
        <a:accent1>
          <a:srgbClr val="FFFFFF"/>
        </a:accent1>
        <a:accent2>
          <a:srgbClr val="B2D2DE"/>
        </a:accent2>
        <a:accent3>
          <a:srgbClr val="AAAFB4"/>
        </a:accent3>
        <a:accent4>
          <a:srgbClr val="DADADA"/>
        </a:accent4>
        <a:accent5>
          <a:srgbClr val="FFFFFF"/>
        </a:accent5>
        <a:accent6>
          <a:srgbClr val="A1BEC9"/>
        </a:accent6>
        <a:hlink>
          <a:srgbClr val="6CAAC0"/>
        </a:hlink>
        <a:folHlink>
          <a:srgbClr val="256885"/>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0</TotalTime>
  <Words>16099</Words>
  <Application>WPS 演示</Application>
  <PresentationFormat>自定义</PresentationFormat>
  <Paragraphs>900</Paragraphs>
  <Slides>66</Slides>
  <Notes>24</Notes>
  <HiddenSlides>0</HiddenSlides>
  <MMClips>0</MMClips>
  <ScaleCrop>false</ScaleCrop>
  <HeadingPairs>
    <vt:vector size="6" baseType="variant">
      <vt:variant>
        <vt:lpstr>已用的字体</vt:lpstr>
      </vt:variant>
      <vt:variant>
        <vt:i4>28</vt:i4>
      </vt:variant>
      <vt:variant>
        <vt:lpstr>主题</vt:lpstr>
      </vt:variant>
      <vt:variant>
        <vt:i4>3</vt:i4>
      </vt:variant>
      <vt:variant>
        <vt:lpstr>幻灯片标题</vt:lpstr>
      </vt:variant>
      <vt:variant>
        <vt:i4>66</vt:i4>
      </vt:variant>
    </vt:vector>
  </HeadingPairs>
  <TitlesOfParts>
    <vt:vector size="97" baseType="lpstr">
      <vt:lpstr>Arial</vt:lpstr>
      <vt:lpstr>宋体</vt:lpstr>
      <vt:lpstr>Wingdings</vt:lpstr>
      <vt:lpstr>华文琥珀</vt:lpstr>
      <vt:lpstr>Wingdings 3</vt:lpstr>
      <vt:lpstr>Times New Roman</vt:lpstr>
      <vt:lpstr>微软雅黑</vt:lpstr>
      <vt:lpstr>新宋体</vt:lpstr>
      <vt:lpstr>华文新魏</vt:lpstr>
      <vt:lpstr>Calibri</vt:lpstr>
      <vt:lpstr>Arial Black</vt:lpstr>
      <vt:lpstr>Arial Narrow</vt:lpstr>
      <vt:lpstr>黑体</vt:lpstr>
      <vt:lpstr>Century Gothic</vt:lpstr>
      <vt:lpstr>Segoe Print</vt:lpstr>
      <vt:lpstr>Arial Unicode MS</vt:lpstr>
      <vt:lpstr>方正美黑简体</vt:lpstr>
      <vt:lpstr>幼圆</vt:lpstr>
      <vt:lpstr>Century Gothic</vt:lpstr>
      <vt:lpstr>华文新魏</vt:lpstr>
      <vt:lpstr>幼圆</vt:lpstr>
      <vt:lpstr>Kozuka Gothic Pr6N M</vt:lpstr>
      <vt:lpstr>Kozuka Gothic Pr6N M</vt:lpstr>
      <vt:lpstr>方正兰亭纤黑简体</vt:lpstr>
      <vt:lpstr>MS Mincho</vt:lpstr>
      <vt:lpstr>等线</vt:lpstr>
      <vt:lpstr>等线</vt:lpstr>
      <vt:lpstr>方正美黑简体</vt:lpstr>
      <vt:lpstr>第一PPT，www.1ppt.com</vt:lpstr>
      <vt:lpstr>1_经营管理部</vt:lpstr>
      <vt:lpstr>2_经营管理部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病毒性——（1）麻疹</vt:lpstr>
      <vt:lpstr>病毒性——（2）水痘</vt:lpstr>
      <vt:lpstr>病毒性——（3）流行性腮腺炎</vt:lpstr>
      <vt:lpstr>病毒性——（4）流行性感冒</vt:lpstr>
      <vt:lpstr>病毒性——（5）	流行性乙型脑炎</vt:lpstr>
      <vt:lpstr>病毒性——（6）肝炎</vt:lpstr>
      <vt:lpstr>甲型肝炎</vt:lpstr>
      <vt:lpstr>乙型肝炎</vt:lpstr>
      <vt:lpstr>PowerPoint 演示文稿</vt:lpstr>
      <vt:lpstr>PowerPoint 演示文稿</vt:lpstr>
      <vt:lpstr>病毒性——（7）	手足口病</vt:lpstr>
      <vt:lpstr>细菌性——（1）手足口病</vt:lpstr>
      <vt:lpstr>细菌性——（2）细菌性痢疾</vt:lpstr>
      <vt:lpstr>细菌性——（3）流行性脑脊髓膜炎</vt:lpstr>
      <vt:lpstr>寄生虫——（1）蛔虫病</vt:lpstr>
      <vt:lpstr>寄生虫——（2）蛲虫病</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www.1ppt.com</dc:title>
  <dc:creator>www.1ppt.com</dc:creator>
  <cp:keywords>www.1ppt.com</cp:keywords>
  <cp:lastModifiedBy>Administrator</cp:lastModifiedBy>
  <cp:revision>408</cp:revision>
  <dcterms:created xsi:type="dcterms:W3CDTF">2015-01-15T01:21:00Z</dcterms:created>
  <dcterms:modified xsi:type="dcterms:W3CDTF">2017-07-05T17:04:47Z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